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5" r:id="rId3"/>
  </p:sldMasterIdLst>
  <p:notesMasterIdLst>
    <p:notesMasterId r:id="rId104"/>
  </p:notesMasterIdLst>
  <p:sldIdLst>
    <p:sldId id="333" r:id="rId4"/>
    <p:sldId id="404" r:id="rId5"/>
    <p:sldId id="509" r:id="rId6"/>
    <p:sldId id="405" r:id="rId7"/>
    <p:sldId id="429" r:id="rId8"/>
    <p:sldId id="430" r:id="rId9"/>
    <p:sldId id="385" r:id="rId10"/>
    <p:sldId id="738" r:id="rId11"/>
    <p:sldId id="739" r:id="rId12"/>
    <p:sldId id="749" r:id="rId13"/>
    <p:sldId id="750" r:id="rId14"/>
    <p:sldId id="751" r:id="rId15"/>
    <p:sldId id="752" r:id="rId16"/>
    <p:sldId id="874" r:id="rId17"/>
    <p:sldId id="741" r:id="rId18"/>
    <p:sldId id="742" r:id="rId19"/>
    <p:sldId id="917" r:id="rId20"/>
    <p:sldId id="918" r:id="rId21"/>
    <p:sldId id="755" r:id="rId22"/>
    <p:sldId id="625" r:id="rId23"/>
    <p:sldId id="626" r:id="rId24"/>
    <p:sldId id="627" r:id="rId25"/>
    <p:sldId id="628" r:id="rId26"/>
    <p:sldId id="629" r:id="rId27"/>
    <p:sldId id="630" r:id="rId28"/>
    <p:sldId id="631" r:id="rId29"/>
    <p:sldId id="632" r:id="rId30"/>
    <p:sldId id="633" r:id="rId31"/>
    <p:sldId id="634" r:id="rId32"/>
    <p:sldId id="635" r:id="rId33"/>
    <p:sldId id="636" r:id="rId34"/>
    <p:sldId id="637" r:id="rId35"/>
    <p:sldId id="892" r:id="rId36"/>
    <p:sldId id="875" r:id="rId37"/>
    <p:sldId id="594" r:id="rId38"/>
    <p:sldId id="595" r:id="rId39"/>
    <p:sldId id="596" r:id="rId40"/>
    <p:sldId id="898" r:id="rId41"/>
    <p:sldId id="899" r:id="rId42"/>
    <p:sldId id="900" r:id="rId43"/>
    <p:sldId id="901" r:id="rId44"/>
    <p:sldId id="902" r:id="rId45"/>
    <p:sldId id="903" r:id="rId46"/>
    <p:sldId id="904" r:id="rId47"/>
    <p:sldId id="905" r:id="rId48"/>
    <p:sldId id="906" r:id="rId49"/>
    <p:sldId id="907" r:id="rId50"/>
    <p:sldId id="908" r:id="rId51"/>
    <p:sldId id="909" r:id="rId52"/>
    <p:sldId id="910" r:id="rId53"/>
    <p:sldId id="911" r:id="rId54"/>
    <p:sldId id="912" r:id="rId55"/>
    <p:sldId id="913" r:id="rId56"/>
    <p:sldId id="914" r:id="rId57"/>
    <p:sldId id="915" r:id="rId58"/>
    <p:sldId id="916" r:id="rId59"/>
    <p:sldId id="597" r:id="rId60"/>
    <p:sldId id="598" r:id="rId61"/>
    <p:sldId id="772" r:id="rId62"/>
    <p:sldId id="589" r:id="rId63"/>
    <p:sldId id="590" r:id="rId64"/>
    <p:sldId id="591" r:id="rId65"/>
    <p:sldId id="592" r:id="rId66"/>
    <p:sldId id="593" r:id="rId67"/>
    <p:sldId id="363" r:id="rId68"/>
    <p:sldId id="364" r:id="rId69"/>
    <p:sldId id="893" r:id="rId70"/>
    <p:sldId id="894" r:id="rId71"/>
    <p:sldId id="895" r:id="rId72"/>
    <p:sldId id="409" r:id="rId73"/>
    <p:sldId id="410" r:id="rId74"/>
    <p:sldId id="411" r:id="rId75"/>
    <p:sldId id="879" r:id="rId76"/>
    <p:sldId id="876" r:id="rId77"/>
    <p:sldId id="885" r:id="rId78"/>
    <p:sldId id="919" r:id="rId79"/>
    <p:sldId id="427" r:id="rId80"/>
    <p:sldId id="708" r:id="rId81"/>
    <p:sldId id="709" r:id="rId82"/>
    <p:sldId id="729" r:id="rId83"/>
    <p:sldId id="897" r:id="rId84"/>
    <p:sldId id="439" r:id="rId85"/>
    <p:sldId id="440" r:id="rId86"/>
    <p:sldId id="441" r:id="rId87"/>
    <p:sldId id="442" r:id="rId88"/>
    <p:sldId id="886" r:id="rId89"/>
    <p:sldId id="920" r:id="rId90"/>
    <p:sldId id="887" r:id="rId91"/>
    <p:sldId id="888" r:id="rId92"/>
    <p:sldId id="889" r:id="rId93"/>
    <p:sldId id="890" r:id="rId94"/>
    <p:sldId id="891" r:id="rId95"/>
    <p:sldId id="454" r:id="rId96"/>
    <p:sldId id="455" r:id="rId97"/>
    <p:sldId id="456" r:id="rId98"/>
    <p:sldId id="457" r:id="rId99"/>
    <p:sldId id="458" r:id="rId100"/>
    <p:sldId id="459" r:id="rId101"/>
    <p:sldId id="646" r:id="rId102"/>
    <p:sldId id="896" r:id="rId103"/>
  </p:sldIdLst>
  <p:sldSz cx="9144000" cy="6858000" type="screen4x3"/>
  <p:notesSz cx="9144000" cy="6858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33CC"/>
    <a:srgbClr val="FFFF00"/>
    <a:srgbClr val="DFDF9C"/>
    <a:srgbClr val="9900CC"/>
    <a:srgbClr val="333399"/>
    <a:srgbClr val="FFCC99"/>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8"/>
    <p:restoredTop sz="94660"/>
  </p:normalViewPr>
  <p:slideViewPr>
    <p:cSldViewPr showGuides="1">
      <p:cViewPr varScale="1">
        <p:scale>
          <a:sx n="63" d="100"/>
          <a:sy n="63" d="100"/>
        </p:scale>
        <p:origin x="-893" y="-77"/>
      </p:cViewPr>
      <p:guideLst>
        <p:guide orient="horz" pos="2160"/>
        <p:guide pos="2874"/>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00" d="100"/>
        <a:sy n="100" d="100"/>
      </p:scale>
      <p:origin x="0" y="-544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theme" Target="theme/theme1.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3962400" cy="3429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Tahoma" panose="020B060403050404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6803" name="Rectangle 3"/>
          <p:cNvSpPr>
            <a:spLocks noGrp="1" noChangeArrowheads="1"/>
          </p:cNvSpPr>
          <p:nvPr>
            <p:ph type="dt" idx="1"/>
          </p:nvPr>
        </p:nvSpPr>
        <p:spPr bwMode="auto">
          <a:xfrm>
            <a:off x="5181600" y="0"/>
            <a:ext cx="3962400" cy="3429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Tahoma" panose="020B060403050404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172" name="Rectangle 4"/>
          <p:cNvSpPr>
            <a:spLocks noGrp="1" noRot="1" noChangeAspect="1" noTextEdit="1"/>
          </p:cNvSpPr>
          <p:nvPr>
            <p:ph type="sldImg"/>
          </p:nvPr>
        </p:nvSpPr>
        <p:spPr>
          <a:xfrm>
            <a:off x="2857500" y="514350"/>
            <a:ext cx="3429000" cy="2571750"/>
          </a:xfrm>
          <a:prstGeom prst="rect">
            <a:avLst/>
          </a:prstGeom>
          <a:noFill/>
          <a:ln w="9525" cap="flat" cmpd="sng">
            <a:solidFill>
              <a:srgbClr val="000000"/>
            </a:solidFill>
            <a:prstDash val="solid"/>
            <a:miter/>
            <a:headEnd type="none" w="med" len="med"/>
            <a:tailEnd type="none" w="med" len="med"/>
          </a:ln>
        </p:spPr>
      </p:sp>
      <p:sp>
        <p:nvSpPr>
          <p:cNvPr id="76805" name="Rectangle 5"/>
          <p:cNvSpPr>
            <a:spLocks noGrp="1" noChangeArrowheads="1"/>
          </p:cNvSpPr>
          <p:nvPr>
            <p:ph type="body" sz="quarter" idx="3"/>
          </p:nvPr>
        </p:nvSpPr>
        <p:spPr bwMode="auto">
          <a:xfrm>
            <a:off x="1219200" y="3257550"/>
            <a:ext cx="6705600" cy="30861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76806" name="Rectangle 6"/>
          <p:cNvSpPr>
            <a:spLocks noGrp="1" noChangeArrowheads="1"/>
          </p:cNvSpPr>
          <p:nvPr>
            <p:ph type="ftr" sz="quarter" idx="4"/>
          </p:nvPr>
        </p:nvSpPr>
        <p:spPr bwMode="auto">
          <a:xfrm>
            <a:off x="0" y="6515100"/>
            <a:ext cx="3962400" cy="3429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Tahoma" panose="020B060403050404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
        <p:nvSpPr>
          <p:cNvPr id="76807" name="Rectangle 7"/>
          <p:cNvSpPr>
            <a:spLocks noGrp="1" noChangeArrowheads="1"/>
          </p:cNvSpPr>
          <p:nvPr>
            <p:ph type="sldNum" sz="quarter" idx="5"/>
          </p:nvPr>
        </p:nvSpPr>
        <p:spPr bwMode="auto">
          <a:xfrm>
            <a:off x="5181600" y="6515100"/>
            <a:ext cx="3962400" cy="3429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latin typeface="Tahoma" panose="020B060403050404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72F9D7A-A2C2-4976-9494-0BA493DFF591}" type="slidenum">
              <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Tahoma" panose="020B0604030504040204" pitchFamily="34" charset="0"/>
              <a:ea typeface="宋体" panose="02010600030101010101" pitchFamily="2" charset="-122"/>
              <a:cs typeface="+mn-cs"/>
            </a:endParaRPr>
          </a:p>
        </p:txBody>
      </p:sp>
    </p:spTree>
    <p:extLst>
      <p:ext uri="{BB962C8B-B14F-4D97-AF65-F5344CB8AC3E}">
        <p14:creationId xmlns:p14="http://schemas.microsoft.com/office/powerpoint/2010/main" val="185031110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noTextEdit="1"/>
          </p:cNvSpPr>
          <p:nvPr>
            <p:ph type="sldImg"/>
          </p:nvPr>
        </p:nvSpPr>
        <p:spPr/>
      </p:sp>
      <p:sp>
        <p:nvSpPr>
          <p:cNvPr id="10242" name="文本占位符 2"/>
          <p:cNvSpPr>
            <a:spLocks noGrp="1"/>
          </p:cNvSpPr>
          <p:nvPr>
            <p:ph type="body"/>
          </p:nvPr>
        </p:nvSpPr>
        <p:spPr/>
        <p:txBody>
          <a:bodyPr wrap="square" lIns="91440" tIns="45720" rIns="91440" bIns="45720" anchor="t"/>
          <a:lstStyle/>
          <a:p>
            <a:pPr lvl="0" eaLnBrk="1" hangingPunct="1">
              <a:spcBef>
                <a:spcPct val="40000"/>
              </a:spcBef>
            </a:pPr>
            <a:r>
              <a:rPr lang="zh-CN" altLang="en-US" sz="4000" dirty="0">
                <a:solidFill>
                  <a:srgbClr val="CC0000"/>
                </a:solidFill>
                <a:latin typeface="宋体" panose="02010600030101010101" pitchFamily="2" charset="-122"/>
              </a:rPr>
              <a:t>社会变迁指社会文化、社会结构和社会行为的模式中无时无刻不在发生变化的动态过程及其结果。</a:t>
            </a:r>
          </a:p>
          <a:p>
            <a:pPr lvl="0" eaLnBrk="1" hangingPunct="1">
              <a:spcBef>
                <a:spcPct val="40000"/>
              </a:spcBef>
            </a:pPr>
            <a:r>
              <a:rPr lang="zh-CN" altLang="en-US" sz="4000" dirty="0">
                <a:solidFill>
                  <a:srgbClr val="CC0000"/>
                </a:solidFill>
                <a:latin typeface="宋体" panose="02010600030101010101" pitchFamily="2" charset="-122"/>
              </a:rPr>
              <a:t>社会变迁较之社会发展和社会进化的内涵更广泛：</a:t>
            </a:r>
          </a:p>
          <a:p>
            <a:pPr lvl="1" indent="-325120" eaLnBrk="1" hangingPunct="1">
              <a:lnSpc>
                <a:spcPct val="120000"/>
              </a:lnSpc>
              <a:spcBef>
                <a:spcPts val="1200"/>
              </a:spcBef>
            </a:pPr>
            <a:r>
              <a:rPr lang="zh-CN" altLang="en-US" sz="4000" dirty="0">
                <a:solidFill>
                  <a:srgbClr val="3333CC"/>
                </a:solidFill>
                <a:latin typeface="宋体" panose="02010600030101010101" pitchFamily="2" charset="-122"/>
              </a:rPr>
              <a:t>它既包括代表社会进步意义的社会发展，也包括社会退步；</a:t>
            </a:r>
          </a:p>
          <a:p>
            <a:pPr lvl="1" indent="-325120" eaLnBrk="1" hangingPunct="1">
              <a:lnSpc>
                <a:spcPct val="120000"/>
              </a:lnSpc>
              <a:spcBef>
                <a:spcPts val="1200"/>
              </a:spcBef>
            </a:pPr>
            <a:r>
              <a:rPr lang="zh-CN" altLang="en-US" sz="4000" dirty="0">
                <a:solidFill>
                  <a:srgbClr val="3333CC"/>
                </a:solidFill>
                <a:latin typeface="宋体" panose="02010600030101010101" pitchFamily="2" charset="-122"/>
              </a:rPr>
              <a:t>它既包括整个人类社会的变迁，如全球化问题、社会形态的更替，也包括某一特定社会整体结构的变化，如中国的社会变迁与现代化；</a:t>
            </a:r>
          </a:p>
          <a:p>
            <a:pPr lvl="1" indent="-325120" eaLnBrk="1" hangingPunct="1">
              <a:lnSpc>
                <a:spcPct val="120000"/>
              </a:lnSpc>
              <a:spcBef>
                <a:spcPts val="1200"/>
              </a:spcBef>
            </a:pPr>
            <a:r>
              <a:rPr lang="zh-CN" altLang="en-US" sz="4000" dirty="0">
                <a:solidFill>
                  <a:srgbClr val="3333CC"/>
                </a:solidFill>
                <a:latin typeface="宋体" panose="02010600030101010101" pitchFamily="2" charset="-122"/>
              </a:rPr>
              <a:t>它既包含宏观的、整体的社会发展与变化，也包含微观的或局部的社会现象的变化，如特定的结构要素（如价值观念等）或社会局部（如中国农村或城市社区）变化的研究。</a:t>
            </a:r>
          </a:p>
          <a:p>
            <a:pPr lvl="0"/>
            <a:endParaRPr lang="zh-CN" altLang="en-US" sz="4000" dirty="0">
              <a:solidFill>
                <a:srgbClr val="3333CC"/>
              </a:solidFill>
              <a:latin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3"/>
          </p:nvPr>
        </p:nvSpPr>
        <p:spPr/>
        <p:txBody>
          <a:bodyPr/>
          <a:lstStyle/>
          <a:p>
            <a:r>
              <a:rPr lang="zh-CN" altLang="en-US"/>
              <a:t>庞贝古城：庞贝古城始建于公元前6世纪，公元79年毁于维苏威火山大爆发。但由于被火山灰掩埋，街道房屋保存比较完整，从1748年起考古发掘持续至今，为了解古罗马社会生活和文化艺术提供了重要资料。</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TextEdit="1"/>
          </p:cNvSpPr>
          <p:nvPr>
            <p:ph type="sldImg"/>
          </p:nvPr>
        </p:nvSpPr>
        <p:spPr/>
      </p:sp>
      <p:sp>
        <p:nvSpPr>
          <p:cNvPr id="44034" name="Rectangle 3"/>
          <p:cNvSpPr>
            <a:spLocks noGrp="1"/>
          </p:cNvSpPr>
          <p:nvPr>
            <p:ph type="body"/>
          </p:nvPr>
        </p:nvSpPr>
        <p:spPr/>
        <p:txBody>
          <a:bodyPr wrap="square" lIns="91440" tIns="45720" rIns="91440" bIns="45720" anchor="t"/>
          <a:lstStyle/>
          <a:p>
            <a:pPr lvl="0"/>
            <a:r>
              <a:rPr lang="zh-CN" altLang="en-US" dirty="0"/>
              <a:t>焦耳</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t>69</a:t>
            </a:fld>
            <a:endParaRPr lang="zh-CN" altLang="en-US" sz="1200" dirty="0"/>
          </a:p>
        </p:txBody>
      </p:sp>
      <p:sp>
        <p:nvSpPr>
          <p:cNvPr id="563202" name="幻灯片图像占位符 563201"/>
          <p:cNvSpPr>
            <a:spLocks noGrp="1" noRot="1" noChangeAspect="1" noTextEdit="1"/>
          </p:cNvSpPr>
          <p:nvPr>
            <p:ph type="sldImg"/>
          </p:nvPr>
        </p:nvSpPr>
        <p:spPr/>
      </p:sp>
      <p:sp>
        <p:nvSpPr>
          <p:cNvPr id="563203" name="文本占位符 563202"/>
          <p:cNvSpPr>
            <a:spLocks noGrp="1"/>
          </p:cNvSpPr>
          <p:nvPr>
            <p:ph type="body" idx="1"/>
          </p:nvPr>
        </p:nvSpPr>
        <p:spPr/>
        <p:txBody>
          <a:bodyPr/>
          <a:lstStyle/>
          <a:p>
            <a:pPr lvl="0"/>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t>88</a:t>
            </a:fld>
            <a:endParaRPr lang="zh-CN" altLang="en-US" sz="1200" dirty="0"/>
          </a:p>
        </p:txBody>
      </p:sp>
      <p:sp>
        <p:nvSpPr>
          <p:cNvPr id="557058" name="幻灯片图像占位符 557057"/>
          <p:cNvSpPr>
            <a:spLocks noGrp="1" noRot="1" noChangeAspect="1" noTextEdit="1"/>
          </p:cNvSpPr>
          <p:nvPr>
            <p:ph type="sldImg"/>
          </p:nvPr>
        </p:nvSpPr>
        <p:spPr/>
      </p:sp>
      <p:sp>
        <p:nvSpPr>
          <p:cNvPr id="557059" name="文本占位符 557058"/>
          <p:cNvSpPr>
            <a:spLocks noGrp="1"/>
          </p:cNvSpPr>
          <p:nvPr>
            <p:ph type="body" idx="1"/>
          </p:nvPr>
        </p:nvSpPr>
        <p:spPr/>
        <p:txBody>
          <a:bodyPr/>
          <a:lstStyle/>
          <a:p>
            <a:pPr lvl="0"/>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t>89</a:t>
            </a:fld>
            <a:endParaRPr lang="zh-CN" altLang="en-US" sz="1200" dirty="0"/>
          </a:p>
        </p:txBody>
      </p:sp>
      <p:sp>
        <p:nvSpPr>
          <p:cNvPr id="559106" name="幻灯片图像占位符 559105"/>
          <p:cNvSpPr>
            <a:spLocks noGrp="1" noRot="1" noChangeAspect="1" noTextEdit="1"/>
          </p:cNvSpPr>
          <p:nvPr>
            <p:ph type="sldImg"/>
          </p:nvPr>
        </p:nvSpPr>
        <p:spPr/>
      </p:sp>
      <p:sp>
        <p:nvSpPr>
          <p:cNvPr id="559107" name="文本占位符 559106"/>
          <p:cNvSpPr>
            <a:spLocks noGrp="1"/>
          </p:cNvSpPr>
          <p:nvPr>
            <p:ph type="body" idx="1"/>
          </p:nvPr>
        </p:nvSpPr>
        <p:spPr/>
        <p:txBody>
          <a:bodyPr/>
          <a:lstStyle/>
          <a:p>
            <a:pPr lvl="0"/>
            <a:endParaRPr b="1"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2"/>
          </p:nvPr>
        </p:nvSpPr>
        <p:spPr/>
        <p:txBody>
          <a:bodyPr/>
          <a:lstStyle/>
          <a:p>
            <a:pPr lvl="0" algn="r"/>
            <a:fld id="{9A0DB2DC-4C9A-4742-B13C-FB6460FD3503}" type="slidenum">
              <a:rPr lang="zh-CN" altLang="en-US" sz="1200" dirty="0"/>
              <a:t>90</a:t>
            </a:fld>
            <a:endParaRPr lang="zh-CN" altLang="en-US" sz="1200" dirty="0"/>
          </a:p>
        </p:txBody>
      </p:sp>
      <p:sp>
        <p:nvSpPr>
          <p:cNvPr id="570370" name="幻灯片图像占位符 570369"/>
          <p:cNvSpPr>
            <a:spLocks noGrp="1" noRot="1" noChangeAspect="1" noTextEdit="1"/>
          </p:cNvSpPr>
          <p:nvPr>
            <p:ph type="sldImg"/>
          </p:nvPr>
        </p:nvSpPr>
        <p:spPr/>
      </p:sp>
      <p:sp>
        <p:nvSpPr>
          <p:cNvPr id="570371" name="文本占位符 570370"/>
          <p:cNvSpPr>
            <a:spLocks noGrp="1"/>
          </p:cNvSpPr>
          <p:nvPr>
            <p:ph type="body" idx="1"/>
          </p:nvPr>
        </p:nvSpPr>
        <p:spPr/>
        <p:txBody>
          <a:bodyPr/>
          <a:lstStyle/>
          <a:p>
            <a:pPr lvl="0"/>
            <a:endParaRPr>
              <a:solidFill>
                <a:srgbClr val="6600FF"/>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noTextEdit="1"/>
          </p:cNvSpPr>
          <p:nvPr>
            <p:ph type="sldImg"/>
          </p:nvPr>
        </p:nvSpPr>
        <p:spPr/>
      </p:sp>
      <p:sp>
        <p:nvSpPr>
          <p:cNvPr id="48130" name="备注占位符 2"/>
          <p:cNvSpPr>
            <a:spLocks noGrp="1"/>
          </p:cNvSpPr>
          <p:nvPr>
            <p:ph type="body"/>
          </p:nvPr>
        </p:nvSpPr>
        <p:spPr/>
        <p:txBody>
          <a:bodyPr wrap="square" lIns="91440" tIns="45720" rIns="91440" bIns="45720" anchor="t"/>
          <a:lstStyle/>
          <a:p>
            <a:pPr lvl="0"/>
            <a:endParaRPr lang="zh-CN" altLang="en-US" dirty="0"/>
          </a:p>
        </p:txBody>
      </p:sp>
      <p:sp>
        <p:nvSpPr>
          <p:cNvPr id="48131" name="灯片编号占位符 3"/>
          <p:cNvSpPr txBox="1">
            <a:spLocks noGrp="1"/>
          </p:cNvSpPr>
          <p:nvPr>
            <p:ph type="sldNum" sz="quarter"/>
          </p:nvPr>
        </p:nvSpPr>
        <p:spPr>
          <a:xfrm>
            <a:off x="5181600" y="6515100"/>
            <a:ext cx="3962400" cy="342900"/>
          </a:xfrm>
          <a:prstGeom prst="rect">
            <a:avLst/>
          </a:prstGeom>
          <a:noFill/>
          <a:ln w="9525">
            <a:noFill/>
          </a:ln>
        </p:spPr>
        <p:txBody>
          <a:bodyPr vert="horz" wrap="square" lIns="91440" tIns="45720" rIns="91440" bIns="45720" anchor="b"/>
          <a:lstStyle/>
          <a:p>
            <a:pPr lvl="0" algn="r"/>
            <a:fld id="{9A0DB2DC-4C9A-4742-B13C-FB6460FD3503}" type="slidenum">
              <a:rPr lang="en-US" altLang="zh-CN" sz="1200" dirty="0">
                <a:latin typeface="Tahoma" panose="020B0604030504040204" pitchFamily="34" charset="0"/>
              </a:rPr>
              <a:t>93</a:t>
            </a:fld>
            <a:endParaRPr lang="en-US" altLang="zh-CN" sz="1200" dirty="0">
              <a:latin typeface="Tahoma" panose="020B060403050404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TextEdit="1"/>
          </p:cNvSpPr>
          <p:nvPr>
            <p:ph type="sldImg"/>
          </p:nvPr>
        </p:nvSpPr>
        <p:spPr/>
      </p:sp>
      <p:sp>
        <p:nvSpPr>
          <p:cNvPr id="51202" name="备注占位符 2"/>
          <p:cNvSpPr>
            <a:spLocks noGrp="1"/>
          </p:cNvSpPr>
          <p:nvPr>
            <p:ph type="body"/>
          </p:nvPr>
        </p:nvSpPr>
        <p:spPr/>
        <p:txBody>
          <a:bodyPr wrap="square" lIns="91440" tIns="45720" rIns="91440" bIns="45720" anchor="t"/>
          <a:lstStyle/>
          <a:p>
            <a:pPr lvl="0"/>
            <a:endParaRPr lang="zh-CN" altLang="en-US" dirty="0"/>
          </a:p>
        </p:txBody>
      </p:sp>
      <p:sp>
        <p:nvSpPr>
          <p:cNvPr id="51203" name="灯片编号占位符 3"/>
          <p:cNvSpPr txBox="1">
            <a:spLocks noGrp="1"/>
          </p:cNvSpPr>
          <p:nvPr>
            <p:ph type="sldNum" sz="quarter"/>
          </p:nvPr>
        </p:nvSpPr>
        <p:spPr>
          <a:xfrm>
            <a:off x="5181600" y="6515100"/>
            <a:ext cx="3962400" cy="342900"/>
          </a:xfrm>
          <a:prstGeom prst="rect">
            <a:avLst/>
          </a:prstGeom>
          <a:noFill/>
          <a:ln w="9525">
            <a:noFill/>
          </a:ln>
        </p:spPr>
        <p:txBody>
          <a:bodyPr vert="horz" wrap="square" lIns="91440" tIns="45720" rIns="91440" bIns="45720" anchor="b"/>
          <a:lstStyle/>
          <a:p>
            <a:pPr lvl="0" algn="r"/>
            <a:fld id="{9A0DB2DC-4C9A-4742-B13C-FB6460FD3503}" type="slidenum">
              <a:rPr lang="en-US" altLang="zh-CN" sz="1200" dirty="0">
                <a:latin typeface="Tahoma" panose="020B0604030504040204" pitchFamily="34" charset="0"/>
              </a:rPr>
              <a:t>95</a:t>
            </a:fld>
            <a:endParaRPr lang="en-US" altLang="zh-CN" sz="1200" dirty="0">
              <a:latin typeface="Tahoma" panose="020B060403050404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609600" y="1219200"/>
            <a:ext cx="7924800" cy="914400"/>
          </a:xfrm>
          <a:custGeom>
            <a:avLst/>
            <a:gdLst/>
            <a:ahLst/>
            <a:cxnLst>
              <a:cxn ang="0">
                <a:pos x="0" y="836127360"/>
              </a:cxn>
              <a:cxn ang="0">
                <a:pos x="0" y="0"/>
              </a:cxn>
              <a:cxn ang="0">
                <a:pos x="2147483646" y="0"/>
              </a:cxn>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3075" name="Line 8"/>
          <p:cNvSpPr/>
          <p:nvPr/>
        </p:nvSpPr>
        <p:spPr>
          <a:xfrm>
            <a:off x="1981200" y="3962400"/>
            <a:ext cx="6511925" cy="0"/>
          </a:xfrm>
          <a:prstGeom prst="line">
            <a:avLst/>
          </a:prstGeom>
          <a:ln w="19050" cap="flat" cmpd="sng">
            <a:solidFill>
              <a:schemeClr val="accent1"/>
            </a:solidFill>
            <a:prstDash val="solid"/>
            <a:round/>
            <a:headEnd type="none" w="med" len="med"/>
            <a:tailEnd type="none" w="med" len="med"/>
          </a:ln>
        </p:spPr>
      </p:sp>
      <p:sp>
        <p:nvSpPr>
          <p:cNvPr id="105474" name="Rectangle 2"/>
          <p:cNvSpPr>
            <a:spLocks noGrp="1" noChangeArrowheads="1"/>
          </p:cNvSpPr>
          <p:nvPr>
            <p:ph type="ctrTitle"/>
          </p:nvPr>
        </p:nvSpPr>
        <p:spPr>
          <a:xfrm>
            <a:off x="914400" y="1524000"/>
            <a:ext cx="7623175" cy="1752600"/>
          </a:xfrm>
        </p:spPr>
        <p:txBody>
          <a:bodyPr/>
          <a:lstStyle>
            <a:lvl1pPr>
              <a:defRPr sz="5000"/>
            </a:lvl1pPr>
          </a:lstStyle>
          <a:p>
            <a:pPr fontAlgn="base"/>
            <a:r>
              <a:rPr lang="zh-CN" altLang="en-US" strike="noStrike" noProof="1"/>
              <a:t>单击此处编辑母版标题样式</a:t>
            </a:r>
          </a:p>
        </p:txBody>
      </p:sp>
      <p:sp>
        <p:nvSpPr>
          <p:cNvPr id="105475"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fontAlgn="base"/>
            <a:r>
              <a:rPr lang="zh-CN" altLang="en-US" strike="noStrike" noProof="1"/>
              <a:t>单击此处编辑母版副标题样式</a:t>
            </a:r>
          </a:p>
        </p:txBody>
      </p:sp>
      <p:sp>
        <p:nvSpPr>
          <p:cNvPr id="11"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18E19F73-4C66-4F32-8FCB-288EF947FA0D}"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2" name="Rectangle 5"/>
          <p:cNvSpPr>
            <a:spLocks noGrp="1" noChangeArrowheads="1"/>
          </p:cNvSpPr>
          <p:nvPr>
            <p:ph type="ftr" sz="quarter" idx="3"/>
          </p:nvPr>
        </p:nvSpPr>
        <p:spPr bwMode="auto">
          <a:xfrm>
            <a:off x="3124200" y="6243638"/>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57104433-D348-4862-AD94-C718BE50F9BE}"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48366321-BCA3-4D51-AA4C-6818A74B862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19800" cy="5853112"/>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B9D0F5E5-CA63-4A7D-AC74-015C4EB78573}"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9" name="Rectangle 3"/>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第</a:t>
            </a:r>
            <a:fld id="{5C4FFF0B-0E6F-476D-A3F3-C52633D3654B}" type="slidenum">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页，共</a:t>
            </a:r>
            <a:r>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14</a:t>
            </a:r>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页</a:t>
            </a:r>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3" name="日期占位符 2"/>
          <p:cNvSpPr>
            <a:spLocks noGrp="1"/>
          </p:cNvSpPr>
          <p:nvPr>
            <p:ph type="dt" sz="half" idx="10"/>
          </p:nvPr>
        </p:nvSpPr>
        <p:spPr>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E90A2912-7ECA-47F5-A6F8-C99F7F04DA60}"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页脚占位符 3"/>
          <p:cNvSpPr>
            <a:spLocks noGrp="1"/>
          </p:cNvSpPr>
          <p:nvPr>
            <p:ph type="ftr" sz="quarter" idx="11"/>
          </p:nvPr>
        </p:nvSpPr>
        <p:spPr>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81000"/>
            <a:ext cx="8229600" cy="1371600"/>
          </a:xfrm>
        </p:spPr>
        <p:txBody>
          <a:bodyPr/>
          <a:lstStyle/>
          <a:p>
            <a:r>
              <a:rPr lang="zh-CN" altLang="en-US" smtClean="0"/>
              <a:t>单击此处编辑母版标题样式</a:t>
            </a:r>
            <a:endParaRPr lang="zh-CN" altLang="en-US"/>
          </a:p>
        </p:txBody>
      </p:sp>
      <p:sp>
        <p:nvSpPr>
          <p:cNvPr id="3" name="剪贴画占位符 2"/>
          <p:cNvSpPr>
            <a:spLocks noGrp="1"/>
          </p:cNvSpPr>
          <p:nvPr>
            <p:ph type="clipArt" sz="half" idx="1"/>
          </p:nvPr>
        </p:nvSpPr>
        <p:spPr>
          <a:xfrm>
            <a:off x="457200" y="1981200"/>
            <a:ext cx="40386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4648200" y="1981200"/>
            <a:ext cx="40386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p:cNvSpPr>
          <p:nvPr>
            <p:ph type="dt" sz="half" idx="12"/>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t" anchorCtr="0" compatLnSpc="1"/>
          <a:lstStyle/>
          <a:p>
            <a:pPr algn="r"/>
            <a:fld id="{9A0DB2DC-4C9A-4742-B13C-FB6460FD3503}" type="slidenum">
              <a:rPr lang="en-US" altLang="zh-CN" dirty="0"/>
              <a:t>‹#›</a:t>
            </a:fld>
            <a:endParaRPr lang="en-US" altLang="zh-CN" dirty="0"/>
          </a:p>
        </p:txBody>
      </p:sp>
    </p:spTree>
  </p:cSld>
  <p:clrMapOvr>
    <a:masterClrMapping/>
  </p:clrMapOvr>
  <p:transition>
    <p:fade/>
  </p:transition>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5122" name="Freeform 7"/>
          <p:cNvSpPr/>
          <p:nvPr/>
        </p:nvSpPr>
        <p:spPr>
          <a:xfrm>
            <a:off x="609600" y="1219200"/>
            <a:ext cx="7924800" cy="914400"/>
          </a:xfrm>
          <a:custGeom>
            <a:avLst/>
            <a:gdLst/>
            <a:ahLst/>
            <a:cxnLst>
              <a:cxn ang="0">
                <a:pos x="0" y="836127360"/>
              </a:cxn>
              <a:cxn ang="0">
                <a:pos x="0" y="0"/>
              </a:cxn>
              <a:cxn ang="0">
                <a:pos x="2147483646" y="0"/>
              </a:cxn>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5123" name="Line 8"/>
          <p:cNvSpPr/>
          <p:nvPr/>
        </p:nvSpPr>
        <p:spPr>
          <a:xfrm>
            <a:off x="1981200" y="3962400"/>
            <a:ext cx="6511925" cy="0"/>
          </a:xfrm>
          <a:prstGeom prst="line">
            <a:avLst/>
          </a:prstGeom>
          <a:ln w="19050" cap="flat" cmpd="sng">
            <a:solidFill>
              <a:schemeClr val="accent1"/>
            </a:solidFill>
            <a:prstDash val="solid"/>
            <a:round/>
            <a:headEnd type="none" w="med" len="med"/>
            <a:tailEnd type="none" w="med" len="med"/>
          </a:ln>
        </p:spPr>
      </p:sp>
      <p:sp>
        <p:nvSpPr>
          <p:cNvPr id="105474" name="Rectangle 2"/>
          <p:cNvSpPr>
            <a:spLocks noGrp="1" noChangeArrowheads="1"/>
          </p:cNvSpPr>
          <p:nvPr>
            <p:ph type="ctrTitle"/>
          </p:nvPr>
        </p:nvSpPr>
        <p:spPr>
          <a:xfrm>
            <a:off x="914400" y="1524000"/>
            <a:ext cx="7623175" cy="1752600"/>
          </a:xfrm>
        </p:spPr>
        <p:txBody>
          <a:bodyPr/>
          <a:lstStyle>
            <a:lvl1pPr>
              <a:defRPr sz="5000"/>
            </a:lvl1pPr>
          </a:lstStyle>
          <a:p>
            <a:pPr fontAlgn="base"/>
            <a:r>
              <a:rPr lang="zh-CN" altLang="en-US" strike="noStrike" noProof="1"/>
              <a:t>单击此处编辑母版标题样式</a:t>
            </a:r>
          </a:p>
        </p:txBody>
      </p:sp>
      <p:sp>
        <p:nvSpPr>
          <p:cNvPr id="105475"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fontAlgn="base"/>
            <a:r>
              <a:rPr lang="zh-CN" altLang="en-US" strike="noStrike" noProof="1"/>
              <a:t>单击此处编辑母版副标题样式</a:t>
            </a:r>
          </a:p>
        </p:txBody>
      </p:sp>
      <p:sp>
        <p:nvSpPr>
          <p:cNvPr id="11"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F58E2E05-0941-4441-B7F6-52F37BEED63D}"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2" name="Rectangle 5"/>
          <p:cNvSpPr>
            <a:spLocks noGrp="1" noChangeArrowheads="1"/>
          </p:cNvSpPr>
          <p:nvPr>
            <p:ph type="ftr" sz="quarter" idx="3"/>
          </p:nvPr>
        </p:nvSpPr>
        <p:spPr bwMode="auto">
          <a:xfrm>
            <a:off x="3124200" y="6243638"/>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57104433-D348-4862-AD94-C718BE50F9BE}"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A6FA82B2-F736-488D-866F-F8B4403F52AB}"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834248D4-B5A3-43C8-A383-DC6EB077B8A9}"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BE4BE37A-4B30-4B3F-8110-9F0DA3FAD4BF}"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46E5275-B5B8-4752-9313-DDB04CDAC94B}"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4CA597B-4F07-4B2B-8FD0-A423880495E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D5BC0EC-6988-44B7-BA6C-51B1718A34B4}"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CC66035B-215E-4831-9282-8F471D1D21BF}"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363E0F2-229E-4D60-A17B-98F13F451AE7}"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4130222-A794-41D9-A0D7-FA356805C1FD}"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19800" cy="5853112"/>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A253FDDC-6C4C-4234-923A-E893212F13D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9" name="Rectangle 3"/>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第</a:t>
            </a:r>
            <a:fld id="{5C4FFF0B-0E6F-476D-A3F3-C52633D3654B}" type="slidenum">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页，共</a:t>
            </a:r>
            <a:r>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14</a:t>
            </a:r>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页</a:t>
            </a:r>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3" name="日期占位符 2"/>
          <p:cNvSpPr>
            <a:spLocks noGrp="1"/>
          </p:cNvSpPr>
          <p:nvPr>
            <p:ph type="dt" sz="half" idx="10"/>
          </p:nvPr>
        </p:nvSpPr>
        <p:spPr>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7F72780A-6149-4B7D-8D5E-149CD1CDAD6F}"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页脚占位符 3"/>
          <p:cNvSpPr>
            <a:spLocks noGrp="1"/>
          </p:cNvSpPr>
          <p:nvPr>
            <p:ph type="ftr" sz="quarter" idx="11"/>
          </p:nvPr>
        </p:nvSpPr>
        <p:spPr>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3074" name="Freeform 7"/>
          <p:cNvSpPr/>
          <p:nvPr/>
        </p:nvSpPr>
        <p:spPr>
          <a:xfrm>
            <a:off x="609600" y="1219200"/>
            <a:ext cx="7924800" cy="914400"/>
          </a:xfrm>
          <a:custGeom>
            <a:avLst/>
            <a:gdLst/>
            <a:ahLst/>
            <a:cxnLst>
              <a:cxn ang="0">
                <a:pos x="0" y="836127360"/>
              </a:cxn>
              <a:cxn ang="0">
                <a:pos x="0" y="0"/>
              </a:cxn>
              <a:cxn ang="0">
                <a:pos x="2147483646" y="0"/>
              </a:cxn>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3075" name="Line 8"/>
          <p:cNvSpPr/>
          <p:nvPr/>
        </p:nvSpPr>
        <p:spPr>
          <a:xfrm>
            <a:off x="1981200" y="3962400"/>
            <a:ext cx="6511925" cy="0"/>
          </a:xfrm>
          <a:prstGeom prst="line">
            <a:avLst/>
          </a:prstGeom>
          <a:ln w="19050" cap="flat" cmpd="sng">
            <a:solidFill>
              <a:schemeClr val="accent1"/>
            </a:solidFill>
            <a:prstDash val="solid"/>
            <a:round/>
            <a:headEnd type="none" w="med" len="med"/>
            <a:tailEnd type="none" w="med" len="med"/>
          </a:ln>
        </p:spPr>
      </p:sp>
      <p:sp>
        <p:nvSpPr>
          <p:cNvPr id="105474" name="Rectangle 2"/>
          <p:cNvSpPr>
            <a:spLocks noGrp="1" noChangeArrowheads="1"/>
          </p:cNvSpPr>
          <p:nvPr>
            <p:ph type="ctrTitle"/>
          </p:nvPr>
        </p:nvSpPr>
        <p:spPr>
          <a:xfrm>
            <a:off x="914400" y="1524000"/>
            <a:ext cx="7623175" cy="1752600"/>
          </a:xfrm>
        </p:spPr>
        <p:txBody>
          <a:bodyPr/>
          <a:lstStyle>
            <a:lvl1pPr>
              <a:defRPr sz="5000"/>
            </a:lvl1pPr>
          </a:lstStyle>
          <a:p>
            <a:pPr fontAlgn="base"/>
            <a:r>
              <a:rPr lang="zh-CN" altLang="en-US" strike="noStrike" noProof="1"/>
              <a:t>单击此处编辑母版标题样式</a:t>
            </a:r>
          </a:p>
        </p:txBody>
      </p:sp>
      <p:sp>
        <p:nvSpPr>
          <p:cNvPr id="105475"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800"/>
            </a:lvl1pPr>
          </a:lstStyle>
          <a:p>
            <a:pPr fontAlgn="base"/>
            <a:r>
              <a:rPr lang="zh-CN" altLang="en-US" strike="noStrike" noProof="1"/>
              <a:t>单击此处编辑母版副标题样式</a:t>
            </a:r>
          </a:p>
        </p:txBody>
      </p:sp>
      <p:sp>
        <p:nvSpPr>
          <p:cNvPr id="11"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smtClean="0"/>
            </a:lvl1pPr>
          </a:lstStyle>
          <a:p>
            <a:pPr marL="0" marR="0" lvl="0" indent="0" algn="l" defTabSz="914400" rtl="0" eaLnBrk="1" fontAlgn="base" latinLnBrk="0" hangingPunct="1">
              <a:lnSpc>
                <a:spcPct val="100000"/>
              </a:lnSpc>
              <a:spcBef>
                <a:spcPct val="0"/>
              </a:spcBef>
              <a:spcAft>
                <a:spcPct val="0"/>
              </a:spcAft>
              <a:buClrTx/>
              <a:buSzTx/>
              <a:buFontTx/>
              <a:buNone/>
              <a:defRPr/>
            </a:pPr>
            <a:fld id="{3748DC58-D0B2-427F-9F33-7842D48F607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2" name="Rectangle 5"/>
          <p:cNvSpPr>
            <a:spLocks noGrp="1" noChangeArrowheads="1"/>
          </p:cNvSpPr>
          <p:nvPr>
            <p:ph type="ftr" sz="quarter" idx="3"/>
          </p:nvPr>
        </p:nvSpPr>
        <p:spPr bwMode="auto">
          <a:xfrm>
            <a:off x="3124200" y="6243638"/>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3"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57104433-D348-4862-AD94-C718BE50F9BE}"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76CE9A2-7224-4B84-B16F-DFF418374C3F}"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4367BB4-4082-440B-8080-C15149BF03D1}"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8688DC4B-0014-40D9-AB1B-38D05D0CD747}"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4D624B8-DDC1-46C7-8874-82B72F6B9F2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4953342-69FA-4D83-831C-103454F30A3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AC1E2A7-82DF-4B57-9EAE-814C5C337B80}"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494BB6B5-B11F-4433-A0CA-82FF0DE2EA1E}"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973BAD0-0191-470C-8E53-75F189D3023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929AA36-54AC-4A94-A1D7-C46CD8D5566D}"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19800" cy="5853112"/>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4DDF6FC5-36A4-46DA-BF04-98604604A7D7}"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cSld name="内容">
    <p:bg>
      <p:bgPr>
        <a:solidFill>
          <a:schemeClr val="bg1"/>
        </a:solidFill>
        <a:effectLst/>
      </p:bgPr>
    </p:bg>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9" name="Rectangle 3"/>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第</a:t>
            </a:r>
            <a:fld id="{5C4FFF0B-0E6F-476D-A3F3-C52633D3654B}" type="slidenum">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页，共</a:t>
            </a:r>
            <a:r>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14</a:t>
            </a:r>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页</a:t>
            </a:r>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3" name="日期占位符 2"/>
          <p:cNvSpPr>
            <a:spLocks noGrp="1"/>
          </p:cNvSpPr>
          <p:nvPr>
            <p:ph type="dt" sz="half" idx="10"/>
          </p:nvPr>
        </p:nvSpPr>
        <p:spPr>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BDAA5DAE-E04D-44CD-B077-B35AF08B00C8}"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页脚占位符 3"/>
          <p:cNvSpPr>
            <a:spLocks noGrp="1"/>
          </p:cNvSpPr>
          <p:nvPr>
            <p:ph type="ftr" sz="quarter" idx="11"/>
          </p:nvPr>
        </p:nvSpPr>
        <p:spPr>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D052F476-4991-4705-9F67-8E7BC33ED0DE}"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908E293-9376-42FF-8FF9-6A777D48912D}"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86A5D64-7494-497F-B216-32ED938E25D0}"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297A1C8-5483-4EFE-AFC5-A24FCFEAC0B1}"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DC7D36A-44A8-4AC0-B461-EC80B624EE0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069C0291-A947-46A7-B50F-9B7C39AD62E0}"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Tree>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7813"/>
            <a:ext cx="8229600" cy="1139825"/>
          </a:xfrm>
          <a:prstGeom prst="rect">
            <a:avLst/>
          </a:prstGeom>
          <a:noFill/>
          <a:ln w="9525">
            <a:noFill/>
          </a:ln>
        </p:spPr>
        <p:txBody>
          <a:bodyPr anchor="t"/>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30725"/>
          </a:xfrm>
          <a:prstGeom prst="rect">
            <a:avLst/>
          </a:prstGeom>
          <a:noFill/>
          <a:ln w="9525">
            <a:noFill/>
          </a:ln>
        </p:spPr>
        <p:txBody>
          <a:bodyPr anchor="t"/>
          <a:lstStyle/>
          <a:p>
            <a:pPr lvl="0"/>
            <a:r>
              <a:rPr lang="zh-CN" altLang="en-US" dirty="0"/>
              <a:t>单击此处编辑母版文本样式</a:t>
            </a:r>
          </a:p>
          <a:p>
            <a:pPr lvl="1" indent="-325120"/>
            <a:r>
              <a:rPr lang="zh-CN" altLang="en-US" dirty="0"/>
              <a:t>第二级</a:t>
            </a:r>
          </a:p>
          <a:p>
            <a:pPr lvl="2" indent="-350520"/>
            <a:r>
              <a:rPr lang="zh-CN" altLang="en-US" dirty="0"/>
              <a:t>第三级</a:t>
            </a:r>
          </a:p>
          <a:p>
            <a:pPr lvl="3" indent="-315595"/>
            <a:r>
              <a:rPr lang="zh-CN" altLang="en-US" dirty="0"/>
              <a:t>第四级</a:t>
            </a:r>
          </a:p>
          <a:p>
            <a:pPr lvl="4" indent="-339725"/>
            <a:r>
              <a:rPr lang="zh-CN" altLang="en-US" dirty="0"/>
              <a:t>第五级</a:t>
            </a:r>
          </a:p>
        </p:txBody>
      </p:sp>
      <p:sp>
        <p:nvSpPr>
          <p:cNvPr id="104452"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smtClean="0">
                <a:latin typeface="+mj-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87474D66-753A-4758-8EE2-65E78DB9AB8A}"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04453"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04454"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latin typeface="Garamond" panose="020204040303010108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1031" name="Freeform 7"/>
          <p:cNvSpPr/>
          <p:nvPr/>
        </p:nvSpPr>
        <p:spPr>
          <a:xfrm>
            <a:off x="381000" y="228600"/>
            <a:ext cx="8229600" cy="609600"/>
          </a:xfrm>
          <a:custGeom>
            <a:avLst/>
            <a:gdLst/>
            <a:ahLst/>
            <a:cxnLst>
              <a:cxn ang="0">
                <a:pos x="0" y="371612160"/>
              </a:cxn>
              <a:cxn ang="0">
                <a:pos x="0" y="0"/>
              </a:cxn>
              <a:cxn ang="0">
                <a:pos x="2147483646" y="0"/>
              </a:cxn>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32" name="Line 8"/>
          <p:cNvSpPr/>
          <p:nvPr/>
        </p:nvSpPr>
        <p:spPr>
          <a:xfrm>
            <a:off x="457200" y="6172200"/>
            <a:ext cx="8229600" cy="0"/>
          </a:xfrm>
          <a:prstGeom prst="line">
            <a:avLst/>
          </a:prstGeom>
          <a:ln w="19050" cap="flat" cmpd="sng">
            <a:solidFill>
              <a:schemeClr val="accent1"/>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457200" y="277813"/>
            <a:ext cx="8229600" cy="1139825"/>
          </a:xfrm>
          <a:prstGeom prst="rect">
            <a:avLst/>
          </a:prstGeom>
          <a:noFill/>
          <a:ln w="9525">
            <a:noFill/>
          </a:ln>
        </p:spPr>
        <p:txBody>
          <a:bodyPr anchor="t"/>
          <a:lstStyle/>
          <a:p>
            <a:pPr lvl="0"/>
            <a:r>
              <a:rPr lang="zh-CN" altLang="en-US" dirty="0"/>
              <a:t>单击此处编辑母版标题样式</a:t>
            </a:r>
          </a:p>
        </p:txBody>
      </p:sp>
      <p:sp>
        <p:nvSpPr>
          <p:cNvPr id="2051" name="Rectangle 3"/>
          <p:cNvSpPr>
            <a:spLocks noGrp="1"/>
          </p:cNvSpPr>
          <p:nvPr>
            <p:ph type="body"/>
          </p:nvPr>
        </p:nvSpPr>
        <p:spPr>
          <a:xfrm>
            <a:off x="457200" y="1600200"/>
            <a:ext cx="8229600" cy="4530725"/>
          </a:xfrm>
          <a:prstGeom prst="rect">
            <a:avLst/>
          </a:prstGeom>
          <a:noFill/>
          <a:ln w="9525">
            <a:noFill/>
          </a:ln>
        </p:spPr>
        <p:txBody>
          <a:bodyPr anchor="t"/>
          <a:lstStyle/>
          <a:p>
            <a:pPr lvl="0"/>
            <a:r>
              <a:rPr lang="zh-CN" altLang="en-US" dirty="0"/>
              <a:t>单击此处编辑母版文本样式</a:t>
            </a:r>
          </a:p>
          <a:p>
            <a:pPr lvl="1" indent="-325120"/>
            <a:r>
              <a:rPr lang="zh-CN" altLang="en-US" dirty="0"/>
              <a:t>第二级</a:t>
            </a:r>
          </a:p>
          <a:p>
            <a:pPr lvl="2" indent="-350520"/>
            <a:r>
              <a:rPr lang="zh-CN" altLang="en-US" dirty="0"/>
              <a:t>第三级</a:t>
            </a:r>
          </a:p>
          <a:p>
            <a:pPr lvl="3" indent="-315595"/>
            <a:r>
              <a:rPr lang="zh-CN" altLang="en-US" dirty="0"/>
              <a:t>第四级</a:t>
            </a:r>
          </a:p>
          <a:p>
            <a:pPr lvl="4" indent="-339725"/>
            <a:r>
              <a:rPr lang="zh-CN" altLang="en-US" dirty="0"/>
              <a:t>第五级</a:t>
            </a:r>
          </a:p>
        </p:txBody>
      </p:sp>
      <p:sp>
        <p:nvSpPr>
          <p:cNvPr id="104452"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smtClean="0">
                <a:latin typeface="+mj-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19A58ECD-E828-4A04-BF6D-8494AA09CE4B}"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04453"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04454"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latin typeface="Garamond" panose="020204040303010108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2055" name="Freeform 7"/>
          <p:cNvSpPr/>
          <p:nvPr/>
        </p:nvSpPr>
        <p:spPr>
          <a:xfrm>
            <a:off x="381000" y="228600"/>
            <a:ext cx="8229600" cy="609600"/>
          </a:xfrm>
          <a:custGeom>
            <a:avLst/>
            <a:gdLst/>
            <a:ahLst/>
            <a:cxnLst>
              <a:cxn ang="0">
                <a:pos x="0" y="371612160"/>
              </a:cxn>
              <a:cxn ang="0">
                <a:pos x="0" y="0"/>
              </a:cxn>
              <a:cxn ang="0">
                <a:pos x="2147483646" y="0"/>
              </a:cxn>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2056" name="Line 8"/>
          <p:cNvSpPr/>
          <p:nvPr/>
        </p:nvSpPr>
        <p:spPr>
          <a:xfrm>
            <a:off x="457200" y="6172200"/>
            <a:ext cx="8229600" cy="0"/>
          </a:xfrm>
          <a:prstGeom prst="line">
            <a:avLst/>
          </a:prstGeom>
          <a:ln w="19050" cap="flat" cmpd="sng">
            <a:solidFill>
              <a:schemeClr val="accent1"/>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7813"/>
            <a:ext cx="8229600" cy="1139825"/>
          </a:xfrm>
          <a:prstGeom prst="rect">
            <a:avLst/>
          </a:prstGeom>
          <a:noFill/>
          <a:ln w="9525">
            <a:noFill/>
          </a:ln>
        </p:spPr>
        <p:txBody>
          <a:bodyPr anchor="t"/>
          <a:lstStyle/>
          <a:p>
            <a:pPr lvl="0"/>
            <a:r>
              <a:rPr lang="zh-CN" altLang="en-US" dirty="0"/>
              <a:t>单击此处编辑母版标题样式</a:t>
            </a:r>
          </a:p>
        </p:txBody>
      </p:sp>
      <p:sp>
        <p:nvSpPr>
          <p:cNvPr id="1027" name="Rectangle 3"/>
          <p:cNvSpPr>
            <a:spLocks noGrp="1"/>
          </p:cNvSpPr>
          <p:nvPr>
            <p:ph type="body"/>
          </p:nvPr>
        </p:nvSpPr>
        <p:spPr>
          <a:xfrm>
            <a:off x="457200" y="1600200"/>
            <a:ext cx="8229600" cy="4530725"/>
          </a:xfrm>
          <a:prstGeom prst="rect">
            <a:avLst/>
          </a:prstGeom>
          <a:noFill/>
          <a:ln w="9525">
            <a:noFill/>
          </a:ln>
        </p:spPr>
        <p:txBody>
          <a:bodyPr anchor="t"/>
          <a:lstStyle/>
          <a:p>
            <a:pPr lvl="0"/>
            <a:r>
              <a:rPr lang="zh-CN" altLang="en-US" dirty="0"/>
              <a:t>单击此处编辑母版文本样式</a:t>
            </a:r>
          </a:p>
          <a:p>
            <a:pPr lvl="1" indent="-325120"/>
            <a:r>
              <a:rPr lang="zh-CN" altLang="en-US" dirty="0"/>
              <a:t>第二级</a:t>
            </a:r>
          </a:p>
          <a:p>
            <a:pPr lvl="2" indent="-350520"/>
            <a:r>
              <a:rPr lang="zh-CN" altLang="en-US" dirty="0"/>
              <a:t>第三级</a:t>
            </a:r>
          </a:p>
          <a:p>
            <a:pPr lvl="3" indent="-315595"/>
            <a:r>
              <a:rPr lang="zh-CN" altLang="en-US" dirty="0"/>
              <a:t>第四级</a:t>
            </a:r>
          </a:p>
          <a:p>
            <a:pPr lvl="4" indent="-339725"/>
            <a:r>
              <a:rPr lang="zh-CN" altLang="en-US" dirty="0"/>
              <a:t>第五级</a:t>
            </a:r>
          </a:p>
        </p:txBody>
      </p:sp>
      <p:sp>
        <p:nvSpPr>
          <p:cNvPr id="104452"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smtClean="0">
                <a:latin typeface="+mj-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EAEB975-CBC5-45F0-8BF5-95CD0C9C219C}"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04453"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latin typeface="+mj-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
        <p:nvSpPr>
          <p:cNvPr id="104454"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latin typeface="Garamond" panose="02020404030301010803"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1031" name="Freeform 7"/>
          <p:cNvSpPr/>
          <p:nvPr/>
        </p:nvSpPr>
        <p:spPr>
          <a:xfrm>
            <a:off x="381000" y="228600"/>
            <a:ext cx="8229600" cy="609600"/>
          </a:xfrm>
          <a:custGeom>
            <a:avLst/>
            <a:gdLst/>
            <a:ahLst/>
            <a:cxnLst>
              <a:cxn ang="0">
                <a:pos x="0" y="371612160"/>
              </a:cxn>
              <a:cxn ang="0">
                <a:pos x="0" y="0"/>
              </a:cxn>
              <a:cxn ang="0">
                <a:pos x="2147483646" y="0"/>
              </a:cxn>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
        <p:nvSpPr>
          <p:cNvPr id="1032" name="Line 8"/>
          <p:cNvSpPr/>
          <p:nvPr/>
        </p:nvSpPr>
        <p:spPr>
          <a:xfrm>
            <a:off x="457200" y="6172200"/>
            <a:ext cx="8229600" cy="0"/>
          </a:xfrm>
          <a:prstGeom prst="line">
            <a:avLst/>
          </a:prstGeom>
          <a:ln w="19050" cap="flat" cmpd="sng">
            <a:solidFill>
              <a:schemeClr val="accent1"/>
            </a:solidFill>
            <a:prstDash val="solid"/>
            <a:roun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nchen@mail.xjtu.edu.cn"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ags" Target="../tags/tag1.xml"/><Relationship Id="rId4" Type="http://schemas.openxmlformats.org/officeDocument/2006/relationships/image" Target="../media/image1.wmf"/></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6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0.GIF"/></Relationships>
</file>

<file path=ppt/slides/_rels/slide7.xml.rels><?xml version="1.0" encoding="UTF-8" standalone="yes"?>
<Relationships xmlns="http://schemas.openxmlformats.org/package/2006/relationships"><Relationship Id="rId2" Type="http://schemas.openxmlformats.org/officeDocument/2006/relationships/hyperlink" Target="http://baike.baidu.com/view/3622.ht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 Target="slide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3.xml"/><Relationship Id="rId1" Type="http://schemas.openxmlformats.org/officeDocument/2006/relationships/slideLayout" Target="../slideLayouts/slideLayout32.xml"/><Relationship Id="rId5" Type="http://schemas.openxmlformats.org/officeDocument/2006/relationships/slide" Target="slide14.xml"/><Relationship Id="rId4" Type="http://schemas.openxmlformats.org/officeDocument/2006/relationships/slide" Target="slide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98.xml.rels><?xml version="1.0" encoding="UTF-8" standalone="yes"?>
<Relationships xmlns="http://schemas.openxmlformats.org/package/2006/relationships"><Relationship Id="rId8" Type="http://schemas.openxmlformats.org/officeDocument/2006/relationships/image" Target="../media/image68.jpeg"/><Relationship Id="rId13" Type="http://schemas.openxmlformats.org/officeDocument/2006/relationships/image" Target="../media/image73.jpeg"/><Relationship Id="rId3" Type="http://schemas.openxmlformats.org/officeDocument/2006/relationships/image" Target="../media/image63.jpeg"/><Relationship Id="rId7" Type="http://schemas.openxmlformats.org/officeDocument/2006/relationships/image" Target="../media/image67.jpeg"/><Relationship Id="rId12" Type="http://schemas.openxmlformats.org/officeDocument/2006/relationships/image" Target="../media/image72.jpe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jpeg"/><Relationship Id="rId11" Type="http://schemas.openxmlformats.org/officeDocument/2006/relationships/image" Target="../media/image71.jpeg"/><Relationship Id="rId5" Type="http://schemas.openxmlformats.org/officeDocument/2006/relationships/image" Target="../media/image65.jpeg"/><Relationship Id="rId10" Type="http://schemas.openxmlformats.org/officeDocument/2006/relationships/image" Target="../media/image70.jpeg"/><Relationship Id="rId4" Type="http://schemas.openxmlformats.org/officeDocument/2006/relationships/image" Target="../media/image64.jpeg"/><Relationship Id="rId9" Type="http://schemas.openxmlformats.org/officeDocument/2006/relationships/image" Target="../media/image69.jpeg"/><Relationship Id="rId14" Type="http://schemas.openxmlformats.org/officeDocument/2006/relationships/image" Target="../media/image74.jpeg"/></Relationships>
</file>

<file path=ppt/slides/_rels/slide99.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36.xml"/><Relationship Id="rId4" Type="http://schemas.openxmlformats.org/officeDocument/2006/relationships/slide" Target="slide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idx="4294967295"/>
          </p:nvPr>
        </p:nvSpPr>
        <p:spPr>
          <a:xfrm>
            <a:off x="-51880" y="1125855"/>
            <a:ext cx="9289032" cy="3048000"/>
          </a:xfrm>
          <a:solidFill>
            <a:srgbClr val="FFFF00"/>
          </a:solidFill>
          <a:ln w="38100">
            <a:solidFill>
              <a:srgbClr val="FF0000"/>
            </a:solidFill>
          </a:ln>
        </p:spPr>
        <p:txBody>
          <a:bodyPr vert="horz" wrap="square" lIns="91440" tIns="45720" rIns="91440" bIns="45720" numCol="1" anchor="t" anchorCtr="0" compatLnSpc="1"/>
          <a:lstStyle/>
          <a:p>
            <a:pPr marL="0" marR="0" lvl="0" indent="0" algn="ctr" defTabSz="914400" rtl="0" eaLnBrk="1" fontAlgn="base" latinLnBrk="0" hangingPunct="1">
              <a:lnSpc>
                <a:spcPct val="150000"/>
              </a:lnSpc>
              <a:spcBef>
                <a:spcPct val="105000"/>
              </a:spcBef>
              <a:spcAft>
                <a:spcPct val="0"/>
              </a:spcAft>
              <a:buClrTx/>
              <a:buSzTx/>
              <a:buFontTx/>
              <a:buNone/>
              <a:defRPr/>
            </a:pPr>
            <a:r>
              <a:rPr kumimoji="0" lang="zh-CN" altLang="en-US" sz="54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社会变迁</a:t>
            </a:r>
            <a:r>
              <a:rPr kumimoji="0" lang="zh-CN" altLang="en-US" sz="5000" b="1" i="0" u="none" strike="noStrike" kern="0" cap="none" spc="0" normalizeH="0" baseline="0" noProof="0" dirty="0" smtClean="0">
                <a:ln>
                  <a:noFill/>
                </a:ln>
                <a:solidFill>
                  <a:schemeClr val="tx2"/>
                </a:solidFill>
                <a:effectLst/>
                <a:uLnTx/>
                <a:uFillTx/>
                <a:latin typeface="+mj-lt"/>
                <a:ea typeface="+mj-ea"/>
                <a:cs typeface="+mj-cs"/>
              </a:rPr>
              <a:t/>
            </a:r>
            <a:br>
              <a:rPr kumimoji="0" lang="zh-CN" altLang="en-US" sz="5000" b="1" i="0" u="none" strike="noStrike" kern="0" cap="none" spc="0" normalizeH="0" baseline="0" noProof="0" dirty="0" smtClean="0">
                <a:ln>
                  <a:noFill/>
                </a:ln>
                <a:solidFill>
                  <a:schemeClr val="tx2"/>
                </a:solidFill>
                <a:effectLst/>
                <a:uLnTx/>
                <a:uFillTx/>
                <a:latin typeface="+mj-lt"/>
                <a:ea typeface="+mj-ea"/>
                <a:cs typeface="+mj-cs"/>
              </a:rPr>
            </a:br>
            <a:r>
              <a:rPr kumimoji="0" lang="zh-CN" altLang="en-US" sz="2000" b="1" i="0" u="none" strike="noStrike" kern="0" cap="none" spc="0" normalizeH="0" baseline="0" noProof="0" dirty="0" smtClean="0">
                <a:ln>
                  <a:noFill/>
                </a:ln>
                <a:solidFill>
                  <a:schemeClr val="tx2"/>
                </a:solidFill>
                <a:effectLst/>
                <a:uLnTx/>
                <a:uFillTx/>
                <a:latin typeface="+mj-lt"/>
                <a:ea typeface="+mj-ea"/>
                <a:cs typeface="+mj-cs"/>
              </a:rPr>
              <a:t> </a:t>
            </a:r>
            <a:r>
              <a:rPr kumimoji="0" lang="zh-CN" altLang="en-US" sz="5400" b="1" i="0" u="none" strike="noStrike" kern="0" cap="none" spc="0" normalizeH="0" baseline="0" noProof="0" dirty="0" smtClean="0">
                <a:ln>
                  <a:noFill/>
                </a:ln>
                <a:solidFill>
                  <a:srgbClr val="2207EB"/>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从中世纪到工业革命</a:t>
            </a:r>
            <a:r>
              <a:rPr kumimoji="0" lang="zh-CN" altLang="en-US" sz="4800" b="1" i="0" u="none" strike="noStrike" kern="0" cap="none" spc="0" normalizeH="0" baseline="0" noProof="0" dirty="0" smtClean="0">
                <a:ln>
                  <a:noFill/>
                </a:ln>
                <a:solidFill>
                  <a:srgbClr val="2207EB"/>
                </a:solidFill>
                <a:effectLst/>
                <a:uLnTx/>
                <a:uFillTx/>
                <a:latin typeface="+mj-lt"/>
                <a:ea typeface="+mj-ea"/>
                <a:cs typeface="+mj-cs"/>
              </a:rPr>
              <a:t/>
            </a:r>
            <a:br>
              <a:rPr kumimoji="0" lang="zh-CN" altLang="en-US" sz="4800" b="1" i="0" u="none" strike="noStrike" kern="0" cap="none" spc="0" normalizeH="0" baseline="0" noProof="0" dirty="0" smtClean="0">
                <a:ln>
                  <a:noFill/>
                </a:ln>
                <a:solidFill>
                  <a:srgbClr val="2207EB"/>
                </a:solidFill>
                <a:effectLst/>
                <a:uLnTx/>
                <a:uFillTx/>
                <a:latin typeface="+mj-lt"/>
                <a:ea typeface="+mj-ea"/>
                <a:cs typeface="+mj-cs"/>
              </a:rPr>
            </a:br>
            <a:r>
              <a:rPr kumimoji="0" lang="en-US" altLang="zh-CN" sz="4800" b="1" i="0" u="none" strike="noStrike" kern="0" cap="none" spc="0" normalizeH="0" baseline="0" noProof="0" dirty="0" smtClean="0">
                <a:ln>
                  <a:noFill/>
                </a:ln>
                <a:solidFill>
                  <a:srgbClr val="2207EB"/>
                </a:solidFill>
                <a:effectLst/>
                <a:uLnTx/>
                <a:uFillTx/>
                <a:latin typeface="+mj-lt"/>
                <a:ea typeface="+mj-ea"/>
                <a:cs typeface="+mj-cs"/>
              </a:rPr>
              <a:t/>
            </a:r>
            <a:br>
              <a:rPr kumimoji="0" lang="en-US" altLang="zh-CN" sz="4800" b="1" i="0" u="none" strike="noStrike" kern="0" cap="none" spc="0" normalizeH="0" baseline="0" noProof="0" dirty="0" smtClean="0">
                <a:ln>
                  <a:noFill/>
                </a:ln>
                <a:solidFill>
                  <a:srgbClr val="2207EB"/>
                </a:solidFill>
                <a:effectLst/>
                <a:uLnTx/>
                <a:uFillTx/>
                <a:latin typeface="+mj-lt"/>
                <a:ea typeface="+mj-ea"/>
                <a:cs typeface="+mj-cs"/>
              </a:rPr>
            </a:br>
            <a:endParaRPr kumimoji="0" lang="en-US" altLang="zh-CN" sz="3600" b="1"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p:txBody>
      </p:sp>
      <p:sp>
        <p:nvSpPr>
          <p:cNvPr id="6" name="矩形 5"/>
          <p:cNvSpPr/>
          <p:nvPr/>
        </p:nvSpPr>
        <p:spPr>
          <a:xfrm>
            <a:off x="971550" y="404813"/>
            <a:ext cx="5113338" cy="523875"/>
          </a:xfrm>
          <a:prstGeom prst="rect">
            <a:avLst/>
          </a:prstGeom>
        </p:spPr>
        <p:txBody>
          <a:bodyPr>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工业社会学</a:t>
            </a:r>
            <a:r>
              <a:rPr kumimoji="0" lang="en-US" altLang="zh-CN"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a:t>
            </a:r>
            <a:r>
              <a:rPr kumimoji="0"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第三讲</a:t>
            </a:r>
            <a:endParaRPr kumimoji="0" lang="zh-CN" altLang="en-US" sz="28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华文宋体" panose="02010600040101010101" pitchFamily="2" charset="-122"/>
              <a:ea typeface="华文宋体" panose="02010600040101010101" pitchFamily="2" charset="-122"/>
              <a:cs typeface="+mn-cs"/>
            </a:endParaRPr>
          </a:p>
        </p:txBody>
      </p:sp>
      <p:sp>
        <p:nvSpPr>
          <p:cNvPr id="2" name="TextBox 1"/>
          <p:cNvSpPr txBox="1"/>
          <p:nvPr/>
        </p:nvSpPr>
        <p:spPr>
          <a:xfrm>
            <a:off x="2579816" y="4297159"/>
            <a:ext cx="4043094" cy="1508105"/>
          </a:xfrm>
          <a:prstGeom prst="rect">
            <a:avLst/>
          </a:prstGeom>
          <a:noFill/>
        </p:spPr>
        <p:txBody>
          <a:bodyPr wrap="none" rtlCol="0">
            <a:spAutoFit/>
          </a:bodyPr>
          <a:lstStyle/>
          <a:p>
            <a:pPr algn="ctr"/>
            <a:r>
              <a:rPr lang="zh-CN" altLang="en-US" sz="3600" b="1" kern="0" dirty="0">
                <a:solidFill>
                  <a:srgbClr val="2207EB"/>
                </a:solidFill>
                <a:latin typeface="微软雅黑" panose="020B0503020204020204" pitchFamily="34" charset="-122"/>
                <a:ea typeface="微软雅黑" panose="020B0503020204020204" pitchFamily="34" charset="-122"/>
                <a:cs typeface="黑体" panose="02010609060101010101" pitchFamily="49" charset="-122"/>
              </a:rPr>
              <a:t>陈天宁</a:t>
            </a:r>
            <a:r>
              <a:rPr lang="zh-CN" altLang="en-US" sz="3600" b="1" kern="0" dirty="0">
                <a:solidFill>
                  <a:srgbClr val="2207EB"/>
                </a:solidFill>
                <a:latin typeface="黑体" panose="02010609060101010101" pitchFamily="49" charset="-122"/>
                <a:ea typeface="黑体" panose="02010609060101010101" pitchFamily="49" charset="-122"/>
                <a:cs typeface="黑体" panose="02010609060101010101" pitchFamily="49" charset="-122"/>
              </a:rPr>
              <a:t/>
            </a:r>
            <a:br>
              <a:rPr lang="zh-CN" altLang="en-US" sz="3600" b="1" kern="0" dirty="0">
                <a:solidFill>
                  <a:srgbClr val="2207EB"/>
                </a:solidFill>
                <a:latin typeface="黑体" panose="02010609060101010101" pitchFamily="49" charset="-122"/>
                <a:ea typeface="黑体" panose="02010609060101010101" pitchFamily="49" charset="-122"/>
                <a:cs typeface="黑体" panose="02010609060101010101" pitchFamily="49" charset="-122"/>
              </a:rPr>
            </a:br>
            <a:r>
              <a:rPr lang="en-US" altLang="zh-CN" sz="2800" b="1" kern="0" dirty="0" smtClean="0">
                <a:latin typeface="Times New Roman" panose="02020603050405020304" pitchFamily="18" charset="0"/>
                <a:ea typeface="黑体" panose="02010609060101010101" pitchFamily="49" charset="-122"/>
                <a:cs typeface="Times New Roman" panose="02020603050405020304" pitchFamily="18" charset="0"/>
                <a:hlinkClick r:id="rId2"/>
              </a:rPr>
              <a:t>tnchen@mail.xjtu.edu.cn</a:t>
            </a:r>
            <a:endParaRPr lang="en-US" altLang="zh-CN" sz="2800" b="1" kern="0" dirty="0" smtClean="0">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2800" b="1" kern="0"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13991861066</a:t>
            </a:r>
            <a:endParaRPr lang="zh-CN" altLang="en-US" sz="2800" dirty="0">
              <a:solidFill>
                <a:srgbClr val="0000FF"/>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297A1C8-5483-4EFE-AFC5-A24FCFEAC0B1}"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3122"/>
                                        </p:tgtEl>
                                        <p:attrNameLst>
                                          <p:attrName>style.visibility</p:attrName>
                                        </p:attrNameLst>
                                      </p:cBhvr>
                                      <p:to>
                                        <p:strVal val="visible"/>
                                      </p:to>
                                    </p:set>
                                    <p:anim calcmode="lin" valueType="num">
                                      <p:cBhvr>
                                        <p:cTn id="7" dur="500" fill="hold"/>
                                        <p:tgtEl>
                                          <p:spTgt spid="133122"/>
                                        </p:tgtEl>
                                        <p:attrNameLst>
                                          <p:attrName>ppt_w</p:attrName>
                                        </p:attrNameLst>
                                      </p:cBhvr>
                                      <p:tavLst>
                                        <p:tav tm="0">
                                          <p:val>
                                            <p:fltVal val="0"/>
                                          </p:val>
                                        </p:tav>
                                        <p:tav tm="100000">
                                          <p:val>
                                            <p:strVal val="#ppt_w"/>
                                          </p:val>
                                        </p:tav>
                                      </p:tavLst>
                                    </p:anim>
                                    <p:anim calcmode="lin" valueType="num">
                                      <p:cBhvr>
                                        <p:cTn id="8" dur="500" fill="hold"/>
                                        <p:tgtEl>
                                          <p:spTgt spid="133122"/>
                                        </p:tgtEl>
                                        <p:attrNameLst>
                                          <p:attrName>ppt_h</p:attrName>
                                        </p:attrNameLst>
                                      </p:cBhvr>
                                      <p:tavLst>
                                        <p:tav tm="0">
                                          <p:val>
                                            <p:fltVal val="0"/>
                                          </p:val>
                                        </p:tav>
                                        <p:tav tm="100000">
                                          <p:val>
                                            <p:strVal val="#ppt_h"/>
                                          </p:val>
                                        </p:tav>
                                      </p:tavLst>
                                    </p:anim>
                                    <p:animEffect transition="in" filter="fade">
                                      <p:cBhvr>
                                        <p:cTn id="9" dur="500"/>
                                        <p:tgtEl>
                                          <p:spTgt spid="133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323850" y="188913"/>
            <a:ext cx="8351838" cy="966788"/>
          </a:xfrm>
          <a:solidFill>
            <a:srgbClr val="FFFF00"/>
          </a:solidFill>
          <a:ln w="19050">
            <a:solidFill>
              <a:srgbClr val="FF0000"/>
            </a:solid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1"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4400" b="1" i="1"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文艺复兴</a:t>
            </a:r>
          </a:p>
        </p:txBody>
      </p:sp>
      <p:sp>
        <p:nvSpPr>
          <p:cNvPr id="231427" name="Rectangle 3"/>
          <p:cNvSpPr>
            <a:spLocks noGrp="1" noChangeArrowheads="1"/>
          </p:cNvSpPr>
          <p:nvPr>
            <p:ph idx="1"/>
          </p:nvPr>
        </p:nvSpPr>
        <p:spPr>
          <a:xfrm>
            <a:off x="250825" y="1196975"/>
            <a:ext cx="8569325" cy="5545138"/>
          </a:xfrm>
          <a:solidFill>
            <a:srgbClr val="FFFF99"/>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20000"/>
              </a:lnSpc>
              <a:spcBef>
                <a:spcPct val="4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西欧的中世纪，基督教教会成了当时封建社会的精神支柱，建立了一套严格的等级制度，把上帝当做绝对的权威，</a:t>
            </a:r>
            <a:r>
              <a:rPr kumimoji="0" lang="zh-CN" altLang="en-US" sz="22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文学、艺术、哲学，一切都得按照基督教的经典</a:t>
            </a:r>
            <a:r>
              <a:rPr kumimoji="0" lang="en-US" altLang="zh-CN" sz="22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zh-CN" altLang="en-US" sz="22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圣经</a:t>
            </a:r>
            <a:r>
              <a:rPr kumimoji="0" lang="en-US" altLang="zh-CN" sz="22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a:t>
            </a:r>
            <a:r>
              <a:rPr kumimoji="0" lang="zh-CN" altLang="en-US" sz="22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的教义，</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谁都不可违背，否则，宗教法庭就要对他制裁，甚至处以死刑。</a:t>
            </a:r>
          </a:p>
          <a:p>
            <a:pPr marL="342900" marR="0" lvl="0" indent="-342900" algn="l" defTabSz="914400" rtl="0" eaLnBrk="1" fontAlgn="base" latinLnBrk="0" hangingPunct="1">
              <a:lnSpc>
                <a:spcPct val="120000"/>
              </a:lnSpc>
              <a:spcBef>
                <a:spcPct val="4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en-US" altLang="zh-CN"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14</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世纪末，由于信仰</a:t>
            </a:r>
            <a:r>
              <a:rPr kumimoji="0" lang="zh-CN" altLang="en-US" sz="22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伊兰斯教</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的</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奥斯曼帝国</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的入侵，东罗马的许多学者，带着大批的古希腊和罗马的艺术珍品和文学、历史、哲学等书籍，纷纷逃往西欧避难。后来，他们在佛罗伦萨办了一所</a:t>
            </a:r>
            <a:r>
              <a:rPr kumimoji="0" lang="zh-CN" altLang="en-US" sz="22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“希腊学院”</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，讲授希腊辉煌的历史文明和文化等。</a:t>
            </a:r>
          </a:p>
          <a:p>
            <a:pPr marL="342900" marR="0" lvl="0" indent="-342900" algn="l" defTabSz="914400" rtl="0" eaLnBrk="1" fontAlgn="base" latinLnBrk="0" hangingPunct="1">
              <a:lnSpc>
                <a:spcPct val="120000"/>
              </a:lnSpc>
              <a:spcBef>
                <a:spcPct val="40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这时的西欧人</a:t>
            </a:r>
            <a:r>
              <a:rPr lang="zh-CN" altLang="en-US" sz="2200" b="1" dirty="0">
                <a:solidFill>
                  <a:srgbClr val="0000FF"/>
                </a:solidFill>
                <a:latin typeface="微软雅黑" panose="020B0503020204020204" pitchFamily="34" charset="-122"/>
                <a:ea typeface="微软雅黑" panose="020B0503020204020204" pitchFamily="34" charset="-122"/>
              </a:rPr>
              <a:t>发现古希腊的一切是那样的美好，中世纪的一切是那样的丑恶，</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许多西欧的学者</a:t>
            </a:r>
            <a:r>
              <a:rPr lang="zh-CN" altLang="en-US" sz="2200" b="1" dirty="0">
                <a:solidFill>
                  <a:srgbClr val="C00000"/>
                </a:solidFill>
                <a:latin typeface="微软雅黑" panose="020B0503020204020204" pitchFamily="34" charset="-122"/>
                <a:ea typeface="微软雅黑" panose="020B0503020204020204" pitchFamily="34" charset="-122"/>
              </a:rPr>
              <a:t>要求恢复古希腊和罗马的文化和艺术。</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这种要求慢慢传遍整个西欧，掀起了一股汹涌澎湃的</a:t>
            </a:r>
            <a:r>
              <a:rPr kumimoji="0" lang="zh-CN" altLang="en-US" sz="2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“希腊热”</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浪潮。这就是历史上所称的</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“文艺复兴”</a:t>
            </a:r>
            <a:r>
              <a:rPr kumimoji="0" lang="zh-CN" altLang="en-US" sz="2200" b="1" i="0" u="none" strike="noStrike" kern="0" cap="none" spc="0" normalizeH="0" baseline="0" noProof="0" dirty="0" smtClean="0">
                <a:ln>
                  <a:noFill/>
                </a:ln>
                <a:solidFill>
                  <a:srgbClr val="CC66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10</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1426"/>
                                        </p:tgtEl>
                                        <p:attrNameLst>
                                          <p:attrName>style.visibility</p:attrName>
                                        </p:attrNameLst>
                                      </p:cBhvr>
                                      <p:to>
                                        <p:strVal val="visible"/>
                                      </p:to>
                                    </p:set>
                                    <p:anim calcmode="lin" valueType="num">
                                      <p:cBhvr>
                                        <p:cTn id="7" dur="500" fill="hold"/>
                                        <p:tgtEl>
                                          <p:spTgt spid="231426"/>
                                        </p:tgtEl>
                                        <p:attrNameLst>
                                          <p:attrName>ppt_w</p:attrName>
                                        </p:attrNameLst>
                                      </p:cBhvr>
                                      <p:tavLst>
                                        <p:tav tm="0">
                                          <p:val>
                                            <p:fltVal val="0"/>
                                          </p:val>
                                        </p:tav>
                                        <p:tav tm="100000">
                                          <p:val>
                                            <p:strVal val="#ppt_w"/>
                                          </p:val>
                                        </p:tav>
                                      </p:tavLst>
                                    </p:anim>
                                    <p:anim calcmode="lin" valueType="num">
                                      <p:cBhvr>
                                        <p:cTn id="8" dur="500" fill="hold"/>
                                        <p:tgtEl>
                                          <p:spTgt spid="231426"/>
                                        </p:tgtEl>
                                        <p:attrNameLst>
                                          <p:attrName>ppt_h</p:attrName>
                                        </p:attrNameLst>
                                      </p:cBhvr>
                                      <p:tavLst>
                                        <p:tav tm="0">
                                          <p:val>
                                            <p:fltVal val="0"/>
                                          </p:val>
                                        </p:tav>
                                        <p:tav tm="100000">
                                          <p:val>
                                            <p:strVal val="#ppt_h"/>
                                          </p:val>
                                        </p:tav>
                                      </p:tavLst>
                                    </p:anim>
                                    <p:animEffect transition="in" filter="fade">
                                      <p:cBhvr>
                                        <p:cTn id="9" dur="500"/>
                                        <p:tgtEl>
                                          <p:spTgt spid="23142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31427">
                                            <p:bg/>
                                          </p:spTgt>
                                        </p:tgtEl>
                                        <p:attrNameLst>
                                          <p:attrName>style.visibility</p:attrName>
                                        </p:attrNameLst>
                                      </p:cBhvr>
                                      <p:to>
                                        <p:strVal val="visible"/>
                                      </p:to>
                                    </p:set>
                                    <p:animEffect transition="in" filter="fade">
                                      <p:cBhvr>
                                        <p:cTn id="13" dur="1000">
                                          <p:stCondLst>
                                            <p:cond delay="0"/>
                                          </p:stCondLst>
                                        </p:cTn>
                                        <p:tgtEl>
                                          <p:spTgt spid="231427">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31427">
                                            <p:txEl>
                                              <p:pRg st="0" end="0"/>
                                            </p:txEl>
                                          </p:spTgt>
                                        </p:tgtEl>
                                        <p:attrNameLst>
                                          <p:attrName>style.visibility</p:attrName>
                                        </p:attrNameLst>
                                      </p:cBhvr>
                                      <p:to>
                                        <p:strVal val="visible"/>
                                      </p:to>
                                    </p:set>
                                    <p:animEffect transition="in" filter="fade">
                                      <p:cBhvr>
                                        <p:cTn id="17" dur="1000">
                                          <p:stCondLst>
                                            <p:cond delay="0"/>
                                          </p:stCondLst>
                                        </p:cTn>
                                        <p:tgtEl>
                                          <p:spTgt spid="2314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1427">
                                            <p:txEl>
                                              <p:pRg st="1" end="1"/>
                                            </p:txEl>
                                          </p:spTgt>
                                        </p:tgtEl>
                                        <p:attrNameLst>
                                          <p:attrName>style.visibility</p:attrName>
                                        </p:attrNameLst>
                                      </p:cBhvr>
                                      <p:to>
                                        <p:strVal val="visible"/>
                                      </p:to>
                                    </p:set>
                                    <p:animEffect transition="in" filter="fade">
                                      <p:cBhvr>
                                        <p:cTn id="22" dur="1000">
                                          <p:stCondLst>
                                            <p:cond delay="0"/>
                                          </p:stCondLst>
                                        </p:cTn>
                                        <p:tgtEl>
                                          <p:spTgt spid="23142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1427">
                                            <p:txEl>
                                              <p:pRg st="2" end="2"/>
                                            </p:txEl>
                                          </p:spTgt>
                                        </p:tgtEl>
                                        <p:attrNameLst>
                                          <p:attrName>style.visibility</p:attrName>
                                        </p:attrNameLst>
                                      </p:cBhvr>
                                      <p:to>
                                        <p:strVal val="visible"/>
                                      </p:to>
                                    </p:set>
                                    <p:animEffect transition="in" filter="fade">
                                      <p:cBhvr>
                                        <p:cTn id="27" dur="1000">
                                          <p:stCondLst>
                                            <p:cond delay="0"/>
                                          </p:stCondLst>
                                        </p:cTn>
                                        <p:tgtEl>
                                          <p:spTgt spid="2314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bldLvl="0" animBg="1"/>
      <p:bldP spid="231427" grpId="0" uiExpand="1" build="p"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j0234752"/>
          <p:cNvPicPr>
            <a:picLocks noChangeAspect="1" noChangeArrowheads="1" noCrop="1"/>
          </p:cNvPicPr>
          <p:nvPr/>
        </p:nvPicPr>
        <p:blipFill>
          <a:blip r:embed="rId2" cstate="print">
            <a:duotone>
              <a:schemeClr val="accent2">
                <a:shade val="45000"/>
                <a:satMod val="135000"/>
              </a:schemeClr>
              <a:prstClr val="white"/>
            </a:duotone>
            <a:lum bright="26000" contrast="48000"/>
          </a:blip>
          <a:srcRect/>
          <a:stretch>
            <a:fillRect/>
          </a:stretch>
        </p:blipFill>
        <p:spPr bwMode="auto">
          <a:xfrm>
            <a:off x="4355976" y="1124744"/>
            <a:ext cx="4238600" cy="4737109"/>
          </a:xfrm>
          <a:prstGeom prst="rect">
            <a:avLst/>
          </a:prstGeom>
          <a:noFill/>
        </p:spPr>
      </p:pic>
      <p:sp>
        <p:nvSpPr>
          <p:cNvPr id="171010" name="Rectangle 2"/>
          <p:cNvSpPr>
            <a:spLocks noGrp="1" noChangeArrowheads="1"/>
          </p:cNvSpPr>
          <p:nvPr>
            <p:ph idx="1"/>
          </p:nvPr>
        </p:nvSpPr>
        <p:spPr>
          <a:xfrm>
            <a:off x="468630" y="405130"/>
            <a:ext cx="8136255" cy="5982335"/>
          </a:xfrm>
          <a:solidFill>
            <a:srgbClr val="FFFF99">
              <a:alpha val="56000"/>
            </a:srgbClr>
          </a:solidFill>
          <a:ln w="38100">
            <a:solidFill>
              <a:srgbClr val="FF0000"/>
            </a:solidFill>
          </a:ln>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
                <a:schemeClr val="accent1"/>
              </a:buClr>
              <a:buSzPct val="65000"/>
              <a:buFont typeface="Wingdings" panose="05000000000000000000" pitchFamily="2" charset="2"/>
              <a:buNone/>
              <a:defRPr/>
            </a:pPr>
            <a:r>
              <a:rPr kumimoji="0" lang="zh-CN" altLang="en-US" sz="4800" b="1" i="1"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思考与讨 论：</a:t>
            </a:r>
          </a:p>
          <a:p>
            <a:pPr marL="342900" marR="0" lvl="0" indent="-342900" algn="l" defTabSz="914400" rtl="0" eaLnBrk="1" fontAlgn="base" latinLnBrk="0" hangingPunct="1">
              <a:lnSpc>
                <a:spcPct val="110000"/>
              </a:lnSpc>
              <a:spcBef>
                <a:spcPct val="35000"/>
              </a:spcBef>
              <a:spcAft>
                <a:spcPct val="0"/>
              </a:spcAft>
              <a:buClr>
                <a:schemeClr val="accent1"/>
              </a:buClr>
              <a:buSzPct val="65000"/>
              <a:buFont typeface="Wingdings" panose="05000000000000000000" pitchFamily="2" charset="2"/>
              <a:buNone/>
              <a:defRPr/>
            </a:pPr>
            <a:r>
              <a:rPr kumimoji="0" lang="zh-CN" altLang="en-US" sz="4500" b="1" i="1" u="none" strike="noStrike" kern="0" cap="none" spc="0" normalizeH="0" baseline="0" noProof="0" dirty="0" smtClean="0">
                <a:ln>
                  <a:noFill/>
                </a:ln>
                <a:solidFill>
                  <a:srgbClr val="2207EB"/>
                </a:solidFill>
                <a:effectLst>
                  <a:outerShdw blurRad="38100" dist="38100" dir="2700000" algn="tl">
                    <a:srgbClr val="000000"/>
                  </a:outerShdw>
                </a:effectLst>
                <a:uLnTx/>
                <a:uFillTx/>
                <a:latin typeface="+mn-lt"/>
                <a:ea typeface="黑体" panose="02010609060101010101" pitchFamily="49" charset="-122"/>
                <a:cs typeface="+mn-cs"/>
              </a:rPr>
              <a:t>   </a:t>
            </a:r>
            <a:r>
              <a:rPr kumimoji="0" lang="en-US" altLang="zh-CN" sz="4000" b="1" i="1"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kumimoji="0" lang="zh-CN" altLang="en-US" sz="4000" b="1" i="1" u="none" strike="noStrike" kern="0" cap="none" spc="0" normalizeH="0" baseline="0" noProof="0" dirty="0" smtClean="0">
                <a:ln>
                  <a:noFill/>
                </a:ln>
                <a:solidFill>
                  <a:srgbClr val="3333CC"/>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 从中世纪到工业革命</a:t>
            </a:r>
            <a:endParaRPr kumimoji="0" lang="zh-CN" altLang="en-US" sz="4800" b="1" i="1" u="none" strike="noStrike" kern="0" cap="none" spc="0" normalizeH="0" baseline="0" noProof="0" dirty="0" smtClean="0">
              <a:ln>
                <a:noFill/>
              </a:ln>
              <a:solidFill>
                <a:srgbClr val="3333CC"/>
              </a:solidFill>
              <a:effectLst>
                <a:outerShdw blurRad="38100" dist="38100" dir="2700000" algn="tl">
                  <a:srgbClr val="000000"/>
                </a:outerShdw>
              </a:effectLst>
              <a:uLnTx/>
              <a:uFillTx/>
              <a:ea typeface="黑体" panose="02010609060101010101" pitchFamily="49" charset="-122"/>
            </a:endParaRPr>
          </a:p>
          <a:p>
            <a:pPr marL="1022350" marR="0" lvl="2" indent="-351155" algn="l" defTabSz="914400" rtl="0" eaLnBrk="1" fontAlgn="base" latinLnBrk="0" hangingPunct="1">
              <a:lnSpc>
                <a:spcPct val="110000"/>
              </a:lnSpc>
              <a:spcBef>
                <a:spcPct val="35000"/>
              </a:spcBef>
              <a:spcAft>
                <a:spcPct val="0"/>
              </a:spcAft>
              <a:buClr>
                <a:schemeClr val="accent1"/>
              </a:buClr>
              <a:buSzPct val="65000"/>
              <a:buFont typeface="Wingdings" panose="05000000000000000000" pitchFamily="2" charset="2"/>
              <a:buChar char="n"/>
              <a:defRPr/>
            </a:pPr>
            <a:r>
              <a:rPr kumimoji="0" lang="zh-CN" altLang="en-US" sz="3800" b="1" i="0" u="none" strike="noStrike" kern="0" cap="none" spc="0" normalizeH="0" baseline="0" noProof="0" dirty="0" smtClean="0">
                <a:ln>
                  <a:noFill/>
                </a:ln>
                <a:solidFill>
                  <a:srgbClr val="2207EB"/>
                </a:solidFill>
                <a:effectLst/>
                <a:uLnTx/>
                <a:uFillTx/>
                <a:latin typeface="微软雅黑" panose="020B0503020204020204" pitchFamily="34" charset="-122"/>
                <a:ea typeface="微软雅黑" panose="020B0503020204020204" pitchFamily="34" charset="-122"/>
                <a:cs typeface="+mn-ea"/>
              </a:rPr>
              <a:t>社会是如何变迁的？</a:t>
            </a:r>
          </a:p>
          <a:p>
            <a:pPr marL="1022350" marR="0" lvl="2" indent="-351155" algn="l" defTabSz="914400" rtl="0" eaLnBrk="1" fontAlgn="base" latinLnBrk="0" hangingPunct="1">
              <a:lnSpc>
                <a:spcPct val="110000"/>
              </a:lnSpc>
              <a:spcBef>
                <a:spcPct val="35000"/>
              </a:spcBef>
              <a:spcAft>
                <a:spcPct val="0"/>
              </a:spcAft>
              <a:buClr>
                <a:schemeClr val="accent1"/>
              </a:buClr>
              <a:buSzPct val="65000"/>
              <a:buFont typeface="Wingdings" panose="05000000000000000000" pitchFamily="2" charset="2"/>
              <a:buChar char="n"/>
              <a:defRPr/>
            </a:pPr>
            <a:r>
              <a:rPr kumimoji="0" lang="zh-CN" altLang="en-US" sz="3800" b="1" i="0" u="none" strike="noStrike" kern="0" cap="none" spc="0" normalizeH="0" baseline="0" noProof="0" dirty="0" smtClean="0">
                <a:ln>
                  <a:noFill/>
                </a:ln>
                <a:solidFill>
                  <a:srgbClr val="2207EB"/>
                </a:solidFill>
                <a:effectLst/>
                <a:uLnTx/>
                <a:uFillTx/>
                <a:latin typeface="微软雅黑" panose="020B0503020204020204" pitchFamily="34" charset="-122"/>
                <a:ea typeface="微软雅黑" panose="020B0503020204020204" pitchFamily="34" charset="-122"/>
                <a:cs typeface="+mn-ea"/>
              </a:rPr>
              <a:t>西欧现代化的路径是否可借鉴？</a:t>
            </a:r>
          </a:p>
          <a:p>
            <a:pPr marL="1022350" marR="0" lvl="2" indent="-351155" algn="l" defTabSz="914400" rtl="0" eaLnBrk="1" fontAlgn="base" latinLnBrk="0" hangingPunct="1">
              <a:lnSpc>
                <a:spcPct val="110000"/>
              </a:lnSpc>
              <a:spcBef>
                <a:spcPct val="35000"/>
              </a:spcBef>
              <a:spcAft>
                <a:spcPct val="0"/>
              </a:spcAft>
              <a:buClr>
                <a:schemeClr val="accent1"/>
              </a:buClr>
              <a:buSzPct val="65000"/>
              <a:buFont typeface="Wingdings" panose="05000000000000000000" pitchFamily="2" charset="2"/>
              <a:buChar char="n"/>
              <a:defRPr/>
            </a:pPr>
            <a:r>
              <a:rPr kumimoji="0" lang="zh-CN" altLang="en-US" sz="3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ea"/>
              </a:rPr>
              <a:t>第一次工业革命有没有可能发生在中国？</a:t>
            </a:r>
          </a:p>
          <a:p>
            <a:pPr marL="1022350" marR="0" lvl="2" indent="-351155" algn="l" defTabSz="914400" rtl="0" eaLnBrk="1" fontAlgn="base" latinLnBrk="0" hangingPunct="1">
              <a:lnSpc>
                <a:spcPct val="110000"/>
              </a:lnSpc>
              <a:spcBef>
                <a:spcPct val="35000"/>
              </a:spcBef>
              <a:spcAft>
                <a:spcPct val="0"/>
              </a:spcAft>
              <a:buClr>
                <a:schemeClr val="accent1"/>
              </a:buClr>
              <a:buSzPct val="65000"/>
              <a:buFont typeface="Wingdings" panose="05000000000000000000" pitchFamily="2" charset="2"/>
              <a:buNone/>
              <a:defRPr/>
            </a:pPr>
            <a:r>
              <a:rPr lang="en-US" altLang="zh-CN" sz="4000" b="1" i="1" dirty="0">
                <a:solidFill>
                  <a:srgbClr val="3333CC"/>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4000" b="1" i="1" dirty="0">
                <a:solidFill>
                  <a:srgbClr val="3333CC"/>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、如何认识科学</a:t>
            </a:r>
            <a:r>
              <a:rPr lang="zh-CN" altLang="en-US" sz="4000" b="1" i="1" dirty="0" smtClean="0">
                <a:solidFill>
                  <a:srgbClr val="3333CC"/>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rPr>
              <a:t>革命的意义？</a:t>
            </a:r>
            <a:endParaRPr lang="zh-CN" altLang="en-US" sz="4000" b="1" i="1" dirty="0">
              <a:solidFill>
                <a:srgbClr val="3333CC"/>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100</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spd="med">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fade">
                                      <p:cBhvr>
                                        <p:cTn id="7" dur="2000"/>
                                        <p:tgtEl>
                                          <p:spTgt spid="17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idx="1"/>
          </p:nvPr>
        </p:nvSpPr>
        <p:spPr>
          <a:xfrm>
            <a:off x="251460" y="403225"/>
            <a:ext cx="8636000" cy="6215380"/>
          </a:xfrm>
          <a:solidFill>
            <a:srgbClr val="FFFF99"/>
          </a:solidFill>
        </p:spPr>
        <p:txBody>
          <a:bodyPr vert="horz" wrap="square" lIns="91440" tIns="45720" rIns="91440" bIns="45720" numCol="1" anchor="t" anchorCtr="0" compatLnSpc="1"/>
          <a:lstStyle/>
          <a:p>
            <a:pPr marL="342900" marR="0" lvl="0" indent="-342900" algn="just" defTabSz="914400" rtl="0" eaLnBrk="1" fontAlgn="base" latinLnBrk="0" hangingPunct="1">
              <a:lnSpc>
                <a:spcPct val="120000"/>
              </a:lnSpc>
              <a:spcBef>
                <a:spcPct val="45000"/>
              </a:spcBef>
              <a:spcAft>
                <a:spcPct val="0"/>
              </a:spcAft>
              <a:buClr>
                <a:schemeClr val="accent1"/>
              </a:buClr>
              <a:buSzPct val="65000"/>
              <a:buFont typeface="Wingdings" panose="05000000000000000000" pitchFamily="2" charset="2"/>
              <a:buChar char="n"/>
              <a:defRPr/>
            </a:pPr>
            <a:endParaRPr kumimoji="0" lang="en-US" altLang="zh-CN" sz="7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1">
              <a:lnSpc>
                <a:spcPct val="120000"/>
              </a:lnSpc>
              <a:spcBef>
                <a:spcPct val="45000"/>
              </a:spcBef>
              <a:spcAft>
                <a:spcPct val="0"/>
              </a:spcAft>
              <a:buClr>
                <a:schemeClr val="accent1"/>
              </a:buClr>
              <a:buSzPct val="65000"/>
              <a:buFont typeface="Wingdings" panose="05000000000000000000" pitchFamily="2" charset="2"/>
              <a:buChar char="n"/>
              <a:defRPr/>
            </a:pPr>
            <a:r>
              <a:rPr kumimoji="0" lang="en-US" altLang="zh-CN" sz="24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文艺复兴”</a:t>
            </a:r>
            <a:r>
              <a:rPr kumimoji="0" lang="zh-CN" altLang="en-US" sz="2400" b="1" i="0" u="none" strike="noStrike" kern="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名义上是为了恢复古典的文学艺术，实际上是当时新兴资产阶级借此名义来发展科学技术，要求在思想上摆脱封建主义的束傅，要求关心人、尊重人、一切以人为中心，给人以个性自由和人身自由，强烈反对以神为中心的封建教义，反对人一出生就有罪的说法，认为人是伟大的，人应享用人生的快乐，人应该掌握自己的命运。这就是</a:t>
            </a:r>
            <a:r>
              <a:rPr kumimoji="0" lang="zh-CN" altLang="en-US" sz="24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rPr>
              <a:t>以人为中心的“人文主义”思想。</a:t>
            </a:r>
          </a:p>
        </p:txBody>
      </p:sp>
      <p:pic>
        <p:nvPicPr>
          <p:cNvPr id="14342" name="Picture 6" descr="弗朗西斯克·彼特拉克"/>
          <p:cNvPicPr>
            <a:picLocks noChangeAspect="1"/>
          </p:cNvPicPr>
          <p:nvPr/>
        </p:nvPicPr>
        <p:blipFill>
          <a:blip r:embed="rId2"/>
          <a:stretch>
            <a:fillRect/>
          </a:stretch>
        </p:blipFill>
        <p:spPr>
          <a:xfrm>
            <a:off x="6397625" y="3694430"/>
            <a:ext cx="2705735" cy="3116580"/>
          </a:xfrm>
          <a:prstGeom prst="rect">
            <a:avLst/>
          </a:prstGeom>
          <a:noFill/>
          <a:ln w="9525">
            <a:noFill/>
          </a:ln>
        </p:spPr>
      </p:pic>
      <p:sp>
        <p:nvSpPr>
          <p:cNvPr id="2" name="文本框 1"/>
          <p:cNvSpPr txBox="1"/>
          <p:nvPr/>
        </p:nvSpPr>
        <p:spPr>
          <a:xfrm>
            <a:off x="251460" y="4109085"/>
            <a:ext cx="5572760" cy="2306955"/>
          </a:xfrm>
          <a:prstGeom prst="rect">
            <a:avLst/>
          </a:prstGeom>
          <a:noFill/>
        </p:spPr>
        <p:txBody>
          <a:bodyPr wrap="square" rtlCol="0">
            <a:spAutoFit/>
          </a:bodyPr>
          <a:lstStyle/>
          <a:p>
            <a:pPr marL="342900" indent="-342900" algn="just">
              <a:buClr>
                <a:srgbClr val="808080"/>
              </a:buClr>
              <a:buSzPct val="80000"/>
              <a:buFont typeface="Wingdings" panose="05000000000000000000" charset="0"/>
              <a:buChar char="n"/>
            </a:pPr>
            <a:r>
              <a:rPr lang="zh-CN" altLang="en-US" sz="2400" b="1" kern="0" noProof="0" dirty="0">
                <a:ln>
                  <a:noFill/>
                </a:ln>
                <a:solidFill>
                  <a:srgbClr val="3333CC"/>
                </a:solidFill>
                <a:effectLst/>
                <a:uLnTx/>
                <a:uFillTx/>
                <a:latin typeface="微软雅黑" panose="020B0503020204020204" pitchFamily="34" charset="-122"/>
                <a:ea typeface="微软雅黑" panose="020B0503020204020204" pitchFamily="34" charset="-122"/>
                <a:sym typeface="+mn-ea"/>
              </a:rPr>
              <a:t>著名意大利诗人和学者</a:t>
            </a:r>
            <a:r>
              <a:rPr lang="zh-CN" altLang="en-US" sz="2400" b="1" kern="0" noProof="0" dirty="0">
                <a:ln>
                  <a:noFill/>
                </a:ln>
                <a:solidFill>
                  <a:srgbClr val="CC0000"/>
                </a:solidFill>
                <a:effectLst/>
                <a:uLnTx/>
                <a:uFillTx/>
                <a:latin typeface="微软雅黑" panose="020B0503020204020204" pitchFamily="34" charset="-122"/>
                <a:ea typeface="微软雅黑" panose="020B0503020204020204" pitchFamily="34" charset="-122"/>
                <a:sym typeface="+mn-ea"/>
              </a:rPr>
              <a:t>彼特拉克（</a:t>
            </a:r>
            <a:r>
              <a:rPr lang="en-US" altLang="zh-CN" sz="2400" b="1" kern="0" noProof="0" dirty="0" smtClean="0">
                <a:ln>
                  <a:noFill/>
                </a:ln>
                <a:solidFill>
                  <a:srgbClr val="CC0000"/>
                </a:solidFill>
                <a:effectLst/>
                <a:uLnTx/>
                <a:uFillTx/>
                <a:latin typeface="微软雅黑" panose="020B0503020204020204" pitchFamily="34" charset="-122"/>
                <a:ea typeface="微软雅黑" panose="020B0503020204020204" pitchFamily="34" charset="-122"/>
                <a:sym typeface="+mn-ea"/>
              </a:rPr>
              <a:t>1304-1374</a:t>
            </a:r>
            <a:r>
              <a:rPr lang="zh-CN" altLang="en-US" sz="2400" b="1" kern="0" noProof="0" dirty="0" smtClean="0">
                <a:ln>
                  <a:noFill/>
                </a:ln>
                <a:solidFill>
                  <a:srgbClr val="CC0000"/>
                </a:solidFill>
                <a:effectLst/>
                <a:uLnTx/>
                <a:uFillTx/>
                <a:latin typeface="微软雅黑" panose="020B0503020204020204" pitchFamily="34" charset="-122"/>
                <a:ea typeface="微软雅黑" panose="020B0503020204020204" pitchFamily="34" charset="-122"/>
                <a:sym typeface="+mn-ea"/>
              </a:rPr>
              <a:t>年）</a:t>
            </a:r>
            <a:r>
              <a:rPr lang="zh-CN" altLang="en-US" sz="2400" b="1" kern="0" noProof="0" dirty="0">
                <a:ln>
                  <a:noFill/>
                </a:ln>
                <a:solidFill>
                  <a:srgbClr val="3333CC"/>
                </a:solidFill>
                <a:effectLst/>
                <a:uLnTx/>
                <a:uFillTx/>
                <a:latin typeface="微软雅黑" panose="020B0503020204020204" pitchFamily="34" charset="-122"/>
                <a:ea typeface="微软雅黑" panose="020B0503020204020204" pitchFamily="34" charset="-122"/>
                <a:sym typeface="+mn-ea"/>
              </a:rPr>
              <a:t>第一次提出了这种进步思想，因此他被认为是文艺复兴运动的先驱人物，被称为</a:t>
            </a:r>
            <a:r>
              <a:rPr lang="zh-CN" altLang="en-US" sz="2400" b="1" kern="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“人文主义之父。”</a:t>
            </a:r>
            <a:r>
              <a:rPr lang="zh-CN" altLang="en-US" sz="2400" b="1" kern="0" noProof="0" dirty="0" smtClean="0">
                <a:ln>
                  <a:noFill/>
                </a:ln>
                <a:solidFill>
                  <a:srgbClr val="CC0000"/>
                </a:solidFill>
                <a:effectLst/>
                <a:uLnTx/>
                <a:uFillTx/>
                <a:latin typeface="微软雅黑" panose="020B0503020204020204" pitchFamily="34" charset="-122"/>
                <a:ea typeface="微软雅黑" panose="020B0503020204020204" pitchFamily="34" charset="-122"/>
                <a:sym typeface="+mn-ea"/>
              </a:rPr>
              <a:t> </a:t>
            </a:r>
            <a:endParaRPr kumimoji="0" lang="zh-CN" altLang="en-US" sz="24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endParaRPr>
          </a:p>
          <a:p>
            <a:pPr algn="just"/>
            <a:endParaRPr kumimoji="0" lang="zh-CN" altLang="en-US" sz="24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11</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32450">
                                            <p:bg/>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32450">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3" fill="hold" nodeType="afterEffect">
                                  <p:stCondLst>
                                    <p:cond delay="0"/>
                                  </p:stCondLst>
                                  <p:childTnLst>
                                    <p:set>
                                      <p:cBhvr>
                                        <p:cTn id="17" dur="1" fill="hold">
                                          <p:stCondLst>
                                            <p:cond delay="0"/>
                                          </p:stCondLst>
                                        </p:cTn>
                                        <p:tgtEl>
                                          <p:spTgt spid="14342"/>
                                        </p:tgtEl>
                                        <p:attrNameLst>
                                          <p:attrName>style.visibility</p:attrName>
                                        </p:attrNameLst>
                                      </p:cBhvr>
                                      <p:to>
                                        <p:strVal val="visible"/>
                                      </p:to>
                                    </p:set>
                                    <p:anim calcmode="lin" valueType="num">
                                      <p:cBhvr additive="base">
                                        <p:cTn id="18" dur="500" fill="hold"/>
                                        <p:tgtEl>
                                          <p:spTgt spid="14342"/>
                                        </p:tgtEl>
                                        <p:attrNameLst>
                                          <p:attrName>ppt_x</p:attrName>
                                        </p:attrNameLst>
                                      </p:cBhvr>
                                      <p:tavLst>
                                        <p:tav tm="0">
                                          <p:val>
                                            <p:strVal val="1+#ppt_w/2"/>
                                          </p:val>
                                        </p:tav>
                                        <p:tav tm="100000">
                                          <p:val>
                                            <p:strVal val="#ppt_x"/>
                                          </p:val>
                                        </p:tav>
                                      </p:tavLst>
                                    </p:anim>
                                    <p:anim calcmode="lin" valueType="num">
                                      <p:cBhvr additive="base">
                                        <p:cTn id="19" dur="500" fill="hold"/>
                                        <p:tgtEl>
                                          <p:spTgt spid="1434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uiExpand="1" build="p" animBg="1"/>
      <p:bldP spid="2" grpId="0" uiExpand="1"/>
      <p:bldP spid="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a:xfrm>
            <a:off x="457200" y="277813"/>
            <a:ext cx="8229600" cy="774700"/>
          </a:xfrm>
          <a:solidFill>
            <a:srgbClr val="00CCFF"/>
          </a:solidFill>
          <a:ln w="19050">
            <a:solidFill>
              <a:srgbClr val="000080"/>
            </a:solid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200" b="1" i="0" u="none" strike="noStrike" kern="0" cap="none" spc="0" normalizeH="0" baseline="0" noProof="0" dirty="0" smtClean="0">
                <a:ln>
                  <a:noFill/>
                </a:ln>
                <a:solidFill>
                  <a:srgbClr val="003399"/>
                </a:solidFill>
                <a:effectLst>
                  <a:outerShdw blurRad="38100" dist="38100" dir="2700000" algn="tl">
                    <a:srgbClr val="000000"/>
                  </a:outerShdw>
                </a:effectLst>
                <a:uLnTx/>
                <a:uFillTx/>
                <a:latin typeface="+mj-lt"/>
                <a:ea typeface="+mj-ea"/>
                <a:cs typeface="+mj-cs"/>
              </a:rPr>
              <a:t> </a:t>
            </a:r>
            <a:r>
              <a:rPr kumimoji="0" lang="zh-CN" altLang="en-US" sz="4200" b="1" i="1" u="none" strike="noStrike" kern="0" cap="none" spc="0" normalizeH="0" baseline="0" noProof="0" dirty="0">
                <a:ln>
                  <a:noFill/>
                </a:ln>
                <a:solidFill>
                  <a:srgbClr val="003399"/>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关于</a:t>
            </a:r>
            <a:r>
              <a:rPr kumimoji="0" lang="zh-CN" altLang="en-US" sz="4200" b="1" i="1"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文艺复兴</a:t>
            </a:r>
            <a:r>
              <a:rPr kumimoji="0" lang="zh-CN" altLang="en-US" sz="4200" b="1" i="1" u="none" strike="noStrike" kern="0" cap="none" spc="0" normalizeH="0" baseline="0" noProof="0" dirty="0" smtClean="0">
                <a:ln>
                  <a:noFill/>
                </a:ln>
                <a:solidFill>
                  <a:srgbClr val="003399"/>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的不同认识</a:t>
            </a: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t>
            </a:r>
          </a:p>
        </p:txBody>
      </p:sp>
      <p:sp>
        <p:nvSpPr>
          <p:cNvPr id="233475" name="Rectangle 3"/>
          <p:cNvSpPr>
            <a:spLocks noGrp="1" noChangeArrowheads="1"/>
          </p:cNvSpPr>
          <p:nvPr>
            <p:ph idx="1"/>
          </p:nvPr>
        </p:nvSpPr>
        <p:spPr>
          <a:xfrm>
            <a:off x="457200" y="1196975"/>
            <a:ext cx="8229600" cy="5400675"/>
          </a:xfrm>
          <a:solidFill>
            <a:srgbClr val="FFFF99"/>
          </a:solidFill>
        </p:spPr>
        <p:txBody>
          <a:bodyPr vert="horz" wrap="square" lIns="91440" tIns="45720" rIns="91440" bIns="45720" numCol="1" anchor="t" anchorCtr="0" compatLnSpc="1"/>
          <a:lstStyle/>
          <a:p>
            <a:pPr marL="342900" marR="0" lvl="0" indent="-342900" algn="just" defTabSz="914400" rtl="0" eaLnBrk="1" fontAlgn="base" latinLnBrk="0" hangingPunct="1">
              <a:lnSpc>
                <a:spcPct val="120000"/>
              </a:lnSpc>
              <a:spcBef>
                <a:spcPts val="600"/>
              </a:spcBef>
              <a:spcAft>
                <a:spcPts val="0"/>
              </a:spcAft>
              <a:buClr>
                <a:schemeClr val="accent1"/>
              </a:buClr>
              <a:buSzPct val="65000"/>
              <a:buFont typeface="Wingdings" panose="05000000000000000000" pitchFamily="2" charset="2"/>
              <a:buChar char="n"/>
              <a:defRPr/>
            </a:pPr>
            <a:r>
              <a:rPr kumimoji="0" lang="zh-CN" altLang="en-US" sz="25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主流观点认为，</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文艺复兴</a:t>
            </a:r>
            <a:r>
              <a:rPr kumimoji="0" lang="zh-CN" altLang="en-US" sz="25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起源于十五世纪的意大利，然后向整个欧洲扩展。</a:t>
            </a:r>
            <a:endParaRPr kumimoji="0" lang="en-US" altLang="zh-CN" sz="25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1">
              <a:lnSpc>
                <a:spcPct val="120000"/>
              </a:lnSpc>
              <a:spcBef>
                <a:spcPts val="6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文艺复兴 </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代表了西方和（中世纪以前）的古典文化连接，是对阿拉伯人的知识（尤其是数学知识）的吸收。</a:t>
            </a:r>
          </a:p>
          <a:p>
            <a:pPr marL="342900" marR="0" lvl="0" indent="-342900" algn="just" defTabSz="914400" rtl="0" eaLnBrk="1" fontAlgn="base" latinLnBrk="0" hangingPunct="1">
              <a:lnSpc>
                <a:spcPct val="120000"/>
              </a:lnSpc>
              <a:spcBef>
                <a:spcPts val="6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文艺复兴 </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使人们开始专注现世生活质量，如人文主义。</a:t>
            </a:r>
          </a:p>
          <a:p>
            <a:pPr marL="342900" marR="0" lvl="0" indent="-342900" algn="just" defTabSz="914400" rtl="0" eaLnBrk="1" fontAlgn="base" latinLnBrk="0" hangingPunct="1">
              <a:lnSpc>
                <a:spcPct val="120000"/>
              </a:lnSpc>
              <a:spcBef>
                <a:spcPts val="6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文艺复兴 </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同时也使知识由于印刷和在艺术，诗歌，建筑等领域新技术的应用而导致</a:t>
            </a:r>
            <a:r>
              <a:rPr kumimoji="0" lang="zh-CN" altLang="en-US" sz="24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知识爆炸</a:t>
            </a:r>
            <a:r>
              <a:rPr kumimoji="0" lang="zh-CN" altLang="en-US" sz="24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p>
          <a:p>
            <a:pPr marL="342900" marR="0" lvl="0" indent="-342900" algn="just" defTabSz="914400" rtl="0" eaLnBrk="1" fontAlgn="base" latinLnBrk="0" hangingPunct="1">
              <a:lnSpc>
                <a:spcPct val="120000"/>
              </a:lnSpc>
              <a:spcBef>
                <a:spcPts val="600"/>
              </a:spcBef>
              <a:spcAft>
                <a:spcPts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这些新技术引起了艺术和文学在格式和内容上根本的变化。随着交流和探索的兴起，</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文艺复兴</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代表了欧洲从很长时期的一潭死水转变成了汹涌的江河。因此，</a:t>
            </a:r>
            <a:r>
              <a:rPr kumimoji="0" lang="zh-CN" altLang="en-US" sz="24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意大利的文艺复兴也常常被认为是现代化开端。 </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12</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3474"/>
                                        </p:tgtEl>
                                        <p:attrNameLst>
                                          <p:attrName>style.visibility</p:attrName>
                                        </p:attrNameLst>
                                      </p:cBhvr>
                                      <p:to>
                                        <p:strVal val="visible"/>
                                      </p:to>
                                    </p:set>
                                    <p:anim calcmode="lin" valueType="num">
                                      <p:cBhvr>
                                        <p:cTn id="7" dur="500" fill="hold"/>
                                        <p:tgtEl>
                                          <p:spTgt spid="233474"/>
                                        </p:tgtEl>
                                        <p:attrNameLst>
                                          <p:attrName>ppt_w</p:attrName>
                                        </p:attrNameLst>
                                      </p:cBhvr>
                                      <p:tavLst>
                                        <p:tav tm="0">
                                          <p:val>
                                            <p:fltVal val="0"/>
                                          </p:val>
                                        </p:tav>
                                        <p:tav tm="100000">
                                          <p:val>
                                            <p:strVal val="#ppt_w"/>
                                          </p:val>
                                        </p:tav>
                                      </p:tavLst>
                                    </p:anim>
                                    <p:anim calcmode="lin" valueType="num">
                                      <p:cBhvr>
                                        <p:cTn id="8" dur="500" fill="hold"/>
                                        <p:tgtEl>
                                          <p:spTgt spid="233474"/>
                                        </p:tgtEl>
                                        <p:attrNameLst>
                                          <p:attrName>ppt_h</p:attrName>
                                        </p:attrNameLst>
                                      </p:cBhvr>
                                      <p:tavLst>
                                        <p:tav tm="0">
                                          <p:val>
                                            <p:fltVal val="0"/>
                                          </p:val>
                                        </p:tav>
                                        <p:tav tm="100000">
                                          <p:val>
                                            <p:strVal val="#ppt_h"/>
                                          </p:val>
                                        </p:tav>
                                      </p:tavLst>
                                    </p:anim>
                                    <p:animEffect transition="in" filter="fade">
                                      <p:cBhvr>
                                        <p:cTn id="9" dur="500"/>
                                        <p:tgtEl>
                                          <p:spTgt spid="23347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33475">
                                            <p:bg/>
                                          </p:spTgt>
                                        </p:tgtEl>
                                        <p:attrNameLst>
                                          <p:attrName>style.visibility</p:attrName>
                                        </p:attrNameLst>
                                      </p:cBhvr>
                                      <p:to>
                                        <p:strVal val="visible"/>
                                      </p:to>
                                    </p:set>
                                    <p:animEffect transition="in" filter="fade">
                                      <p:cBhvr>
                                        <p:cTn id="13" dur="1000">
                                          <p:stCondLst>
                                            <p:cond delay="0"/>
                                          </p:stCondLst>
                                        </p:cTn>
                                        <p:tgtEl>
                                          <p:spTgt spid="233475">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33475">
                                            <p:txEl>
                                              <p:pRg st="0" end="0"/>
                                            </p:txEl>
                                          </p:spTgt>
                                        </p:tgtEl>
                                        <p:attrNameLst>
                                          <p:attrName>style.visibility</p:attrName>
                                        </p:attrNameLst>
                                      </p:cBhvr>
                                      <p:to>
                                        <p:strVal val="visible"/>
                                      </p:to>
                                    </p:set>
                                    <p:animEffect transition="in" filter="fade">
                                      <p:cBhvr>
                                        <p:cTn id="17" dur="1000">
                                          <p:stCondLst>
                                            <p:cond delay="0"/>
                                          </p:stCondLst>
                                        </p:cTn>
                                        <p:tgtEl>
                                          <p:spTgt spid="23347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3475">
                                            <p:txEl>
                                              <p:pRg st="1" end="1"/>
                                            </p:txEl>
                                          </p:spTgt>
                                        </p:tgtEl>
                                        <p:attrNameLst>
                                          <p:attrName>style.visibility</p:attrName>
                                        </p:attrNameLst>
                                      </p:cBhvr>
                                      <p:to>
                                        <p:strVal val="visible"/>
                                      </p:to>
                                    </p:set>
                                    <p:animEffect transition="in" filter="fade">
                                      <p:cBhvr>
                                        <p:cTn id="22" dur="1000">
                                          <p:stCondLst>
                                            <p:cond delay="0"/>
                                          </p:stCondLst>
                                        </p:cTn>
                                        <p:tgtEl>
                                          <p:spTgt spid="23347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3475">
                                            <p:txEl>
                                              <p:pRg st="2" end="2"/>
                                            </p:txEl>
                                          </p:spTgt>
                                        </p:tgtEl>
                                        <p:attrNameLst>
                                          <p:attrName>style.visibility</p:attrName>
                                        </p:attrNameLst>
                                      </p:cBhvr>
                                      <p:to>
                                        <p:strVal val="visible"/>
                                      </p:to>
                                    </p:set>
                                    <p:animEffect transition="in" filter="fade">
                                      <p:cBhvr>
                                        <p:cTn id="27" dur="1000">
                                          <p:stCondLst>
                                            <p:cond delay="0"/>
                                          </p:stCondLst>
                                        </p:cTn>
                                        <p:tgtEl>
                                          <p:spTgt spid="23347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3475">
                                            <p:txEl>
                                              <p:pRg st="3" end="3"/>
                                            </p:txEl>
                                          </p:spTgt>
                                        </p:tgtEl>
                                        <p:attrNameLst>
                                          <p:attrName>style.visibility</p:attrName>
                                        </p:attrNameLst>
                                      </p:cBhvr>
                                      <p:to>
                                        <p:strVal val="visible"/>
                                      </p:to>
                                    </p:set>
                                    <p:animEffect transition="in" filter="fade">
                                      <p:cBhvr>
                                        <p:cTn id="32" dur="1000">
                                          <p:stCondLst>
                                            <p:cond delay="0"/>
                                          </p:stCondLst>
                                        </p:cTn>
                                        <p:tgtEl>
                                          <p:spTgt spid="233475">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3475">
                                            <p:txEl>
                                              <p:pRg st="4" end="4"/>
                                            </p:txEl>
                                          </p:spTgt>
                                        </p:tgtEl>
                                        <p:attrNameLst>
                                          <p:attrName>style.visibility</p:attrName>
                                        </p:attrNameLst>
                                      </p:cBhvr>
                                      <p:to>
                                        <p:strVal val="visible"/>
                                      </p:to>
                                    </p:set>
                                    <p:animEffect transition="in" filter="fade">
                                      <p:cBhvr>
                                        <p:cTn id="37" dur="1000">
                                          <p:stCondLst>
                                            <p:cond delay="0"/>
                                          </p:stCondLst>
                                        </p:cTn>
                                        <p:tgtEl>
                                          <p:spTgt spid="2334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bldLvl="0" animBg="1"/>
      <p:bldP spid="233475"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a:xfrm>
            <a:off x="457200" y="277813"/>
            <a:ext cx="8229600" cy="847725"/>
          </a:xfrm>
          <a:solidFill>
            <a:srgbClr val="FFFF00"/>
          </a:solidFill>
          <a:ln w="19050">
            <a:solidFill>
              <a:srgbClr val="800000"/>
            </a:solid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200" b="1" i="0" u="none" strike="noStrike" kern="0" cap="none" spc="0" normalizeH="0" baseline="0" noProof="0" dirty="0" smtClean="0">
                <a:ln>
                  <a:noFill/>
                </a:ln>
                <a:solidFill>
                  <a:srgbClr val="003399"/>
                </a:solidFill>
                <a:effectLst>
                  <a:outerShdw blurRad="38100" dist="38100" dir="2700000" algn="tl">
                    <a:srgbClr val="000000"/>
                  </a:outerShdw>
                </a:effectLst>
                <a:uLnTx/>
                <a:uFillTx/>
                <a:latin typeface="+mj-lt"/>
                <a:ea typeface="+mj-ea"/>
                <a:cs typeface="+mj-cs"/>
              </a:rPr>
              <a:t> </a:t>
            </a:r>
            <a:r>
              <a:rPr kumimoji="0" lang="zh-CN" altLang="en-US" sz="4200" b="1" i="1" u="none" strike="noStrike" kern="0" cap="none" spc="0" normalizeH="0" baseline="0" noProof="0" dirty="0">
                <a:ln>
                  <a:noFill/>
                </a:ln>
                <a:solidFill>
                  <a:srgbClr val="003399"/>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关于</a:t>
            </a:r>
            <a:r>
              <a:rPr kumimoji="0" lang="zh-CN" altLang="en-US" sz="4200" b="1" i="1" u="none" strike="noStrike" kern="0" cap="none" spc="0" normalizeH="0" baseline="0" noProof="0" dirty="0" smtClean="0">
                <a:ln>
                  <a:noFill/>
                </a:ln>
                <a:solidFill>
                  <a:srgbClr val="C0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文艺复兴</a:t>
            </a:r>
            <a:r>
              <a:rPr kumimoji="0" lang="zh-CN" altLang="en-US" sz="4200" b="1" i="1" u="none" strike="noStrike" kern="0" cap="none" spc="0" normalizeH="0" baseline="0" noProof="0" dirty="0" smtClean="0">
                <a:ln>
                  <a:noFill/>
                </a:ln>
                <a:solidFill>
                  <a:srgbClr val="003399"/>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的不同认识</a:t>
            </a:r>
          </a:p>
        </p:txBody>
      </p:sp>
      <p:sp>
        <p:nvSpPr>
          <p:cNvPr id="234499" name="Rectangle 3"/>
          <p:cNvSpPr>
            <a:spLocks noGrp="1" noChangeArrowheads="1"/>
          </p:cNvSpPr>
          <p:nvPr>
            <p:ph idx="1"/>
          </p:nvPr>
        </p:nvSpPr>
        <p:spPr>
          <a:xfrm>
            <a:off x="457200" y="1341438"/>
            <a:ext cx="8229600" cy="4902200"/>
          </a:xfrm>
          <a:solidFill>
            <a:srgbClr val="FFFF99"/>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ts val="600"/>
              </a:spcBef>
              <a:spcAft>
                <a:spcPts val="0"/>
              </a:spcAft>
              <a:buClr>
                <a:schemeClr val="accent1"/>
              </a:buClr>
              <a:buSzPct val="65000"/>
              <a:buFont typeface="Wingdings" panose="05000000000000000000" pitchFamily="2" charset="2"/>
              <a:buChar char="n"/>
              <a:defRPr/>
            </a:pPr>
            <a:r>
              <a:rPr kumimoji="0" lang="zh-CN" altLang="en-US"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马克思主义历史学家认为，</a:t>
            </a:r>
            <a:r>
              <a:rPr kumimoji="0" lang="zh-CN" altLang="en-US" sz="2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文艺复兴</a:t>
            </a:r>
            <a:r>
              <a:rPr kumimoji="0" lang="zh-CN" altLang="en-US"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是一个在艺术，文学及哲学等方面的</a:t>
            </a:r>
            <a:r>
              <a:rPr kumimoji="0" lang="zh-CN" altLang="en-US" sz="26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rPr>
              <a:t>类革命</a:t>
            </a:r>
            <a:r>
              <a:rPr kumimoji="0" lang="en-US" altLang="zh-CN" sz="26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en-US" altLang="zh-CN" sz="26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pseudo-revolution </a:t>
            </a:r>
            <a:r>
              <a:rPr kumimoji="0" lang="en-US" altLang="zh-CN" sz="26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zh-CN" altLang="en-US" sz="26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rPr>
              <a:t>。</a:t>
            </a:r>
            <a:r>
              <a:rPr kumimoji="0" lang="zh-CN" altLang="en-US"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这个革命仅仅影响了为数很小的少数富有人，而欧洲大部分人的生活相对于中世纪基本没有改变。因此他们不承认</a:t>
            </a:r>
            <a:r>
              <a:rPr kumimoji="0" lang="zh-CN" altLang="en-US" sz="2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文艺复兴</a:t>
            </a:r>
            <a:r>
              <a:rPr kumimoji="0" lang="zh-CN" altLang="en-US"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是一个重要的事件。</a:t>
            </a:r>
            <a:r>
              <a:rPr kumimoji="0" lang="zh-CN" altLang="en-US" sz="26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rPr>
              <a:t> </a:t>
            </a:r>
          </a:p>
          <a:p>
            <a:pPr marL="342900" marR="0" lvl="0" indent="-342900" algn="l" defTabSz="914400" rtl="0" eaLnBrk="1" fontAlgn="base" latinLnBrk="0" hangingPunct="1">
              <a:lnSpc>
                <a:spcPct val="110000"/>
              </a:lnSpc>
              <a:spcBef>
                <a:spcPts val="600"/>
              </a:spcBef>
              <a:spcAft>
                <a:spcPts val="0"/>
              </a:spcAft>
              <a:buClr>
                <a:schemeClr val="accent1"/>
              </a:buClr>
              <a:buSzPct val="65000"/>
              <a:buFont typeface="Wingdings" panose="05000000000000000000" pitchFamily="2" charset="2"/>
              <a:buChar char="n"/>
              <a:defRPr/>
            </a:pPr>
            <a:r>
              <a:rPr kumimoji="0" lang="zh-CN" altLang="en-US"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今天多数学者认为，</a:t>
            </a:r>
            <a:r>
              <a:rPr kumimoji="0" lang="zh-CN" altLang="en-US" sz="28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文艺复兴</a:t>
            </a:r>
            <a:r>
              <a:rPr kumimoji="0" lang="zh-CN" altLang="en-US"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代表了理性思考和思想的巨大变化，而不是物质上的巨大变化。</a:t>
            </a:r>
            <a:endParaRPr kumimoji="0" lang="en-US" altLang="zh-CN"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10000"/>
              </a:lnSpc>
              <a:spcBef>
                <a:spcPts val="600"/>
              </a:spcBef>
              <a:spcAft>
                <a:spcPts val="0"/>
              </a:spcAft>
              <a:buClr>
                <a:schemeClr val="accent1"/>
              </a:buClr>
              <a:buSzPct val="65000"/>
              <a:buFont typeface="Wingdings" panose="05000000000000000000" pitchFamily="2" charset="2"/>
              <a:buChar char="n"/>
              <a:defRPr/>
            </a:pPr>
            <a:r>
              <a:rPr kumimoji="0" lang="zh-CN" altLang="en-US"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或许，对于</a:t>
            </a:r>
            <a:r>
              <a:rPr kumimoji="0" lang="zh-CN" altLang="en-US" sz="2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文艺复兴</a:t>
            </a:r>
            <a:r>
              <a:rPr kumimoji="0" lang="zh-CN" altLang="en-US"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最重要的观点是，那些生活在</a:t>
            </a:r>
            <a:r>
              <a:rPr kumimoji="0" lang="zh-CN" altLang="en-US" sz="28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文艺复兴</a:t>
            </a:r>
            <a:r>
              <a:rPr kumimoji="0" lang="zh-CN" altLang="en-US" sz="26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时期的人认为他们生活在一个新时代，一个与中世纪彻底决裂的时代。 </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13</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4498"/>
                                        </p:tgtEl>
                                        <p:attrNameLst>
                                          <p:attrName>style.visibility</p:attrName>
                                        </p:attrNameLst>
                                      </p:cBhvr>
                                      <p:to>
                                        <p:strVal val="visible"/>
                                      </p:to>
                                    </p:set>
                                    <p:anim calcmode="lin" valueType="num">
                                      <p:cBhvr>
                                        <p:cTn id="7" dur="500" fill="hold"/>
                                        <p:tgtEl>
                                          <p:spTgt spid="234498"/>
                                        </p:tgtEl>
                                        <p:attrNameLst>
                                          <p:attrName>ppt_w</p:attrName>
                                        </p:attrNameLst>
                                      </p:cBhvr>
                                      <p:tavLst>
                                        <p:tav tm="0">
                                          <p:val>
                                            <p:fltVal val="0"/>
                                          </p:val>
                                        </p:tav>
                                        <p:tav tm="100000">
                                          <p:val>
                                            <p:strVal val="#ppt_w"/>
                                          </p:val>
                                        </p:tav>
                                      </p:tavLst>
                                    </p:anim>
                                    <p:anim calcmode="lin" valueType="num">
                                      <p:cBhvr>
                                        <p:cTn id="8" dur="500" fill="hold"/>
                                        <p:tgtEl>
                                          <p:spTgt spid="234498"/>
                                        </p:tgtEl>
                                        <p:attrNameLst>
                                          <p:attrName>ppt_h</p:attrName>
                                        </p:attrNameLst>
                                      </p:cBhvr>
                                      <p:tavLst>
                                        <p:tav tm="0">
                                          <p:val>
                                            <p:fltVal val="0"/>
                                          </p:val>
                                        </p:tav>
                                        <p:tav tm="100000">
                                          <p:val>
                                            <p:strVal val="#ppt_h"/>
                                          </p:val>
                                        </p:tav>
                                      </p:tavLst>
                                    </p:anim>
                                    <p:animEffect transition="in" filter="fade">
                                      <p:cBhvr>
                                        <p:cTn id="9" dur="500"/>
                                        <p:tgtEl>
                                          <p:spTgt spid="23449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34499">
                                            <p:bg/>
                                          </p:spTgt>
                                        </p:tgtEl>
                                        <p:attrNameLst>
                                          <p:attrName>style.visibility</p:attrName>
                                        </p:attrNameLst>
                                      </p:cBhvr>
                                      <p:to>
                                        <p:strVal val="visible"/>
                                      </p:to>
                                    </p:set>
                                    <p:animEffect transition="in" filter="fade">
                                      <p:cBhvr>
                                        <p:cTn id="14" dur="1000">
                                          <p:stCondLst>
                                            <p:cond delay="0"/>
                                          </p:stCondLst>
                                        </p:cTn>
                                        <p:tgtEl>
                                          <p:spTgt spid="234499">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34499">
                                            <p:txEl>
                                              <p:pRg st="0" end="0"/>
                                            </p:txEl>
                                          </p:spTgt>
                                        </p:tgtEl>
                                        <p:attrNameLst>
                                          <p:attrName>style.visibility</p:attrName>
                                        </p:attrNameLst>
                                      </p:cBhvr>
                                      <p:to>
                                        <p:strVal val="visible"/>
                                      </p:to>
                                    </p:set>
                                    <p:animEffect transition="in" filter="fade">
                                      <p:cBhvr>
                                        <p:cTn id="19" dur="1000">
                                          <p:stCondLst>
                                            <p:cond delay="0"/>
                                          </p:stCondLst>
                                        </p:cTn>
                                        <p:tgtEl>
                                          <p:spTgt spid="23449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4499">
                                            <p:txEl>
                                              <p:pRg st="1" end="1"/>
                                            </p:txEl>
                                          </p:spTgt>
                                        </p:tgtEl>
                                        <p:attrNameLst>
                                          <p:attrName>style.visibility</p:attrName>
                                        </p:attrNameLst>
                                      </p:cBhvr>
                                      <p:to>
                                        <p:strVal val="visible"/>
                                      </p:to>
                                    </p:set>
                                    <p:animEffect transition="in" filter="fade">
                                      <p:cBhvr>
                                        <p:cTn id="24" dur="1000">
                                          <p:stCondLst>
                                            <p:cond delay="0"/>
                                          </p:stCondLst>
                                        </p:cTn>
                                        <p:tgtEl>
                                          <p:spTgt spid="23449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4499">
                                            <p:txEl>
                                              <p:pRg st="2" end="2"/>
                                            </p:txEl>
                                          </p:spTgt>
                                        </p:tgtEl>
                                        <p:attrNameLst>
                                          <p:attrName>style.visibility</p:attrName>
                                        </p:attrNameLst>
                                      </p:cBhvr>
                                      <p:to>
                                        <p:strVal val="visible"/>
                                      </p:to>
                                    </p:set>
                                    <p:animEffect transition="in" filter="fade">
                                      <p:cBhvr>
                                        <p:cTn id="29" dur="1000">
                                          <p:stCondLst>
                                            <p:cond delay="0"/>
                                          </p:stCondLst>
                                        </p:cTn>
                                        <p:tgtEl>
                                          <p:spTgt spid="23449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bldLvl="0" animBg="1"/>
      <p:bldP spid="234499"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395605" y="189230"/>
            <a:ext cx="8424545" cy="821055"/>
          </a:xfrm>
          <a:solidFill>
            <a:srgbClr val="FFFF00"/>
          </a:solidFill>
          <a:ln w="31750">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0" cap="none" spc="0" normalizeH="0" baseline="0" noProof="0" dirty="0" smtClean="0">
                <a:ln>
                  <a:noFill/>
                </a:ln>
                <a:solidFill>
                  <a:srgbClr val="C0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四、公元</a:t>
            </a:r>
            <a:r>
              <a:rPr kumimoji="0" lang="en-US" altLang="zh-CN" sz="4800" b="1" i="0" u="none" strike="noStrike" kern="0" cap="none" spc="0" normalizeH="0" baseline="0" noProof="0" dirty="0" smtClean="0">
                <a:ln>
                  <a:noFill/>
                </a:ln>
                <a:solidFill>
                  <a:srgbClr val="C0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1500</a:t>
            </a:r>
            <a:r>
              <a:rPr kumimoji="0" lang="en-US" altLang="zh-CN" sz="48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36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西欧现代化始点</a:t>
            </a:r>
          </a:p>
        </p:txBody>
      </p:sp>
      <p:sp>
        <p:nvSpPr>
          <p:cNvPr id="228355" name="Rectangle 3"/>
          <p:cNvSpPr>
            <a:spLocks noGrp="1"/>
          </p:cNvSpPr>
          <p:nvPr>
            <p:ph idx="1"/>
          </p:nvPr>
        </p:nvSpPr>
        <p:spPr>
          <a:xfrm>
            <a:off x="323850" y="1196975"/>
            <a:ext cx="8496300" cy="5170805"/>
          </a:xfrm>
          <a:solidFill>
            <a:srgbClr val="FFFF99"/>
          </a:solidFill>
        </p:spPr>
        <p:txBody>
          <a:bodyPr vert="horz" wrap="square" lIns="91440" tIns="45720" rIns="91440" bIns="45720" anchor="t"/>
          <a:lstStyle/>
          <a:p>
            <a:pPr eaLnBrk="1" hangingPunct="1">
              <a:lnSpc>
                <a:spcPct val="110000"/>
              </a:lnSpc>
              <a:spcBef>
                <a:spcPct val="35000"/>
              </a:spcBef>
            </a:pPr>
            <a:r>
              <a:rPr lang="zh-CN" altLang="en-US" sz="2400" b="1" dirty="0">
                <a:solidFill>
                  <a:srgbClr val="C00000"/>
                </a:solidFill>
                <a:latin typeface="微软雅黑" panose="020B0503020204020204" pitchFamily="34" charset="-122"/>
                <a:ea typeface="微软雅黑" panose="020B0503020204020204" pitchFamily="34" charset="-122"/>
              </a:rPr>
              <a:t>经历900多年的漫长岁月，</a:t>
            </a:r>
            <a:r>
              <a:rPr lang="zh-CN" altLang="en-US" sz="2400" b="1" dirty="0">
                <a:solidFill>
                  <a:srgbClr val="C00000"/>
                </a:solidFill>
                <a:latin typeface="微软雅黑" panose="020B0503020204020204" pitchFamily="34" charset="-122"/>
                <a:ea typeface="微软雅黑" panose="020B0503020204020204" pitchFamily="34" charset="-122"/>
                <a:sym typeface="+mn-ea"/>
              </a:rPr>
              <a:t>15</a:t>
            </a:r>
            <a:r>
              <a:rPr lang="en-US" altLang="zh-CN" sz="2400" b="1" dirty="0">
                <a:solidFill>
                  <a:srgbClr val="C00000"/>
                </a:solidFill>
                <a:latin typeface="微软雅黑" panose="020B0503020204020204" pitchFamily="34" charset="-122"/>
                <a:ea typeface="微软雅黑" panose="020B0503020204020204" pitchFamily="34" charset="-122"/>
                <a:sym typeface="+mn-ea"/>
              </a:rPr>
              <a:t>00</a:t>
            </a:r>
            <a:r>
              <a:rPr lang="zh-CN" altLang="en-US" sz="2400" b="1" dirty="0">
                <a:solidFill>
                  <a:srgbClr val="C00000"/>
                </a:solidFill>
                <a:latin typeface="微软雅黑" panose="020B0503020204020204" pitchFamily="34" charset="-122"/>
                <a:ea typeface="微软雅黑" panose="020B0503020204020204" pitchFamily="34" charset="-122"/>
                <a:sym typeface="+mn-ea"/>
              </a:rPr>
              <a:t>年可以看作是西欧历史的一个分界点。</a:t>
            </a:r>
            <a:endParaRPr lang="zh-CN" altLang="en-US" sz="2400" b="1" dirty="0">
              <a:solidFill>
                <a:srgbClr val="C00000"/>
              </a:solidFill>
              <a:latin typeface="微软雅黑" panose="020B0503020204020204" pitchFamily="34" charset="-122"/>
              <a:ea typeface="微软雅黑" panose="020B0503020204020204" pitchFamily="34" charset="-122"/>
            </a:endParaRPr>
          </a:p>
          <a:p>
            <a:pPr eaLnBrk="1" hangingPunct="1">
              <a:lnSpc>
                <a:spcPct val="110000"/>
              </a:lnSpc>
              <a:spcBef>
                <a:spcPct val="35000"/>
              </a:spcBef>
            </a:pPr>
            <a:r>
              <a:rPr lang="zh-CN" altLang="en-US" sz="2400" b="1" dirty="0">
                <a:solidFill>
                  <a:srgbClr val="C00000"/>
                </a:solidFill>
                <a:latin typeface="微软雅黑" panose="020B0503020204020204" pitchFamily="34" charset="-122"/>
                <a:ea typeface="微软雅黑" panose="020B0503020204020204" pitchFamily="34" charset="-122"/>
              </a:rPr>
              <a:t>1500年前后的一段时间里西欧发生了许多重大变化：</a:t>
            </a:r>
          </a:p>
          <a:p>
            <a:pPr lvl="1" indent="-325120" eaLnBrk="1" hangingPunct="1">
              <a:lnSpc>
                <a:spcPct val="110000"/>
              </a:lnSpc>
              <a:spcBef>
                <a:spcPct val="35000"/>
              </a:spcBef>
            </a:pPr>
            <a:r>
              <a:rPr lang="en-US" altLang="zh-CN" sz="2200" b="1" dirty="0">
                <a:solidFill>
                  <a:srgbClr val="333399"/>
                </a:solidFill>
                <a:latin typeface="微软雅黑" panose="020B0503020204020204" pitchFamily="34" charset="-122"/>
                <a:ea typeface="微软雅黑" panose="020B0503020204020204" pitchFamily="34" charset="-122"/>
              </a:rPr>
              <a:t>15</a:t>
            </a:r>
            <a:r>
              <a:rPr lang="zh-CN" altLang="en-US" sz="2200" b="1" dirty="0">
                <a:solidFill>
                  <a:srgbClr val="333399"/>
                </a:solidFill>
                <a:latin typeface="微软雅黑" panose="020B0503020204020204" pitchFamily="34" charset="-122"/>
                <a:ea typeface="微软雅黑" panose="020B0503020204020204" pitchFamily="34" charset="-122"/>
              </a:rPr>
              <a:t>世纪末以前，诸侯之间征战不已，一小块诸侯领地就是一个独立王国，还没有现代意义的民族国家；</a:t>
            </a:r>
          </a:p>
          <a:p>
            <a:pPr lvl="1" indent="-325120" eaLnBrk="1" hangingPunct="1">
              <a:lnSpc>
                <a:spcPct val="110000"/>
              </a:lnSpc>
              <a:spcBef>
                <a:spcPct val="35000"/>
              </a:spcBef>
            </a:pPr>
            <a:r>
              <a:rPr lang="zh-CN" altLang="en-US" sz="2200" b="1" dirty="0">
                <a:solidFill>
                  <a:srgbClr val="333399"/>
                </a:solidFill>
                <a:latin typeface="微软雅黑" panose="020B0503020204020204" pitchFamily="34" charset="-122"/>
                <a:ea typeface="微软雅黑" panose="020B0503020204020204" pitchFamily="34" charset="-122"/>
              </a:rPr>
              <a:t>日耳曼人的南迁，使商路中断、经济萎缩、手工业和商业萧条；</a:t>
            </a:r>
            <a:r>
              <a:rPr lang="en-US" altLang="zh-CN" sz="2200" b="1" dirty="0">
                <a:solidFill>
                  <a:srgbClr val="333399"/>
                </a:solidFill>
                <a:latin typeface="微软雅黑" panose="020B0503020204020204" pitchFamily="34" charset="-122"/>
                <a:ea typeface="微软雅黑" panose="020B0503020204020204" pitchFamily="34" charset="-122"/>
              </a:rPr>
              <a:t>80%</a:t>
            </a:r>
            <a:r>
              <a:rPr lang="zh-CN" altLang="en-US" sz="2200" b="1" dirty="0">
                <a:solidFill>
                  <a:srgbClr val="333399"/>
                </a:solidFill>
                <a:latin typeface="微软雅黑" panose="020B0503020204020204" pitchFamily="34" charset="-122"/>
                <a:ea typeface="微软雅黑" panose="020B0503020204020204" pitchFamily="34" charset="-122"/>
              </a:rPr>
              <a:t>以上人口以农业和畜牧业为生；</a:t>
            </a:r>
          </a:p>
          <a:p>
            <a:pPr lvl="1" indent="-325120" eaLnBrk="1" hangingPunct="1">
              <a:lnSpc>
                <a:spcPct val="110000"/>
              </a:lnSpc>
              <a:spcBef>
                <a:spcPct val="35000"/>
              </a:spcBef>
            </a:pPr>
            <a:r>
              <a:rPr lang="zh-CN" altLang="en-US" sz="2200" b="1" dirty="0">
                <a:solidFill>
                  <a:srgbClr val="333399"/>
                </a:solidFill>
                <a:latin typeface="微软雅黑" panose="020B0503020204020204" pitchFamily="34" charset="-122"/>
                <a:ea typeface="微软雅黑" panose="020B0503020204020204" pitchFamily="34" charset="-122"/>
              </a:rPr>
              <a:t>宗教神学是占统治地位的意识形态，笼罩着社会生活的所有领域，窒息了社会的生机，也禁锢了人们的思想；</a:t>
            </a:r>
          </a:p>
          <a:p>
            <a:pPr lvl="1" indent="-325120" eaLnBrk="1" hangingPunct="1">
              <a:lnSpc>
                <a:spcPct val="110000"/>
              </a:lnSpc>
              <a:spcBef>
                <a:spcPct val="35000"/>
              </a:spcBef>
            </a:pPr>
            <a:r>
              <a:rPr lang="zh-CN" altLang="en-US" sz="2200" b="1" dirty="0">
                <a:solidFill>
                  <a:srgbClr val="333399"/>
                </a:solidFill>
                <a:latin typeface="微软雅黑" panose="020B0503020204020204" pitchFamily="34" charset="-122"/>
                <a:ea typeface="微软雅黑" panose="020B0503020204020204" pitchFamily="34" charset="-122"/>
              </a:rPr>
              <a:t>在外部关系上，虽然欧亚之间的奢侈品贸易始终未断，但总体上整个欧洲是封闭的。</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14</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28354"/>
                                        </p:tgtEl>
                                        <p:attrNameLst>
                                          <p:attrName>style.visibility</p:attrName>
                                        </p:attrNameLst>
                                      </p:cBhvr>
                                      <p:to>
                                        <p:strVal val="visible"/>
                                      </p:to>
                                    </p:set>
                                    <p:anim calcmode="lin" valueType="num">
                                      <p:cBhvr>
                                        <p:cTn id="7" dur="500" fill="hold"/>
                                        <p:tgtEl>
                                          <p:spTgt spid="228354"/>
                                        </p:tgtEl>
                                        <p:attrNameLst>
                                          <p:attrName>ppt_w</p:attrName>
                                        </p:attrNameLst>
                                      </p:cBhvr>
                                      <p:tavLst>
                                        <p:tav tm="0">
                                          <p:val>
                                            <p:fltVal val="0"/>
                                          </p:val>
                                        </p:tav>
                                        <p:tav tm="100000">
                                          <p:val>
                                            <p:strVal val="#ppt_w"/>
                                          </p:val>
                                        </p:tav>
                                      </p:tavLst>
                                    </p:anim>
                                    <p:anim calcmode="lin" valueType="num">
                                      <p:cBhvr>
                                        <p:cTn id="8" dur="500" fill="hold"/>
                                        <p:tgtEl>
                                          <p:spTgt spid="228354"/>
                                        </p:tgtEl>
                                        <p:attrNameLst>
                                          <p:attrName>ppt_h</p:attrName>
                                        </p:attrNameLst>
                                      </p:cBhvr>
                                      <p:tavLst>
                                        <p:tav tm="0">
                                          <p:val>
                                            <p:fltVal val="0"/>
                                          </p:val>
                                        </p:tav>
                                        <p:tav tm="100000">
                                          <p:val>
                                            <p:strVal val="#ppt_h"/>
                                          </p:val>
                                        </p:tav>
                                      </p:tavLst>
                                    </p:anim>
                                    <p:animEffect transition="in" filter="fade">
                                      <p:cBhvr>
                                        <p:cTn id="9" dur="500"/>
                                        <p:tgtEl>
                                          <p:spTgt spid="228354"/>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28355">
                                            <p:bg/>
                                          </p:spTgt>
                                        </p:tgtEl>
                                        <p:attrNameLst>
                                          <p:attrName>style.visibility</p:attrName>
                                        </p:attrNameLst>
                                      </p:cBhvr>
                                      <p:to>
                                        <p:strVal val="visible"/>
                                      </p:to>
                                    </p:set>
                                    <p:animEffect transition="in" filter="fade">
                                      <p:cBhvr>
                                        <p:cTn id="13" dur="1000">
                                          <p:stCondLst>
                                            <p:cond delay="0"/>
                                          </p:stCondLst>
                                        </p:cTn>
                                        <p:tgtEl>
                                          <p:spTgt spid="228355">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8355">
                                            <p:txEl>
                                              <p:pRg st="0" end="0"/>
                                            </p:txEl>
                                          </p:spTgt>
                                        </p:tgtEl>
                                        <p:attrNameLst>
                                          <p:attrName>style.visibility</p:attrName>
                                        </p:attrNameLst>
                                      </p:cBhvr>
                                      <p:to>
                                        <p:strVal val="visible"/>
                                      </p:to>
                                    </p:set>
                                    <p:animEffect transition="in" filter="fade">
                                      <p:cBhvr>
                                        <p:cTn id="18" dur="1000">
                                          <p:stCondLst>
                                            <p:cond delay="0"/>
                                          </p:stCondLst>
                                        </p:cTn>
                                        <p:tgtEl>
                                          <p:spTgt spid="22835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8355">
                                            <p:txEl>
                                              <p:pRg st="1" end="1"/>
                                            </p:txEl>
                                          </p:spTgt>
                                        </p:tgtEl>
                                        <p:attrNameLst>
                                          <p:attrName>style.visibility</p:attrName>
                                        </p:attrNameLst>
                                      </p:cBhvr>
                                      <p:to>
                                        <p:strVal val="visible"/>
                                      </p:to>
                                    </p:set>
                                    <p:animEffect transition="in" filter="fade">
                                      <p:cBhvr>
                                        <p:cTn id="23" dur="1000">
                                          <p:stCondLst>
                                            <p:cond delay="0"/>
                                          </p:stCondLst>
                                        </p:cTn>
                                        <p:tgtEl>
                                          <p:spTgt spid="228355">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8355">
                                            <p:txEl>
                                              <p:pRg st="2" end="2"/>
                                            </p:txEl>
                                          </p:spTgt>
                                        </p:tgtEl>
                                        <p:attrNameLst>
                                          <p:attrName>style.visibility</p:attrName>
                                        </p:attrNameLst>
                                      </p:cBhvr>
                                      <p:to>
                                        <p:strVal val="visible"/>
                                      </p:to>
                                    </p:set>
                                    <p:animEffect transition="in" filter="fade">
                                      <p:cBhvr>
                                        <p:cTn id="26" dur="1000">
                                          <p:stCondLst>
                                            <p:cond delay="0"/>
                                          </p:stCondLst>
                                        </p:cTn>
                                        <p:tgtEl>
                                          <p:spTgt spid="228355">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8355">
                                            <p:txEl>
                                              <p:pRg st="3" end="3"/>
                                            </p:txEl>
                                          </p:spTgt>
                                        </p:tgtEl>
                                        <p:attrNameLst>
                                          <p:attrName>style.visibility</p:attrName>
                                        </p:attrNameLst>
                                      </p:cBhvr>
                                      <p:to>
                                        <p:strVal val="visible"/>
                                      </p:to>
                                    </p:set>
                                    <p:animEffect transition="in" filter="fade">
                                      <p:cBhvr>
                                        <p:cTn id="29" dur="1000">
                                          <p:stCondLst>
                                            <p:cond delay="0"/>
                                          </p:stCondLst>
                                        </p:cTn>
                                        <p:tgtEl>
                                          <p:spTgt spid="228355">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8355">
                                            <p:txEl>
                                              <p:pRg st="4" end="4"/>
                                            </p:txEl>
                                          </p:spTgt>
                                        </p:tgtEl>
                                        <p:attrNameLst>
                                          <p:attrName>style.visibility</p:attrName>
                                        </p:attrNameLst>
                                      </p:cBhvr>
                                      <p:to>
                                        <p:strVal val="visible"/>
                                      </p:to>
                                    </p:set>
                                    <p:animEffect transition="in" filter="fade">
                                      <p:cBhvr>
                                        <p:cTn id="32" dur="1000">
                                          <p:stCondLst>
                                            <p:cond delay="0"/>
                                          </p:stCondLst>
                                        </p:cTn>
                                        <p:tgtEl>
                                          <p:spTgt spid="228355">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8355">
                                            <p:txEl>
                                              <p:pRg st="5" end="5"/>
                                            </p:txEl>
                                          </p:spTgt>
                                        </p:tgtEl>
                                        <p:attrNameLst>
                                          <p:attrName>style.visibility</p:attrName>
                                        </p:attrNameLst>
                                      </p:cBhvr>
                                      <p:to>
                                        <p:strVal val="visible"/>
                                      </p:to>
                                    </p:set>
                                    <p:animEffect transition="in" filter="fade">
                                      <p:cBhvr>
                                        <p:cTn id="35" dur="1000">
                                          <p:stCondLst>
                                            <p:cond delay="0"/>
                                          </p:stCondLst>
                                        </p:cTn>
                                        <p:tgtEl>
                                          <p:spTgt spid="2283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4" grpId="0" bldLvl="0" animBg="1"/>
      <p:bldP spid="228355"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p:cNvSpPr>
          <p:nvPr>
            <p:ph idx="1"/>
          </p:nvPr>
        </p:nvSpPr>
        <p:spPr>
          <a:xfrm>
            <a:off x="457200" y="1431925"/>
            <a:ext cx="8229600" cy="5021263"/>
          </a:xfrm>
          <a:solidFill>
            <a:srgbClr val="99CCFF"/>
          </a:solidFill>
        </p:spPr>
        <p:txBody>
          <a:bodyPr vert="horz" wrap="square" lIns="91440" tIns="45720" rIns="91440" bIns="45720" anchor="t"/>
          <a:lstStyle/>
          <a:p>
            <a:pPr eaLnBrk="1" hangingPunct="1">
              <a:lnSpc>
                <a:spcPct val="95000"/>
              </a:lnSpc>
              <a:spcBef>
                <a:spcPct val="35000"/>
              </a:spcBef>
            </a:pPr>
            <a:r>
              <a:rPr lang="zh-CN" altLang="en-US" sz="2900" b="1" dirty="0">
                <a:solidFill>
                  <a:srgbClr val="002060"/>
                </a:solidFill>
                <a:latin typeface="微软雅黑" panose="020B0503020204020204" pitchFamily="34" charset="-122"/>
                <a:ea typeface="微软雅黑" panose="020B0503020204020204" pitchFamily="34" charset="-122"/>
              </a:rPr>
              <a:t>在诸侯征战的废墟上</a:t>
            </a:r>
            <a:r>
              <a:rPr lang="zh-CN" altLang="en-US" sz="2900" b="1" dirty="0">
                <a:solidFill>
                  <a:srgbClr val="C00000"/>
                </a:solidFill>
                <a:latin typeface="微软雅黑" panose="020B0503020204020204" pitchFamily="34" charset="-122"/>
                <a:ea typeface="微软雅黑" panose="020B0503020204020204" pitchFamily="34" charset="-122"/>
              </a:rPr>
              <a:t>崛起了民族国家，</a:t>
            </a:r>
            <a:r>
              <a:rPr lang="zh-CN" altLang="en-US" sz="2900" b="1" dirty="0">
                <a:solidFill>
                  <a:srgbClr val="002060"/>
                </a:solidFill>
                <a:latin typeface="微软雅黑" panose="020B0503020204020204" pitchFamily="34" charset="-122"/>
                <a:ea typeface="微软雅黑" panose="020B0503020204020204" pitchFamily="34" charset="-122"/>
              </a:rPr>
              <a:t>国王的专制日益强固，诸侯的力量则日益失色；</a:t>
            </a:r>
          </a:p>
          <a:p>
            <a:pPr eaLnBrk="1" hangingPunct="1">
              <a:lnSpc>
                <a:spcPct val="95000"/>
              </a:lnSpc>
              <a:spcBef>
                <a:spcPct val="35000"/>
              </a:spcBef>
            </a:pPr>
            <a:r>
              <a:rPr lang="zh-CN" altLang="en-US" sz="2900" b="1" dirty="0">
                <a:solidFill>
                  <a:srgbClr val="C00000"/>
                </a:solidFill>
                <a:latin typeface="微软雅黑" panose="020B0503020204020204" pitchFamily="34" charset="-122"/>
                <a:ea typeface="微软雅黑" panose="020B0503020204020204" pitchFamily="34" charset="-122"/>
              </a:rPr>
              <a:t>工商业得到了恢复，</a:t>
            </a:r>
            <a:r>
              <a:rPr lang="zh-CN" altLang="en-US" sz="2900" b="1" dirty="0">
                <a:solidFill>
                  <a:srgbClr val="002060"/>
                </a:solidFill>
                <a:latin typeface="微软雅黑" panose="020B0503020204020204" pitchFamily="34" charset="-122"/>
                <a:ea typeface="微软雅黑" panose="020B0503020204020204" pitchFamily="34" charset="-122"/>
              </a:rPr>
              <a:t>而且以一种新的经济形式的力量在向前推进；</a:t>
            </a:r>
          </a:p>
          <a:p>
            <a:pPr eaLnBrk="1" hangingPunct="1">
              <a:lnSpc>
                <a:spcPct val="95000"/>
              </a:lnSpc>
              <a:spcBef>
                <a:spcPct val="35000"/>
              </a:spcBef>
            </a:pPr>
            <a:r>
              <a:rPr lang="zh-CN" altLang="en-US" sz="2900" b="1" dirty="0">
                <a:solidFill>
                  <a:srgbClr val="002060"/>
                </a:solidFill>
                <a:latin typeface="微软雅黑" panose="020B0503020204020204" pitchFamily="34" charset="-122"/>
                <a:ea typeface="微软雅黑" panose="020B0503020204020204" pitchFamily="34" charset="-122"/>
              </a:rPr>
              <a:t>在沉闷的宗教神学殿堂，</a:t>
            </a:r>
            <a:r>
              <a:rPr lang="zh-CN" altLang="en-US" sz="2900" b="1" dirty="0">
                <a:solidFill>
                  <a:srgbClr val="C00000"/>
                </a:solidFill>
                <a:latin typeface="微软雅黑" panose="020B0503020204020204" pitchFamily="34" charset="-122"/>
                <a:ea typeface="微软雅黑" panose="020B0503020204020204" pitchFamily="34" charset="-122"/>
              </a:rPr>
              <a:t>各种异端学说骤起，</a:t>
            </a:r>
            <a:r>
              <a:rPr lang="zh-CN" altLang="en-US" sz="2900" b="1" dirty="0">
                <a:solidFill>
                  <a:srgbClr val="002060"/>
                </a:solidFill>
                <a:latin typeface="微软雅黑" panose="020B0503020204020204" pitchFamily="34" charset="-122"/>
                <a:ea typeface="微软雅黑" panose="020B0503020204020204" pitchFamily="34" charset="-122"/>
              </a:rPr>
              <a:t>向占统治地位的宗教神学发出强有力的挑战，</a:t>
            </a:r>
            <a:r>
              <a:rPr lang="en-US" altLang="zh-CN" sz="2900" b="1" dirty="0">
                <a:solidFill>
                  <a:srgbClr val="002060"/>
                </a:solidFill>
                <a:latin typeface="微软雅黑" panose="020B0503020204020204" pitchFamily="34" charset="-122"/>
                <a:ea typeface="微软雅黑" panose="020B0503020204020204" pitchFamily="34" charset="-122"/>
              </a:rPr>
              <a:t>----</a:t>
            </a:r>
            <a:r>
              <a:rPr lang="zh-CN" altLang="en-US" sz="2900" b="1" dirty="0">
                <a:solidFill>
                  <a:srgbClr val="002060"/>
                </a:solidFill>
                <a:latin typeface="微软雅黑" panose="020B0503020204020204" pitchFamily="34" charset="-122"/>
                <a:ea typeface="微软雅黑" panose="020B0503020204020204" pitchFamily="34" charset="-122"/>
              </a:rPr>
              <a:t>这是新的文明意识的启蒙；</a:t>
            </a:r>
          </a:p>
          <a:p>
            <a:pPr eaLnBrk="1" hangingPunct="1">
              <a:lnSpc>
                <a:spcPct val="95000"/>
              </a:lnSpc>
              <a:spcBef>
                <a:spcPct val="35000"/>
              </a:spcBef>
            </a:pPr>
            <a:r>
              <a:rPr lang="zh-CN" altLang="en-US" sz="2900" b="1" dirty="0">
                <a:solidFill>
                  <a:srgbClr val="002060"/>
                </a:solidFill>
                <a:latin typeface="微软雅黑" panose="020B0503020204020204" pitchFamily="34" charset="-122"/>
                <a:ea typeface="微软雅黑" panose="020B0503020204020204" pitchFamily="34" charset="-122"/>
              </a:rPr>
              <a:t>从地中海到大西洋，帆影点点，航运船队不仅带回了掠夺到的财富，还有海外的信息，</a:t>
            </a:r>
            <a:r>
              <a:rPr lang="en-US" altLang="zh-CN" sz="2900" b="1" dirty="0">
                <a:solidFill>
                  <a:srgbClr val="C00000"/>
                </a:solidFill>
                <a:latin typeface="微软雅黑" panose="020B0503020204020204" pitchFamily="34" charset="-122"/>
                <a:ea typeface="微软雅黑" panose="020B0503020204020204" pitchFamily="34" charset="-122"/>
              </a:rPr>
              <a:t>——</a:t>
            </a:r>
            <a:r>
              <a:rPr lang="zh-CN" altLang="en-US" sz="2900" b="1" dirty="0">
                <a:solidFill>
                  <a:srgbClr val="C00000"/>
                </a:solidFill>
                <a:latin typeface="微软雅黑" panose="020B0503020204020204" pitchFamily="34" charset="-122"/>
                <a:ea typeface="微软雅黑" panose="020B0503020204020204" pitchFamily="34" charset="-122"/>
              </a:rPr>
              <a:t>西欧与外部世界联系的纽带结成了。</a:t>
            </a:r>
          </a:p>
        </p:txBody>
      </p:sp>
      <p:sp>
        <p:nvSpPr>
          <p:cNvPr id="2" name="文本框 1"/>
          <p:cNvSpPr txBox="1"/>
          <p:nvPr/>
        </p:nvSpPr>
        <p:spPr>
          <a:xfrm>
            <a:off x="385763" y="188913"/>
            <a:ext cx="8362950" cy="1176219"/>
          </a:xfrm>
          <a:prstGeom prst="rect">
            <a:avLst/>
          </a:prstGeom>
          <a:solidFill>
            <a:srgbClr val="FFFF00"/>
          </a:solidFill>
          <a:ln w="25400">
            <a:solidFill>
              <a:srgbClr val="FF0000"/>
            </a:solidFill>
          </a:ln>
        </p:spPr>
        <p:txBody>
          <a:bodyPr>
            <a:spAutoFit/>
          </a:bodyPr>
          <a:lstStyle/>
          <a:p>
            <a:pPr marR="0" defTabSz="914400">
              <a:lnSpc>
                <a:spcPct val="130000"/>
              </a:lnSpc>
              <a:spcBef>
                <a:spcPts val="0"/>
              </a:spcBef>
              <a:spcAft>
                <a:spcPts val="0"/>
              </a:spcAft>
              <a:buClrTx/>
              <a:buSzTx/>
              <a:buFont typeface="Wingdings" panose="05000000000000000000" pitchFamily="2" charset="2"/>
              <a:defRPr/>
            </a:pPr>
            <a:r>
              <a:rPr kumimoji="0" lang="en-US" altLang="zh-CN" sz="4400" b="1" i="1" kern="1200" cap="none" spc="0" normalizeH="0" baseline="0" noProof="0" dirty="0">
                <a:solidFill>
                  <a:srgbClr val="CC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cs"/>
              </a:rPr>
              <a:t>1500</a:t>
            </a:r>
            <a:r>
              <a:rPr kumimoji="0" lang="zh-CN" altLang="en-US" sz="4400" b="1" i="1" kern="1200" cap="none" spc="0" normalizeH="0" baseline="0" noProof="0" dirty="0">
                <a:solidFill>
                  <a:srgbClr val="CC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cs"/>
              </a:rPr>
              <a:t>年以后的欧洲：</a:t>
            </a:r>
            <a:endParaRPr kumimoji="0" lang="en-US" altLang="zh-CN" sz="4400" b="1" i="1" kern="1200" cap="none" spc="0" normalizeH="0" baseline="0" noProof="0" dirty="0">
              <a:solidFill>
                <a:srgbClr val="CC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cs"/>
            </a:endParaRPr>
          </a:p>
          <a:p>
            <a:pPr marR="0" defTabSz="914400">
              <a:lnSpc>
                <a:spcPct val="150000"/>
              </a:lnSpc>
              <a:spcBef>
                <a:spcPts val="0"/>
              </a:spcBef>
              <a:spcAft>
                <a:spcPts val="0"/>
              </a:spcAft>
              <a:buClrTx/>
              <a:buSzTx/>
              <a:buFont typeface="Wingdings" panose="05000000000000000000" pitchFamily="2" charset="2"/>
              <a:defRPr/>
            </a:pPr>
            <a:endParaRPr kumimoji="0" lang="zh-CN" altLang="en-US" sz="1000" b="1" kern="1200" cap="none" spc="0" normalizeH="0" baseline="0" noProof="0" dirty="0">
              <a:solidFill>
                <a:srgbClr val="CC0000"/>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15</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9378">
                                            <p:bg/>
                                          </p:spTgt>
                                        </p:tgtEl>
                                        <p:attrNameLst>
                                          <p:attrName>style.visibility</p:attrName>
                                        </p:attrNameLst>
                                      </p:cBhvr>
                                      <p:to>
                                        <p:strVal val="visible"/>
                                      </p:to>
                                    </p:set>
                                    <p:animEffect transition="in" filter="fade">
                                      <p:cBhvr>
                                        <p:cTn id="7" dur="1000">
                                          <p:stCondLst>
                                            <p:cond delay="0"/>
                                          </p:stCondLst>
                                        </p:cTn>
                                        <p:tgtEl>
                                          <p:spTgt spid="229378">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9378">
                                            <p:txEl>
                                              <p:pRg st="0" end="0"/>
                                            </p:txEl>
                                          </p:spTgt>
                                        </p:tgtEl>
                                        <p:attrNameLst>
                                          <p:attrName>style.visibility</p:attrName>
                                        </p:attrNameLst>
                                      </p:cBhvr>
                                      <p:to>
                                        <p:strVal val="visible"/>
                                      </p:to>
                                    </p:set>
                                    <p:animEffect transition="in" filter="fade">
                                      <p:cBhvr>
                                        <p:cTn id="11" dur="1000">
                                          <p:stCondLst>
                                            <p:cond delay="0"/>
                                          </p:stCondLst>
                                        </p:cTn>
                                        <p:tgtEl>
                                          <p:spTgt spid="22937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9378">
                                            <p:txEl>
                                              <p:pRg st="1" end="1"/>
                                            </p:txEl>
                                          </p:spTgt>
                                        </p:tgtEl>
                                        <p:attrNameLst>
                                          <p:attrName>style.visibility</p:attrName>
                                        </p:attrNameLst>
                                      </p:cBhvr>
                                      <p:to>
                                        <p:strVal val="visible"/>
                                      </p:to>
                                    </p:set>
                                    <p:animEffect transition="in" filter="fade">
                                      <p:cBhvr>
                                        <p:cTn id="16" dur="1000">
                                          <p:stCondLst>
                                            <p:cond delay="0"/>
                                          </p:stCondLst>
                                        </p:cTn>
                                        <p:tgtEl>
                                          <p:spTgt spid="22937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9378">
                                            <p:txEl>
                                              <p:pRg st="2" end="2"/>
                                            </p:txEl>
                                          </p:spTgt>
                                        </p:tgtEl>
                                        <p:attrNameLst>
                                          <p:attrName>style.visibility</p:attrName>
                                        </p:attrNameLst>
                                      </p:cBhvr>
                                      <p:to>
                                        <p:strVal val="visible"/>
                                      </p:to>
                                    </p:set>
                                    <p:animEffect transition="in" filter="fade">
                                      <p:cBhvr>
                                        <p:cTn id="21" dur="1000">
                                          <p:stCondLst>
                                            <p:cond delay="0"/>
                                          </p:stCondLst>
                                        </p:cTn>
                                        <p:tgtEl>
                                          <p:spTgt spid="22937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9378">
                                            <p:txEl>
                                              <p:pRg st="3" end="3"/>
                                            </p:txEl>
                                          </p:spTgt>
                                        </p:tgtEl>
                                        <p:attrNameLst>
                                          <p:attrName>style.visibility</p:attrName>
                                        </p:attrNameLst>
                                      </p:cBhvr>
                                      <p:to>
                                        <p:strVal val="visible"/>
                                      </p:to>
                                    </p:set>
                                    <p:animEffect transition="in" filter="fade">
                                      <p:cBhvr>
                                        <p:cTn id="26" dur="1000">
                                          <p:stCondLst>
                                            <p:cond delay="0"/>
                                          </p:stCondLst>
                                        </p:cTn>
                                        <p:tgtEl>
                                          <p:spTgt spid="2293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8" grpId="0" uiExpand="1"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idx="1"/>
          </p:nvPr>
        </p:nvSpPr>
        <p:spPr>
          <a:xfrm>
            <a:off x="224155" y="74295"/>
            <a:ext cx="8620760" cy="6482080"/>
          </a:xfrm>
          <a:solidFill>
            <a:srgbClr val="FFFF99"/>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05000"/>
              </a:lnSpc>
              <a:spcBef>
                <a:spcPct val="40000"/>
              </a:spcBef>
              <a:spcAft>
                <a:spcPct val="0"/>
              </a:spcAft>
              <a:buClr>
                <a:schemeClr val="accent1"/>
              </a:buClr>
              <a:buSzPct val="65000"/>
              <a:buFont typeface="Wingdings" panose="05000000000000000000" pitchFamily="2" charset="2"/>
              <a:buChar char="n"/>
              <a:defRPr/>
            </a:pPr>
            <a:r>
              <a:rPr kumimoji="0" lang="en-US" altLang="zh-CN" sz="32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15</a:t>
            </a:r>
            <a:r>
              <a:rPr kumimoji="0" lang="zh-CN" altLang="en-US" sz="3200" b="1" i="0" u="none" strike="noStrike" kern="0" cap="none" spc="0" normalizeH="0" baseline="0" noProof="0" dirty="0" smtClean="0">
                <a:ln>
                  <a:noFill/>
                </a:ln>
                <a:solidFill>
                  <a:srgbClr val="FF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世纪末以后欧洲的一系列重大历史事件：</a:t>
            </a:r>
          </a:p>
          <a:p>
            <a:pPr marL="669925" marR="0" lvl="1" indent="-325755" algn="l" defTabSz="914400" rtl="0" eaLnBrk="1" fontAlgn="base" latinLnBrk="0" hangingPunct="1">
              <a:lnSpc>
                <a:spcPct val="100000"/>
              </a:lnSpc>
              <a:spcBef>
                <a:spcPct val="30000"/>
              </a:spcBef>
              <a:spcAft>
                <a:spcPct val="0"/>
              </a:spcAft>
              <a:buClr>
                <a:schemeClr val="accent2"/>
              </a:buClr>
              <a:buSzPct val="60000"/>
              <a:buFont typeface="Wingdings" panose="05000000000000000000" pitchFamily="2" charset="2"/>
              <a:buChar char="q"/>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1492年，</a:t>
            </a:r>
            <a:r>
              <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ea"/>
              </a:rPr>
              <a:t>哥伦布</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发现美洲新大陆</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a:t>
            </a:r>
          </a:p>
          <a:p>
            <a:pPr marL="669925" marR="0" lvl="1" indent="-325755" algn="l" defTabSz="914400" rtl="0" eaLnBrk="1" fontAlgn="base" latinLnBrk="0" hangingPunct="1">
              <a:lnSpc>
                <a:spcPct val="100000"/>
              </a:lnSpc>
              <a:spcBef>
                <a:spcPct val="30000"/>
              </a:spcBef>
              <a:spcAft>
                <a:spcPct val="0"/>
              </a:spcAft>
              <a:buClr>
                <a:schemeClr val="accent2"/>
              </a:buClr>
              <a:buSzPct val="60000"/>
              <a:buFont typeface="Wingdings" panose="05000000000000000000" pitchFamily="2" charset="2"/>
              <a:buChar char="q"/>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15世纪，始于意大利的</a:t>
            </a:r>
            <a:r>
              <a:rPr kumimoji="0" lang="zh-CN" altLang="en-US" sz="2200" b="1" i="0"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rPr>
              <a:t>文艺复兴</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扩展到西欧各国</a:t>
            </a:r>
            <a:r>
              <a:rPr lang="zh-CN" altLang="en-US" sz="2200" b="1" noProof="0" dirty="0" smtClean="0">
                <a:ln>
                  <a:noFill/>
                </a:ln>
                <a:effectLst/>
                <a:uLnTx/>
                <a:uFillTx/>
                <a:latin typeface="微软雅黑" panose="020B0503020204020204" pitchFamily="34" charset="-122"/>
                <a:ea typeface="微软雅黑" panose="020B0503020204020204" pitchFamily="34" charset="-122"/>
                <a:cs typeface="+mn-ea"/>
                <a:sym typeface="+mn-ea"/>
              </a:rPr>
              <a:t>；</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 </a:t>
            </a:r>
            <a:r>
              <a:rPr kumimoji="0" lang="zh-CN" altLang="en-US" sz="1600" b="1" i="0" u="none" strike="noStrike" kern="0" cap="none" spc="0" normalizeH="0" baseline="0" noProof="0" dirty="0" smtClean="0">
                <a:ln>
                  <a:noFill/>
                </a:ln>
                <a:solidFill>
                  <a:schemeClr val="tx1"/>
                </a:solidFill>
                <a:effectLst/>
                <a:uLnTx/>
                <a:uFillTx/>
                <a:latin typeface="+mj-ea"/>
                <a:ea typeface="+mj-ea"/>
                <a:cs typeface="+mj-ea"/>
              </a:rPr>
              <a:t>代表人物：</a:t>
            </a:r>
            <a:r>
              <a:rPr kumimoji="0" lang="zh-CN" altLang="en-US" sz="1600" b="1" i="0" u="none" strike="noStrike" kern="0" cap="none" spc="0" normalizeH="0" baseline="0" noProof="0" dirty="0" smtClean="0">
                <a:ln>
                  <a:noFill/>
                </a:ln>
                <a:solidFill>
                  <a:srgbClr val="0033CC"/>
                </a:solidFill>
                <a:effectLst/>
                <a:uLnTx/>
                <a:uFillTx/>
                <a:latin typeface="+mj-ea"/>
                <a:ea typeface="+mj-ea"/>
                <a:cs typeface="+mj-ea"/>
              </a:rPr>
              <a:t>但丁、塞万提斯、莎士比亚、达</a:t>
            </a:r>
            <a:r>
              <a:rPr kumimoji="0" lang="en-US" altLang="zh-CN" sz="1600" b="1" i="0" u="none" strike="noStrike" kern="0" cap="none" spc="0" normalizeH="0" baseline="0" noProof="0" dirty="0" smtClean="0">
                <a:ln>
                  <a:noFill/>
                </a:ln>
                <a:solidFill>
                  <a:srgbClr val="0033CC"/>
                </a:solidFill>
                <a:effectLst/>
                <a:uLnTx/>
                <a:uFillTx/>
                <a:latin typeface="+mj-ea"/>
                <a:ea typeface="+mj-ea"/>
                <a:cs typeface="+mj-ea"/>
              </a:rPr>
              <a:t>•</a:t>
            </a:r>
            <a:r>
              <a:rPr kumimoji="0" lang="zh-CN" altLang="en-US" sz="1600" b="1" i="0" u="none" strike="noStrike" kern="0" cap="none" spc="0" normalizeH="0" baseline="0" noProof="0" dirty="0" smtClean="0">
                <a:ln>
                  <a:noFill/>
                </a:ln>
                <a:solidFill>
                  <a:srgbClr val="0033CC"/>
                </a:solidFill>
                <a:effectLst/>
                <a:uLnTx/>
                <a:uFillTx/>
                <a:latin typeface="+mj-ea"/>
                <a:ea typeface="+mj-ea"/>
                <a:cs typeface="+mj-ea"/>
              </a:rPr>
              <a:t>芬奇、拉斐尔、米开朗基罗</a:t>
            </a:r>
            <a:r>
              <a:rPr kumimoji="0" lang="zh-CN" altLang="en-US" sz="1600" b="1" i="0" u="none" strike="noStrike" kern="0" cap="none" spc="0" normalizeH="0" baseline="0" noProof="0" dirty="0" smtClean="0">
                <a:ln>
                  <a:noFill/>
                </a:ln>
                <a:solidFill>
                  <a:schemeClr val="tx1"/>
                </a:solidFill>
                <a:effectLst/>
                <a:uLnTx/>
                <a:uFillTx/>
                <a:latin typeface="+mj-ea"/>
                <a:ea typeface="+mj-ea"/>
                <a:cs typeface="+mj-ea"/>
              </a:rPr>
              <a:t>等。</a:t>
            </a:r>
            <a:endParaRPr kumimoji="0" lang="zh-CN" altLang="en-US" sz="1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endParaRPr>
          </a:p>
          <a:p>
            <a:pPr marL="669925" marR="0" lvl="1" indent="-325755" algn="l" defTabSz="914400" rtl="0" eaLnBrk="1" fontAlgn="base" latinLnBrk="0" hangingPunct="1">
              <a:lnSpc>
                <a:spcPct val="100000"/>
              </a:lnSpc>
              <a:spcBef>
                <a:spcPct val="30000"/>
              </a:spcBef>
              <a:spcAft>
                <a:spcPct val="0"/>
              </a:spcAft>
              <a:buClr>
                <a:schemeClr val="accent2"/>
              </a:buClr>
              <a:buSzPct val="60000"/>
              <a:buFont typeface="Wingdings" panose="05000000000000000000" pitchFamily="2" charset="2"/>
              <a:buChar char="q"/>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1517年，</a:t>
            </a:r>
            <a:r>
              <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ea"/>
              </a:rPr>
              <a:t>马丁</a:t>
            </a:r>
            <a:r>
              <a:rPr kumimoji="0" lang="en-US" altLang="zh-CN"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ea"/>
              </a:rPr>
              <a:t>•</a:t>
            </a:r>
            <a:r>
              <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ea"/>
              </a:rPr>
              <a:t>路德</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发表宗教改革文章</a:t>
            </a:r>
            <a:r>
              <a:rPr kumimoji="0" lang="zh-CN" altLang="en-US" sz="1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a:t>
            </a:r>
            <a:r>
              <a:rPr kumimoji="0" lang="zh-CN" altLang="en-US" sz="1600" b="1" i="0" u="none" strike="noStrike" kern="0" cap="none" spc="0" normalizeH="0" baseline="0" noProof="0" dirty="0" smtClean="0">
                <a:ln>
                  <a:noFill/>
                </a:ln>
                <a:solidFill>
                  <a:schemeClr val="tx1"/>
                </a:solidFill>
                <a:effectLst/>
                <a:uLnTx/>
                <a:uFillTx/>
                <a:latin typeface="+mj-ea"/>
                <a:ea typeface="+mj-ea"/>
                <a:cs typeface="+mj-ea"/>
              </a:rPr>
              <a:t>1521年被剥夺公民权，但宗教改革开始，----被认为是欧洲人在精神上的一次重要觉醒；</a:t>
            </a:r>
            <a:endParaRPr kumimoji="0" lang="zh-CN" altLang="en-US" sz="1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endParaRPr>
          </a:p>
          <a:p>
            <a:pPr marL="669925" marR="0" lvl="1" indent="-325755" algn="l" defTabSz="914400" rtl="0" eaLnBrk="1" fontAlgn="base" latinLnBrk="0" hangingPunct="1">
              <a:lnSpc>
                <a:spcPct val="100000"/>
              </a:lnSpc>
              <a:spcBef>
                <a:spcPct val="30000"/>
              </a:spcBef>
              <a:spcAft>
                <a:spcPct val="0"/>
              </a:spcAft>
              <a:buClr>
                <a:schemeClr val="accent2"/>
              </a:buClr>
              <a:buSzPct val="60000"/>
              <a:buFont typeface="Wingdings" panose="05000000000000000000" pitchFamily="2" charset="2"/>
              <a:buChar char="q"/>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1503年，</a:t>
            </a:r>
            <a:r>
              <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ea"/>
              </a:rPr>
              <a:t>哥白尼</a:t>
            </a:r>
            <a:r>
              <a:rPr kumimoji="0" lang="en-US" altLang="zh-CN" sz="2200" b="1" i="0"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rPr>
              <a:t>《</a:t>
            </a:r>
            <a:r>
              <a:rPr kumimoji="0" lang="zh-CN" altLang="en-US" sz="2200" b="1" i="0"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rPr>
              <a:t>天体运行论</a:t>
            </a:r>
            <a:r>
              <a:rPr kumimoji="0" lang="en-US" altLang="zh-CN" sz="2200" b="1" i="0"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rPr>
              <a:t>》</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出版</a:t>
            </a:r>
            <a:r>
              <a:rPr kumimoji="0" lang="zh-CN" altLang="en-US" sz="1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 </a:t>
            </a:r>
            <a:r>
              <a:rPr kumimoji="0" lang="zh-CN" altLang="en-US" sz="1600" b="1" i="0" u="none" strike="noStrike" kern="0" cap="none" spc="0" normalizeH="0" baseline="0" noProof="0" dirty="0" smtClean="0">
                <a:ln>
                  <a:noFill/>
                </a:ln>
                <a:solidFill>
                  <a:schemeClr val="tx1"/>
                </a:solidFill>
                <a:effectLst/>
                <a:uLnTx/>
                <a:uFillTx/>
                <a:latin typeface="+mj-ea"/>
                <a:ea typeface="+mj-ea"/>
                <a:cs typeface="+mj-ea"/>
              </a:rPr>
              <a:t>1610年前后，</a:t>
            </a:r>
            <a:r>
              <a:rPr kumimoji="0" lang="zh-CN" altLang="en-US" sz="1600" b="1" i="0" u="none" strike="noStrike" kern="0" cap="none" spc="0" normalizeH="0" baseline="0" noProof="0" dirty="0" smtClean="0">
                <a:ln>
                  <a:noFill/>
                </a:ln>
                <a:effectLst/>
                <a:uLnTx/>
                <a:uFillTx/>
                <a:latin typeface="+mj-ea"/>
                <a:ea typeface="+mj-ea"/>
                <a:cs typeface="+mj-ea"/>
              </a:rPr>
              <a:t>开普勒、培根、伽利略、笛卡尔</a:t>
            </a:r>
            <a:r>
              <a:rPr kumimoji="0" lang="zh-CN" altLang="en-US" sz="1600" b="1" i="0" u="none" strike="noStrike" kern="0" cap="none" spc="0" normalizeH="0" baseline="0" noProof="0" dirty="0" smtClean="0">
                <a:ln>
                  <a:noFill/>
                </a:ln>
                <a:solidFill>
                  <a:schemeClr val="tx1"/>
                </a:solidFill>
                <a:effectLst/>
                <a:uLnTx/>
                <a:uFillTx/>
                <a:latin typeface="+mj-ea"/>
                <a:ea typeface="+mj-ea"/>
                <a:cs typeface="+mj-ea"/>
              </a:rPr>
              <a:t>相继创立了各自的科学理论。</a:t>
            </a:r>
          </a:p>
          <a:p>
            <a:pPr marL="669925" marR="0" lvl="1" indent="-325755" algn="l" defTabSz="914400" rtl="0" eaLnBrk="1" fontAlgn="base" latinLnBrk="0" hangingPunct="1">
              <a:lnSpc>
                <a:spcPct val="100000"/>
              </a:lnSpc>
              <a:spcBef>
                <a:spcPct val="30000"/>
              </a:spcBef>
              <a:spcAft>
                <a:spcPct val="0"/>
              </a:spcAft>
              <a:buClr>
                <a:schemeClr val="accent2"/>
              </a:buClr>
              <a:buSzPct val="60000"/>
              <a:buFont typeface="Wingdings" panose="05000000000000000000" pitchFamily="2" charset="2"/>
              <a:buChar char="q"/>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1588年，英国海军大败西班牙“无敌舰队”，获得海上霸权，</a:t>
            </a:r>
            <a:r>
              <a:rPr kumimoji="0" lang="zh-CN" altLang="en-US" sz="1600" b="1" i="0" u="none" strike="noStrike" kern="0" cap="none" spc="0" normalizeH="0" baseline="0" noProof="0" dirty="0" smtClean="0">
                <a:ln>
                  <a:noFill/>
                </a:ln>
                <a:solidFill>
                  <a:schemeClr val="tx1"/>
                </a:solidFill>
                <a:effectLst/>
                <a:uLnTx/>
                <a:uFillTx/>
                <a:latin typeface="+mj-ea"/>
                <a:ea typeface="+mj-ea"/>
                <a:cs typeface="+mj-ea"/>
              </a:rPr>
              <a:t>西欧的海外扩张进入一个新阶段；1600年以后，英国和荷兰东印度公司先后成立，从此，在亚洲的经济扩张气势更盛；</a:t>
            </a:r>
          </a:p>
          <a:p>
            <a:pPr marL="669925" marR="0" lvl="1" indent="-325755" algn="l" defTabSz="914400" rtl="0" eaLnBrk="1" fontAlgn="base" latinLnBrk="0" hangingPunct="1">
              <a:lnSpc>
                <a:spcPct val="100000"/>
              </a:lnSpc>
              <a:spcBef>
                <a:spcPct val="30000"/>
              </a:spcBef>
              <a:spcAft>
                <a:spcPct val="0"/>
              </a:spcAft>
              <a:buClr>
                <a:schemeClr val="accent2"/>
              </a:buClr>
              <a:buSzPct val="60000"/>
              <a:buFont typeface="Wingdings" panose="05000000000000000000" pitchFamily="2" charset="2"/>
              <a:buChar char="q"/>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1640年，</a:t>
            </a:r>
            <a:r>
              <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ea"/>
              </a:rPr>
              <a:t>英国资产阶级革命爆发</a:t>
            </a:r>
            <a:r>
              <a:rPr kumimoji="0" lang="zh-CN" altLang="en-US" sz="1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a:t>
            </a:r>
            <a:r>
              <a:rPr kumimoji="0" lang="zh-CN" altLang="en-US" sz="2400" b="1" i="0"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rPr>
              <a:t>实行共和制；</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1688年，发生</a:t>
            </a:r>
            <a:r>
              <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ea"/>
              </a:rPr>
              <a:t>“光荣革命”</a:t>
            </a:r>
            <a:r>
              <a:rPr kumimoji="0" lang="zh-CN" altLang="en-US" sz="1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实行</a:t>
            </a:r>
            <a:r>
              <a:rPr kumimoji="0" lang="zh-CN" altLang="en-US" sz="2400" b="1" i="0"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rPr>
              <a:t>君主立宪制</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a:t>
            </a:r>
            <a:endParaRPr kumimoji="0" lang="zh-CN" altLang="en-US" sz="1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endParaRPr>
          </a:p>
          <a:p>
            <a:pPr marL="669925" marR="0" lvl="1" indent="-325755" algn="l" defTabSz="914400" rtl="0" eaLnBrk="1" fontAlgn="base" latinLnBrk="0" hangingPunct="1">
              <a:lnSpc>
                <a:spcPct val="100000"/>
              </a:lnSpc>
              <a:spcBef>
                <a:spcPct val="30000"/>
              </a:spcBef>
              <a:spcAft>
                <a:spcPct val="0"/>
              </a:spcAft>
              <a:buClr>
                <a:schemeClr val="accent2"/>
              </a:buClr>
              <a:buSzPct val="60000"/>
              <a:buFont typeface="Wingdings" panose="05000000000000000000" pitchFamily="2" charset="2"/>
              <a:buChar char="q"/>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1770年，英国</a:t>
            </a:r>
            <a:r>
              <a:rPr kumimoji="0" lang="zh-CN" altLang="en-US" sz="2400" b="1" i="0"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rPr>
              <a:t>工业革命</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开始；</a:t>
            </a:r>
          </a:p>
          <a:p>
            <a:pPr marL="669925" marR="0" lvl="1" indent="-325755" algn="l" defTabSz="914400" rtl="0" eaLnBrk="1" fontAlgn="base" latinLnBrk="0" hangingPunct="1">
              <a:lnSpc>
                <a:spcPct val="100000"/>
              </a:lnSpc>
              <a:spcBef>
                <a:spcPct val="30000"/>
              </a:spcBef>
              <a:spcAft>
                <a:spcPct val="0"/>
              </a:spcAft>
              <a:buClr>
                <a:schemeClr val="accent2"/>
              </a:buClr>
              <a:buSzPct val="60000"/>
              <a:buFont typeface="Wingdings" panose="05000000000000000000" pitchFamily="2" charset="2"/>
              <a:buChar char="q"/>
              <a:defRPr/>
            </a:pP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1789年，</a:t>
            </a:r>
            <a:r>
              <a:rPr kumimoji="0" lang="zh-CN" altLang="en-US" sz="22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法国大革命开始</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a:t>
            </a:r>
            <a:r>
              <a:rPr kumimoji="0" lang="en-US" altLang="zh-CN" sz="2200" b="1" i="0"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rPr>
              <a:t>《</a:t>
            </a:r>
            <a:r>
              <a:rPr kumimoji="0" lang="zh-CN" altLang="en-US" sz="2200" b="1" i="0"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rPr>
              <a:t>人权宣言</a:t>
            </a:r>
            <a:r>
              <a:rPr kumimoji="0" lang="en-US" altLang="zh-CN" sz="2200" b="1" i="0"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rPr>
              <a:t>》</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，废除封建制；</a:t>
            </a:r>
            <a:r>
              <a:rPr kumimoji="0" lang="zh-CN" altLang="en-US" sz="1600" b="1" i="0" u="none" strike="noStrike" kern="0" cap="none" spc="0" normalizeH="0" baseline="0" noProof="0" dirty="0" smtClean="0">
                <a:ln>
                  <a:noFill/>
                </a:ln>
                <a:solidFill>
                  <a:schemeClr val="tx1"/>
                </a:solidFill>
                <a:effectLst/>
                <a:uLnTx/>
                <a:uFillTx/>
                <a:latin typeface="+mj-ea"/>
                <a:ea typeface="+mj-ea"/>
                <a:cs typeface="+mj-ea"/>
              </a:rPr>
              <a:t>1830年，法国、德国、意大利、波兰发生革命；</a:t>
            </a:r>
          </a:p>
          <a:p>
            <a:pPr marL="669925" marR="0" lvl="1" indent="-325755" algn="l" defTabSz="914400" rtl="0" eaLnBrk="1" fontAlgn="base" latinLnBrk="0" hangingPunct="1">
              <a:lnSpc>
                <a:spcPct val="100000"/>
              </a:lnSpc>
              <a:spcBef>
                <a:spcPct val="30000"/>
              </a:spcBef>
              <a:spcAft>
                <a:spcPct val="0"/>
              </a:spcAft>
              <a:buClr>
                <a:schemeClr val="accent2"/>
              </a:buClr>
              <a:buSzPct val="60000"/>
              <a:buFont typeface="Wingdings" panose="05000000000000000000" pitchFamily="2" charset="2"/>
              <a:buChar char="q"/>
              <a:defRPr/>
            </a:pPr>
            <a:r>
              <a:rPr kumimoji="0" lang="en-US" altLang="zh-CN"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1848</a:t>
            </a:r>
            <a:r>
              <a:rPr kumimoji="0" lang="zh-CN" altLang="en-US" sz="22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年，</a:t>
            </a:r>
            <a:r>
              <a:rPr kumimoji="0" lang="zh-CN" altLang="en-US" sz="22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ea"/>
              </a:rPr>
              <a:t>资产阶级革命席卷欧洲。</a:t>
            </a:r>
            <a:r>
              <a:rPr kumimoji="0" lang="zh-CN" altLang="en-US" sz="1600" b="1" i="0" u="none" strike="noStrike" kern="0" cap="none" spc="0" normalizeH="0" baseline="0" noProof="0" dirty="0" smtClean="0">
                <a:ln>
                  <a:noFill/>
                </a:ln>
                <a:solidFill>
                  <a:schemeClr val="tx1"/>
                </a:solidFill>
                <a:effectLst/>
                <a:uLnTx/>
                <a:uFillTx/>
                <a:latin typeface="+mj-ea"/>
                <a:ea typeface="+mj-ea"/>
                <a:cs typeface="+mj-ea"/>
              </a:rPr>
              <a:t>全新的现代化文明在西欧露出了曙光。</a:t>
            </a:r>
          </a:p>
          <a:p>
            <a:pPr marL="669925" marR="0" lvl="1" indent="-325755" algn="l" defTabSz="914400" rtl="0" eaLnBrk="1" fontAlgn="base" latinLnBrk="0" hangingPunct="1">
              <a:lnSpc>
                <a:spcPct val="100000"/>
              </a:lnSpc>
              <a:spcBef>
                <a:spcPct val="30000"/>
              </a:spcBef>
              <a:spcAft>
                <a:spcPct val="0"/>
              </a:spcAft>
              <a:buClr>
                <a:schemeClr val="accent2"/>
              </a:buClr>
              <a:buSzPct val="60000"/>
              <a:buFont typeface="Wingdings" panose="05000000000000000000" pitchFamily="2" charset="2"/>
              <a:buChar char="q"/>
              <a:defRPr/>
            </a:pPr>
            <a:endParaRPr kumimoji="0" lang="zh-CN" altLang="en-US" sz="1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16</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0402">
                                            <p:txEl>
                                              <p:pRg st="1" end="1"/>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30402">
                                            <p:txEl>
                                              <p:pRg st="2" end="2"/>
                                            </p:txEl>
                                          </p:spTgt>
                                        </p:tgtEl>
                                        <p:attrNameLst>
                                          <p:attrName>style.visibility</p:attrName>
                                        </p:attrNameLst>
                                      </p:cBhvr>
                                      <p:to>
                                        <p:strVal val="visible"/>
                                      </p:to>
                                    </p:set>
                                    <p:animEffect transition="in" filter="wipe(left)">
                                      <p:cBhvr>
                                        <p:cTn id="10" dur="500"/>
                                        <p:tgtEl>
                                          <p:spTgt spid="230402">
                                            <p:txEl>
                                              <p:pRg st="2" end="2"/>
                                            </p:txEl>
                                          </p:spTgt>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230402">
                                            <p:txEl>
                                              <p:pRg st="3" end="3"/>
                                            </p:txEl>
                                          </p:spTgt>
                                        </p:tgtEl>
                                        <p:attrNameLst>
                                          <p:attrName>style.visibility</p:attrName>
                                        </p:attrNameLst>
                                      </p:cBhvr>
                                      <p:to>
                                        <p:strVal val="visible"/>
                                      </p:to>
                                    </p:set>
                                    <p:animEffect transition="in" filter="wipe(right)">
                                      <p:cBhvr>
                                        <p:cTn id="14" dur="500"/>
                                        <p:tgtEl>
                                          <p:spTgt spid="230402">
                                            <p:txEl>
                                              <p:pRg st="3" end="3"/>
                                            </p:txEl>
                                          </p:spTgt>
                                        </p:tgtEl>
                                      </p:cBhvr>
                                    </p:animEffect>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230402">
                                            <p:txEl>
                                              <p:pRg st="4" end="4"/>
                                            </p:txEl>
                                          </p:spTgt>
                                        </p:tgtEl>
                                        <p:attrNameLst>
                                          <p:attrName>style.visibility</p:attrName>
                                        </p:attrNameLst>
                                      </p:cBhvr>
                                      <p:to>
                                        <p:strVal val="visible"/>
                                      </p:to>
                                    </p:set>
                                    <p:anim calcmode="lin" valueType="num">
                                      <p:cBhvr additive="base">
                                        <p:cTn id="18" dur="500" fill="hold"/>
                                        <p:tgtEl>
                                          <p:spTgt spid="230402">
                                            <p:txEl>
                                              <p:pRg st="4" end="4"/>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230402">
                                            <p:txEl>
                                              <p:pRg st="4" end="4"/>
                                            </p:txEl>
                                          </p:spTgt>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230402">
                                            <p:txEl>
                                              <p:pRg st="5" end="5"/>
                                            </p:txEl>
                                          </p:spTgt>
                                        </p:tgtEl>
                                        <p:attrNameLst>
                                          <p:attrName>style.visibility</p:attrName>
                                        </p:attrNameLst>
                                      </p:cBhvr>
                                      <p:to>
                                        <p:strVal val="visible"/>
                                      </p:to>
                                    </p:set>
                                    <p:animEffect transition="in" filter="fade">
                                      <p:cBhvr>
                                        <p:cTn id="23" dur="1000"/>
                                        <p:tgtEl>
                                          <p:spTgt spid="230402">
                                            <p:txEl>
                                              <p:pRg st="5" end="5"/>
                                            </p:txEl>
                                          </p:spTgt>
                                        </p:tgtEl>
                                      </p:cBhvr>
                                    </p:animEffect>
                                    <p:anim calcmode="lin" valueType="num">
                                      <p:cBhvr>
                                        <p:cTn id="24" dur="1000" fill="hold"/>
                                        <p:tgtEl>
                                          <p:spTgt spid="230402">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230402">
                                            <p:txEl>
                                              <p:pRg st="5" end="5"/>
                                            </p:txEl>
                                          </p:spTgt>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230402">
                                            <p:txEl>
                                              <p:charRg st="302" end="358"/>
                                            </p:txEl>
                                          </p:spTgt>
                                        </p:tgtEl>
                                        <p:attrNameLst>
                                          <p:attrName>style.visibility</p:attrName>
                                        </p:attrNameLst>
                                      </p:cBhvr>
                                      <p:to>
                                        <p:strVal val="visible"/>
                                      </p:to>
                                    </p:set>
                                    <p:animEffect transition="in" filter="wipe(up)">
                                      <p:cBhvr>
                                        <p:cTn id="29" dur="500"/>
                                        <p:tgtEl>
                                          <p:spTgt spid="230402">
                                            <p:txEl>
                                              <p:charRg st="302" end="358"/>
                                            </p:txEl>
                                          </p:spTgt>
                                        </p:tgtEl>
                                      </p:cBhvr>
                                    </p:animEffect>
                                  </p:childTnLst>
                                </p:cTn>
                              </p:par>
                            </p:childTnLst>
                          </p:cTn>
                        </p:par>
                        <p:par>
                          <p:cTn id="30" fill="hold">
                            <p:stCondLst>
                              <p:cond delay="3000"/>
                            </p:stCondLst>
                            <p:childTnLst>
                              <p:par>
                                <p:cTn id="31" presetID="53" presetClass="entr" presetSubtype="16" fill="hold" nodeType="afterEffect">
                                  <p:stCondLst>
                                    <p:cond delay="0"/>
                                  </p:stCondLst>
                                  <p:childTnLst>
                                    <p:set>
                                      <p:cBhvr>
                                        <p:cTn id="32" dur="1" fill="hold">
                                          <p:stCondLst>
                                            <p:cond delay="0"/>
                                          </p:stCondLst>
                                        </p:cTn>
                                        <p:tgtEl>
                                          <p:spTgt spid="230402">
                                            <p:txEl>
                                              <p:charRg st="358" end="374"/>
                                            </p:txEl>
                                          </p:spTgt>
                                        </p:tgtEl>
                                        <p:attrNameLst>
                                          <p:attrName>style.visibility</p:attrName>
                                        </p:attrNameLst>
                                      </p:cBhvr>
                                      <p:to>
                                        <p:strVal val="visible"/>
                                      </p:to>
                                    </p:set>
                                    <p:anim calcmode="lin" valueType="num">
                                      <p:cBhvr>
                                        <p:cTn id="33" dur="500" fill="hold"/>
                                        <p:tgtEl>
                                          <p:spTgt spid="230402">
                                            <p:txEl>
                                              <p:charRg st="358" end="374"/>
                                            </p:txEl>
                                          </p:spTgt>
                                        </p:tgtEl>
                                        <p:attrNameLst>
                                          <p:attrName>ppt_w</p:attrName>
                                        </p:attrNameLst>
                                      </p:cBhvr>
                                      <p:tavLst>
                                        <p:tav tm="0">
                                          <p:val>
                                            <p:fltVal val="0"/>
                                          </p:val>
                                        </p:tav>
                                        <p:tav tm="100000">
                                          <p:val>
                                            <p:strVal val="#ppt_w"/>
                                          </p:val>
                                        </p:tav>
                                      </p:tavLst>
                                    </p:anim>
                                    <p:anim calcmode="lin" valueType="num">
                                      <p:cBhvr>
                                        <p:cTn id="34" dur="500" fill="hold"/>
                                        <p:tgtEl>
                                          <p:spTgt spid="230402">
                                            <p:txEl>
                                              <p:charRg st="358" end="374"/>
                                            </p:txEl>
                                          </p:spTgt>
                                        </p:tgtEl>
                                        <p:attrNameLst>
                                          <p:attrName>ppt_h</p:attrName>
                                        </p:attrNameLst>
                                      </p:cBhvr>
                                      <p:tavLst>
                                        <p:tav tm="0">
                                          <p:val>
                                            <p:fltVal val="0"/>
                                          </p:val>
                                        </p:tav>
                                        <p:tav tm="100000">
                                          <p:val>
                                            <p:strVal val="#ppt_h"/>
                                          </p:val>
                                        </p:tav>
                                      </p:tavLst>
                                    </p:anim>
                                    <p:animEffect transition="in" filter="fade">
                                      <p:cBhvr>
                                        <p:cTn id="35" dur="500"/>
                                        <p:tgtEl>
                                          <p:spTgt spid="230402">
                                            <p:txEl>
                                              <p:charRg st="358" end="374"/>
                                            </p:txEl>
                                          </p:spTgt>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230402">
                                            <p:txEl>
                                              <p:charRg st="374" end="452"/>
                                            </p:txEl>
                                          </p:spTgt>
                                        </p:tgtEl>
                                        <p:attrNameLst>
                                          <p:attrName>style.visibility</p:attrName>
                                        </p:attrNameLst>
                                      </p:cBhvr>
                                      <p:to>
                                        <p:strVal val="visible"/>
                                      </p:to>
                                    </p:set>
                                    <p:animEffect transition="in" filter="wipe(down)">
                                      <p:cBhvr>
                                        <p:cTn id="39" dur="500"/>
                                        <p:tgtEl>
                                          <p:spTgt spid="230402">
                                            <p:txEl>
                                              <p:charRg st="374" end="452"/>
                                            </p:txEl>
                                          </p:spTgt>
                                        </p:tgtEl>
                                      </p:cBhvr>
                                    </p:animEffect>
                                  </p:childTnLst>
                                </p:cTn>
                              </p:par>
                            </p:childTnLst>
                          </p:cTn>
                        </p:par>
                        <p:par>
                          <p:cTn id="40" fill="hold">
                            <p:stCondLst>
                              <p:cond delay="4000"/>
                            </p:stCondLst>
                            <p:childTnLst>
                              <p:par>
                                <p:cTn id="41" presetID="3" presetClass="entr" presetSubtype="10" fill="hold" nodeType="afterEffect">
                                  <p:stCondLst>
                                    <p:cond delay="0"/>
                                  </p:stCondLst>
                                  <p:childTnLst>
                                    <p:set>
                                      <p:cBhvr>
                                        <p:cTn id="42" dur="1" fill="hold">
                                          <p:stCondLst>
                                            <p:cond delay="0"/>
                                          </p:stCondLst>
                                        </p:cTn>
                                        <p:tgtEl>
                                          <p:spTgt spid="230402">
                                            <p:txEl>
                                              <p:pRg st="9" end="9"/>
                                            </p:txEl>
                                          </p:spTgt>
                                        </p:tgtEl>
                                        <p:attrNameLst>
                                          <p:attrName>style.visibility</p:attrName>
                                        </p:attrNameLst>
                                      </p:cBhvr>
                                      <p:to>
                                        <p:strVal val="visible"/>
                                      </p:to>
                                    </p:set>
                                    <p:animEffect transition="in" filter="blinds(horizontal)">
                                      <p:cBhvr>
                                        <p:cTn id="43" dur="500"/>
                                        <p:tgtEl>
                                          <p:spTgt spid="23040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342900" y="239395"/>
            <a:ext cx="8477250" cy="958215"/>
          </a:xfrm>
          <a:solidFill>
            <a:srgbClr val="FFCC00"/>
          </a:solidFill>
          <a:ln w="25400">
            <a:solidFill>
              <a:srgbClr val="FF0000"/>
            </a:solidFill>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None/>
              <a:defRPr/>
            </a:pPr>
            <a:r>
              <a:rPr kumimoji="0" lang="zh-CN" altLang="en-US" sz="44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44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圈地</a:t>
            </a:r>
            <a:r>
              <a:rPr kumimoji="0" lang="zh-CN" altLang="en-US" sz="4400" b="1" i="1" u="none" strike="noStrike" kern="0" cap="none" spc="0" normalizeH="0" baseline="0" noProof="0" dirty="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运动  </a:t>
            </a:r>
            <a:r>
              <a:rPr lang="en-US" altLang="zh-CN" sz="3600" b="1" dirty="0">
                <a:latin typeface="微软雅黑" panose="020B0503020204020204" pitchFamily="34" charset="-122"/>
                <a:ea typeface="微软雅黑" panose="020B0503020204020204" pitchFamily="34" charset="-122"/>
                <a:cs typeface="微软雅黑" panose="020B0503020204020204" pitchFamily="34" charset="-122"/>
                <a:sym typeface="+mn-ea"/>
              </a:rPr>
              <a:t>(enclosure movement)</a:t>
            </a:r>
            <a:endParaRPr kumimoji="0" lang="en-US" altLang="zh-CN" sz="36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7523" name="Rectangle 3"/>
          <p:cNvSpPr>
            <a:spLocks noGrp="1"/>
          </p:cNvSpPr>
          <p:nvPr>
            <p:ph idx="1"/>
          </p:nvPr>
        </p:nvSpPr>
        <p:spPr>
          <a:xfrm>
            <a:off x="395288" y="1341438"/>
            <a:ext cx="8424862" cy="5111750"/>
          </a:xfrm>
          <a:solidFill>
            <a:srgbClr val="CCFFCC"/>
          </a:solidFill>
        </p:spPr>
        <p:txBody>
          <a:bodyPr vert="horz" wrap="square" lIns="91440" tIns="45720" rIns="91440" bIns="45720" anchor="t"/>
          <a:lstStyle/>
          <a:p>
            <a:pPr algn="just" eaLnBrk="1" hangingPunct="1">
              <a:spcBef>
                <a:spcPct val="40000"/>
              </a:spcBef>
            </a:pPr>
            <a:r>
              <a:rPr lang="zh-CN" altLang="en-US" sz="2400" b="1" dirty="0">
                <a:solidFill>
                  <a:srgbClr val="C00000"/>
                </a:solidFill>
                <a:latin typeface="微软雅黑" panose="020B0503020204020204" pitchFamily="34" charset="-122"/>
                <a:ea typeface="微软雅黑" panose="020B0503020204020204" pitchFamily="34" charset="-122"/>
              </a:rPr>
              <a:t>圈地运动</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enclosure movement</a:t>
            </a:r>
            <a:r>
              <a:rPr lang="zh-CN" altLang="en-US" sz="20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rPr>
              <a:t>15</a:t>
            </a:r>
            <a:r>
              <a:rPr lang="zh-CN" altLang="en-US" sz="2400" b="1" dirty="0">
                <a:latin typeface="微软雅黑" panose="020B0503020204020204" pitchFamily="34" charset="-122"/>
                <a:ea typeface="微软雅黑" panose="020B0503020204020204" pitchFamily="34" charset="-122"/>
              </a:rPr>
              <a:t>世纪末叶至</a:t>
            </a:r>
            <a:r>
              <a:rPr lang="en-US" altLang="zh-CN" sz="2400" b="1" dirty="0">
                <a:latin typeface="微软雅黑" panose="020B0503020204020204" pitchFamily="34" charset="-122"/>
                <a:ea typeface="微软雅黑" panose="020B0503020204020204" pitchFamily="34" charset="-122"/>
              </a:rPr>
              <a:t>19</a:t>
            </a:r>
            <a:r>
              <a:rPr lang="zh-CN" altLang="en-US" sz="2400" b="1" dirty="0">
                <a:latin typeface="微软雅黑" panose="020B0503020204020204" pitchFamily="34" charset="-122"/>
                <a:ea typeface="微软雅黑" panose="020B0503020204020204" pitchFamily="34" charset="-122"/>
              </a:rPr>
              <a:t>世纪中叶</a:t>
            </a:r>
            <a:r>
              <a:rPr lang="zh-CN" altLang="en-US" sz="2400" b="1" dirty="0">
                <a:solidFill>
                  <a:srgbClr val="0000FF"/>
                </a:solidFill>
                <a:latin typeface="微软雅黑" panose="020B0503020204020204" pitchFamily="34" charset="-122"/>
                <a:ea typeface="微软雅黑" panose="020B0503020204020204" pitchFamily="34" charset="-122"/>
              </a:rPr>
              <a:t>西欧新兴资产阶级和新封贵族使用暴力剥夺农民土地的过程。</a:t>
            </a:r>
            <a:r>
              <a:rPr lang="zh-CN" altLang="en-US" sz="2400" b="1" dirty="0">
                <a:latin typeface="微软雅黑" panose="020B0503020204020204" pitchFamily="34" charset="-122"/>
                <a:ea typeface="微软雅黑" panose="020B0503020204020204" pitchFamily="34" charset="-122"/>
              </a:rPr>
              <a:t>这种情况在</a:t>
            </a:r>
            <a:r>
              <a:rPr lang="zh-CN" altLang="en-US" sz="2400" b="1" dirty="0">
                <a:solidFill>
                  <a:srgbClr val="0000FF"/>
                </a:solidFill>
                <a:latin typeface="微软雅黑" panose="020B0503020204020204" pitchFamily="34" charset="-122"/>
                <a:ea typeface="微软雅黑" panose="020B0503020204020204" pitchFamily="34" charset="-122"/>
              </a:rPr>
              <a:t>英、德、 法、荷、丹</a:t>
            </a:r>
            <a:r>
              <a:rPr lang="zh-CN" altLang="en-US" sz="2400" b="1" dirty="0">
                <a:latin typeface="微软雅黑" panose="020B0503020204020204" pitchFamily="34" charset="-122"/>
                <a:ea typeface="微软雅黑" panose="020B0503020204020204" pitchFamily="34" charset="-122"/>
              </a:rPr>
              <a:t>等国都曾先后出现过，而以英国的圈地运动 最为典型。</a:t>
            </a:r>
            <a:r>
              <a:rPr lang="zh-CN" altLang="en-US" sz="2200" dirty="0">
                <a:latin typeface="微软雅黑" panose="020B0503020204020204" pitchFamily="34" charset="-122"/>
                <a:ea typeface="微软雅黑" panose="020B0503020204020204" pitchFamily="34" charset="-122"/>
              </a:rPr>
              <a:t>所谓圈地</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即用篱笆、栅栏、壕沟把强占的农民份地以及公有地圈占起来，变成私有的大牧场、大农场。 </a:t>
            </a:r>
          </a:p>
          <a:p>
            <a:pPr algn="just" eaLnBrk="1" hangingPunct="1">
              <a:spcBef>
                <a:spcPct val="40000"/>
              </a:spcBef>
            </a:pPr>
            <a:r>
              <a:rPr lang="en-US" altLang="zh-CN" sz="2400" b="1" dirty="0">
                <a:latin typeface="微软雅黑" panose="020B0503020204020204" pitchFamily="34" charset="-122"/>
                <a:ea typeface="微软雅黑" panose="020B0503020204020204" pitchFamily="34" charset="-122"/>
              </a:rPr>
              <a:t>1235</a:t>
            </a:r>
            <a:r>
              <a:rPr lang="zh-CN" altLang="en-US" sz="2400" b="1" dirty="0">
                <a:latin typeface="微软雅黑" panose="020B0503020204020204" pitchFamily="34" charset="-122"/>
                <a:ea typeface="微软雅黑" panose="020B0503020204020204" pitchFamily="34" charset="-122"/>
              </a:rPr>
              <a:t>年</a:t>
            </a:r>
            <a:r>
              <a:rPr lang="en-US" altLang="zh-CN" sz="2400" b="1" dirty="0">
                <a:solidFill>
                  <a:srgbClr val="3333CC"/>
                </a:solidFill>
                <a:latin typeface="微软雅黑" panose="020B0503020204020204" pitchFamily="34" charset="-122"/>
                <a:ea typeface="微软雅黑" panose="020B0503020204020204" pitchFamily="34" charset="-122"/>
              </a:rPr>
              <a:t>《</a:t>
            </a:r>
            <a:r>
              <a:rPr lang="zh-CN" altLang="en-US" sz="2400" b="1" dirty="0">
                <a:solidFill>
                  <a:srgbClr val="3333CC"/>
                </a:solidFill>
                <a:latin typeface="微软雅黑" panose="020B0503020204020204" pitchFamily="34" charset="-122"/>
                <a:ea typeface="微软雅黑" panose="020B0503020204020204" pitchFamily="34" charset="-122"/>
              </a:rPr>
              <a:t>默顿法</a:t>
            </a:r>
            <a:r>
              <a:rPr lang="en-US" altLang="zh-CN" sz="2400" b="1" dirty="0">
                <a:solidFill>
                  <a:srgbClr val="3333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rPr>
              <a:t>1285</a:t>
            </a:r>
            <a:r>
              <a:rPr lang="zh-CN" altLang="en-US" sz="2400" b="1" dirty="0">
                <a:latin typeface="微软雅黑" panose="020B0503020204020204" pitchFamily="34" charset="-122"/>
                <a:ea typeface="微软雅黑" panose="020B0503020204020204" pitchFamily="34" charset="-122"/>
              </a:rPr>
              <a:t>年</a:t>
            </a:r>
            <a:r>
              <a:rPr lang="en-US" altLang="zh-CN" sz="2400" b="1" dirty="0">
                <a:latin typeface="微软雅黑" panose="020B0503020204020204" pitchFamily="34" charset="-122"/>
                <a:ea typeface="微软雅黑" panose="020B0503020204020204" pitchFamily="34" charset="-122"/>
              </a:rPr>
              <a:t>《</a:t>
            </a:r>
            <a:r>
              <a:rPr lang="zh-CN" altLang="en-US" sz="2400" b="1" dirty="0">
                <a:solidFill>
                  <a:srgbClr val="3333CC"/>
                </a:solidFill>
                <a:latin typeface="微软雅黑" panose="020B0503020204020204" pitchFamily="34" charset="-122"/>
                <a:ea typeface="微软雅黑" panose="020B0503020204020204" pitchFamily="34" charset="-122"/>
              </a:rPr>
              <a:t>威斯敏斯特法</a:t>
            </a:r>
            <a:r>
              <a:rPr lang="en-US" altLang="zh-CN" sz="2400" b="1" dirty="0">
                <a:solidFill>
                  <a:srgbClr val="3333CC"/>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导致圈地运动。</a:t>
            </a:r>
            <a:r>
              <a:rPr lang="zh-CN" altLang="en-US" sz="2200" dirty="0">
                <a:latin typeface="微软雅黑" panose="020B0503020204020204" pitchFamily="34" charset="-122"/>
                <a:ea typeface="微软雅黑" panose="020B0503020204020204" pitchFamily="34" charset="-122"/>
              </a:rPr>
              <a:t>失去土地的农民流离失所，进入煤矿区和城市。圈地运动也导致爆发农民起义；农民人数的减少导致国家税收锐减，减少国家兵源，流民铤而走险沦为盗贼，整个国民道德特性败落。 </a:t>
            </a:r>
          </a:p>
          <a:p>
            <a:pPr algn="just" eaLnBrk="1" hangingPunct="1">
              <a:spcBef>
                <a:spcPct val="40000"/>
              </a:spcBef>
            </a:pPr>
            <a:r>
              <a:rPr lang="en-US" altLang="zh-CN" sz="2400" b="1" dirty="0">
                <a:latin typeface="微软雅黑" panose="020B0503020204020204" pitchFamily="34" charset="-122"/>
                <a:ea typeface="微软雅黑" panose="020B0503020204020204" pitchFamily="34" charset="-122"/>
              </a:rPr>
              <a:t>16</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17</a:t>
            </a:r>
            <a:r>
              <a:rPr lang="zh-CN" altLang="en-US" sz="2400" b="1" dirty="0">
                <a:latin typeface="微软雅黑" panose="020B0503020204020204" pitchFamily="34" charset="-122"/>
                <a:ea typeface="微软雅黑" panose="020B0503020204020204" pitchFamily="34" charset="-122"/>
              </a:rPr>
              <a:t>世纪英国的</a:t>
            </a:r>
            <a:r>
              <a:rPr lang="zh-CN" altLang="en-US" sz="2400" b="1" dirty="0">
                <a:solidFill>
                  <a:srgbClr val="3333CC"/>
                </a:solidFill>
                <a:latin typeface="微软雅黑" panose="020B0503020204020204" pitchFamily="34" charset="-122"/>
                <a:ea typeface="微软雅黑" panose="020B0503020204020204" pitchFamily="34" charset="-122"/>
              </a:rPr>
              <a:t>商业扩张</a:t>
            </a:r>
            <a:r>
              <a:rPr lang="zh-CN" altLang="en-US" sz="2400" b="1" dirty="0">
                <a:latin typeface="微软雅黑" panose="020B0503020204020204" pitchFamily="34" charset="-122"/>
                <a:ea typeface="微软雅黑" panose="020B0503020204020204" pitchFamily="34" charset="-122"/>
              </a:rPr>
              <a:t>和</a:t>
            </a:r>
            <a:r>
              <a:rPr lang="zh-CN" altLang="en-US" sz="2400" b="1" dirty="0">
                <a:solidFill>
                  <a:srgbClr val="3333CC"/>
                </a:solidFill>
                <a:latin typeface="微软雅黑" panose="020B0503020204020204" pitchFamily="34" charset="-122"/>
                <a:ea typeface="微软雅黑" panose="020B0503020204020204" pitchFamily="34" charset="-122"/>
              </a:rPr>
              <a:t>重商主义</a:t>
            </a:r>
            <a:r>
              <a:rPr lang="zh-CN" altLang="en-US" sz="2400" b="1"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财富就是金银，生产金银，商业，卖煤和纺织品。奉行“少买多卖”原则，增加贸易顺差，换回金银。</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17</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235955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7522"/>
                                        </p:tgtEl>
                                        <p:attrNameLst>
                                          <p:attrName>style.visibility</p:attrName>
                                        </p:attrNameLst>
                                      </p:cBhvr>
                                      <p:to>
                                        <p:strVal val="visible"/>
                                      </p:to>
                                    </p:set>
                                    <p:anim calcmode="lin" valueType="num">
                                      <p:cBhvr>
                                        <p:cTn id="7" dur="500" fill="hold"/>
                                        <p:tgtEl>
                                          <p:spTgt spid="107522"/>
                                        </p:tgtEl>
                                        <p:attrNameLst>
                                          <p:attrName>ppt_w</p:attrName>
                                        </p:attrNameLst>
                                      </p:cBhvr>
                                      <p:tavLst>
                                        <p:tav tm="0">
                                          <p:val>
                                            <p:fltVal val="0"/>
                                          </p:val>
                                        </p:tav>
                                        <p:tav tm="100000">
                                          <p:val>
                                            <p:strVal val="#ppt_w"/>
                                          </p:val>
                                        </p:tav>
                                      </p:tavLst>
                                    </p:anim>
                                    <p:anim calcmode="lin" valueType="num">
                                      <p:cBhvr>
                                        <p:cTn id="8" dur="500" fill="hold"/>
                                        <p:tgtEl>
                                          <p:spTgt spid="107522"/>
                                        </p:tgtEl>
                                        <p:attrNameLst>
                                          <p:attrName>ppt_h</p:attrName>
                                        </p:attrNameLst>
                                      </p:cBhvr>
                                      <p:tavLst>
                                        <p:tav tm="0">
                                          <p:val>
                                            <p:fltVal val="0"/>
                                          </p:val>
                                        </p:tav>
                                        <p:tav tm="100000">
                                          <p:val>
                                            <p:strVal val="#ppt_h"/>
                                          </p:val>
                                        </p:tav>
                                      </p:tavLst>
                                    </p:anim>
                                    <p:animEffect transition="in" filter="fade">
                                      <p:cBhvr>
                                        <p:cTn id="9" dur="500"/>
                                        <p:tgtEl>
                                          <p:spTgt spid="10752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7523">
                                            <p:bg/>
                                          </p:spTgt>
                                        </p:tgtEl>
                                        <p:attrNameLst>
                                          <p:attrName>style.visibility</p:attrName>
                                        </p:attrNameLst>
                                      </p:cBhvr>
                                      <p:to>
                                        <p:strVal val="visible"/>
                                      </p:to>
                                    </p:set>
                                    <p:animEffect transition="in" filter="fade">
                                      <p:cBhvr>
                                        <p:cTn id="14" dur="1000">
                                          <p:stCondLst>
                                            <p:cond delay="0"/>
                                          </p:stCondLst>
                                        </p:cTn>
                                        <p:tgtEl>
                                          <p:spTgt spid="107523">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7523">
                                            <p:txEl>
                                              <p:pRg st="0" end="0"/>
                                            </p:txEl>
                                          </p:spTgt>
                                        </p:tgtEl>
                                        <p:attrNameLst>
                                          <p:attrName>style.visibility</p:attrName>
                                        </p:attrNameLst>
                                      </p:cBhvr>
                                      <p:to>
                                        <p:strVal val="visible"/>
                                      </p:to>
                                    </p:set>
                                    <p:animEffect transition="in" filter="fade">
                                      <p:cBhvr>
                                        <p:cTn id="19" dur="1000">
                                          <p:stCondLst>
                                            <p:cond delay="0"/>
                                          </p:stCondLst>
                                        </p:cTn>
                                        <p:tgtEl>
                                          <p:spTgt spid="10752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7523">
                                            <p:txEl>
                                              <p:pRg st="1" end="1"/>
                                            </p:txEl>
                                          </p:spTgt>
                                        </p:tgtEl>
                                        <p:attrNameLst>
                                          <p:attrName>style.visibility</p:attrName>
                                        </p:attrNameLst>
                                      </p:cBhvr>
                                      <p:to>
                                        <p:strVal val="visible"/>
                                      </p:to>
                                    </p:set>
                                    <p:animEffect transition="in" filter="fade">
                                      <p:cBhvr>
                                        <p:cTn id="24" dur="1000">
                                          <p:stCondLst>
                                            <p:cond delay="0"/>
                                          </p:stCondLst>
                                        </p:cTn>
                                        <p:tgtEl>
                                          <p:spTgt spid="10752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7523">
                                            <p:txEl>
                                              <p:pRg st="2" end="2"/>
                                            </p:txEl>
                                          </p:spTgt>
                                        </p:tgtEl>
                                        <p:attrNameLst>
                                          <p:attrName>style.visibility</p:attrName>
                                        </p:attrNameLst>
                                      </p:cBhvr>
                                      <p:to>
                                        <p:strVal val="visible"/>
                                      </p:to>
                                    </p:set>
                                    <p:animEffect transition="in" filter="fade">
                                      <p:cBhvr>
                                        <p:cTn id="29" dur="1000">
                                          <p:stCondLst>
                                            <p:cond delay="0"/>
                                          </p:stCondLst>
                                        </p:cTn>
                                        <p:tgtEl>
                                          <p:spTgt spid="1075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2" grpId="0" bldLvl="0" animBg="1"/>
      <p:bldP spid="10752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Text Box 2"/>
          <p:cNvSpPr txBox="1">
            <a:spLocks noChangeArrowheads="1"/>
          </p:cNvSpPr>
          <p:nvPr/>
        </p:nvSpPr>
        <p:spPr bwMode="auto">
          <a:xfrm>
            <a:off x="572770" y="381000"/>
            <a:ext cx="7813675" cy="768350"/>
          </a:xfrm>
          <a:prstGeom prst="rect">
            <a:avLst/>
          </a:prstGeom>
          <a:noFill/>
          <a:ln w="9525">
            <a:noFill/>
            <a:miter lim="800000"/>
          </a:ln>
          <a:effectLst>
            <a:outerShdw dist="28398" dir="3806097" algn="ctr" rotWithShape="0">
              <a:srgbClr val="003399"/>
            </a:outerShdw>
          </a:effectLst>
        </p:spPr>
        <p:txBody>
          <a:bodyPr wrap="square">
            <a:spAutoFit/>
          </a:bodyPr>
          <a:lstStyle/>
          <a:p>
            <a:pPr marR="0" algn="ctr" defTabSz="914400">
              <a:spcBef>
                <a:spcPct val="50000"/>
              </a:spcBef>
              <a:buClrTx/>
              <a:buSzTx/>
              <a:buFontTx/>
              <a:defRPr/>
            </a:pPr>
            <a:r>
              <a:rPr kumimoji="0" lang="zh-CN" altLang="en-US" sz="4400" b="1" kern="1200" cap="none" spc="0" normalizeH="0" baseline="0" noProof="0" smtClean="0">
                <a:effectLst/>
                <a:latin typeface="微软雅黑" panose="020B0503020204020204" pitchFamily="34" charset="-122"/>
                <a:ea typeface="微软雅黑" panose="020B0503020204020204" pitchFamily="34" charset="-122"/>
                <a:cs typeface="微软雅黑" panose="020B0503020204020204" pitchFamily="34" charset="-122"/>
              </a:rPr>
              <a:t>“圈地”现状</a:t>
            </a:r>
            <a:endParaRPr kumimoji="0" lang="en-US" altLang="zh-CN" sz="4400" b="1" kern="1200" cap="none" spc="0" normalizeH="0" baseline="0" noProof="0" smtClean="0">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7347" name="Picture 3" descr="Enclosed land today"/>
          <p:cNvPicPr>
            <a:picLocks noChangeAspect="1"/>
          </p:cNvPicPr>
          <p:nvPr/>
        </p:nvPicPr>
        <p:blipFill>
          <a:blip r:embed="rId2">
            <a:lum bright="6000" contrast="6000"/>
          </a:blip>
          <a:stretch>
            <a:fillRect/>
          </a:stretch>
        </p:blipFill>
        <p:spPr>
          <a:xfrm>
            <a:off x="935990" y="1330960"/>
            <a:ext cx="7506970" cy="4997450"/>
          </a:xfrm>
          <a:prstGeom prst="rect">
            <a:avLst/>
          </a:prstGeom>
          <a:noFill/>
          <a:ln w="9525" cap="flat" cmpd="sng">
            <a:solidFill>
              <a:srgbClr val="000066"/>
            </a:solidFill>
            <a:prstDash val="solid"/>
            <a:miter/>
            <a:headEnd type="none" w="med" len="med"/>
            <a:tailEnd type="none" w="med" len="med"/>
          </a:ln>
        </p:spPr>
      </p:pic>
      <p:sp>
        <p:nvSpPr>
          <p:cNvPr id="4" name="灯片编号占位符 3"/>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7104433-D348-4862-AD94-C718BE50F9BE}"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18</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748DC58-D0B2-427F-9F33-7842D48F607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1095184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322580" y="184785"/>
            <a:ext cx="8452485" cy="881380"/>
          </a:xfrm>
          <a:solidFill>
            <a:srgbClr val="FFFF00"/>
          </a:solidFill>
          <a:ln w="19050">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48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五、科学革命</a:t>
            </a:r>
          </a:p>
        </p:txBody>
      </p:sp>
      <p:sp>
        <p:nvSpPr>
          <p:cNvPr id="231427" name="Rectangle 3"/>
          <p:cNvSpPr>
            <a:spLocks noGrp="1" noChangeArrowheads="1"/>
          </p:cNvSpPr>
          <p:nvPr>
            <p:ph idx="1"/>
          </p:nvPr>
        </p:nvSpPr>
        <p:spPr>
          <a:xfrm>
            <a:off x="322580" y="1196975"/>
            <a:ext cx="8436610" cy="5203825"/>
          </a:xfrm>
          <a:solidFill>
            <a:srgbClr val="FFFF99"/>
          </a:solidFill>
        </p:spPr>
        <p:txBody>
          <a:bodyPr vert="horz" wrap="square" lIns="91440" tIns="45720" rIns="91440" bIns="45720" numCol="1" anchor="t" anchorCtr="0" compatLnSpc="1"/>
          <a:lstStyle/>
          <a:p>
            <a:pPr marL="342900" marR="0" lvl="0" indent="-342900" algn="just" defTabSz="914400" rtl="0" eaLnBrk="1" fontAlgn="base" latinLnBrk="0" hangingPunct="1">
              <a:lnSpc>
                <a:spcPct val="120000"/>
              </a:lnSpc>
              <a:spcBef>
                <a:spcPct val="40000"/>
              </a:spcBef>
              <a:spcAft>
                <a:spcPct val="0"/>
              </a:spcAft>
              <a:buClr>
                <a:schemeClr val="accent1"/>
              </a:buClr>
              <a:buSzPct val="65000"/>
              <a:buFont typeface="Wingdings" panose="05000000000000000000" pitchFamily="2" charset="2"/>
              <a:buChar char="n"/>
              <a:defRPr/>
            </a:pPr>
            <a:r>
              <a:rPr kumimoji="0" sz="2000" b="1" i="0" u="none" strike="noStrike" kern="0" cap="none" spc="0" normalizeH="0" baseline="0" noProof="0" dirty="0" smtClean="0">
                <a:ln>
                  <a:noFill/>
                </a:ln>
                <a:solidFill>
                  <a:srgbClr val="C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科学革命</a:t>
            </a:r>
            <a:r>
              <a:rPr kumimoji="0" lang="en-US"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由科学新发现和新的科学基本概念与理论的确立，而导致的科学知识体系的根本变革。</a:t>
            </a:r>
            <a:r>
              <a:rPr sz="2000" b="1" dirty="0">
                <a:latin typeface="微软雅黑" panose="020B0503020204020204" pitchFamily="34" charset="-122"/>
                <a:ea typeface="微软雅黑" panose="020B0503020204020204" pitchFamily="34" charset="-122"/>
              </a:rPr>
              <a:t>它是人类认识领域的革命，也是科学理论体系的根本改造和科学思维方式的变革，从而把科学对客观世界的认识提高到一个新水平，并提出种种新的认识客观世界的原则。</a:t>
            </a:r>
          </a:p>
          <a:p>
            <a:pPr marL="342900" marR="0" lvl="0" indent="-342900" algn="just" defTabSz="914400" rtl="0" eaLnBrk="1" fontAlgn="base" latinLnBrk="0" hangingPunct="1">
              <a:lnSpc>
                <a:spcPct val="120000"/>
              </a:lnSpc>
              <a:spcBef>
                <a:spcPct val="40000"/>
              </a:spcBef>
              <a:spcAft>
                <a:spcPct val="0"/>
              </a:spcAft>
              <a:buClr>
                <a:schemeClr val="accent1"/>
              </a:buClr>
              <a:buSzPct val="65000"/>
              <a:buFont typeface="Wingdings" panose="05000000000000000000" pitchFamily="2" charset="2"/>
              <a:buChar char="n"/>
              <a:defRPr/>
            </a:pPr>
            <a:r>
              <a:rPr kumimoji="0"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公认的</a:t>
            </a:r>
            <a:r>
              <a:rPr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科学革命</a:t>
            </a:r>
            <a:r>
              <a:rPr kumimoji="0"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rPr>
              <a:t>是在16至17世纪之间，欧洲许多地区在物理学、天文学、生物学、医学以及化学的思想都经历了根本性的变化，</a:t>
            </a:r>
            <a:r>
              <a:rPr kumimoji="0"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由中世纪的观点转变为现代科学的基础，不</a:t>
            </a:r>
            <a:r>
              <a:rPr kumimoji="0" lang="zh-CN"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但</a:t>
            </a:r>
            <a:r>
              <a:rPr kumimoji="0" sz="20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是在各个独立的学科内，更是在对整个宇宙的认知中。</a:t>
            </a:r>
            <a:endParaRPr kumimoji="0" sz="20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base" latinLnBrk="0" hangingPunct="1">
              <a:lnSpc>
                <a:spcPct val="120000"/>
              </a:lnSpc>
              <a:spcBef>
                <a:spcPct val="40000"/>
              </a:spcBef>
              <a:spcAft>
                <a:spcPct val="0"/>
              </a:spcAft>
              <a:buClr>
                <a:schemeClr val="accent1"/>
              </a:buClr>
              <a:buSzPct val="65000"/>
              <a:buFont typeface="Wingdings" panose="05000000000000000000" pitchFamily="2" charset="2"/>
              <a:buChar char="n"/>
              <a:defRPr/>
            </a:pPr>
            <a:r>
              <a:rPr kumimoji="0" lang="zh-CN" altLang="en-US" sz="2000" b="1" i="0" u="none" strike="noStrike" kern="0" cap="none" spc="0" normalizeH="0" baseline="0" noProof="0" dirty="0">
                <a:ln>
                  <a:noFill/>
                </a:ln>
                <a:uLnTx/>
                <a:uFillTx/>
                <a:latin typeface="微软雅黑" panose="020B0503020204020204" pitchFamily="34" charset="-122"/>
                <a:ea typeface="微软雅黑" panose="020B0503020204020204" pitchFamily="34" charset="-122"/>
                <a:cs typeface="+mn-cs"/>
              </a:rPr>
              <a:t>大多数科学史家所指的</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科学革命</a:t>
            </a:r>
            <a:r>
              <a:rPr kumimoji="0" lang="zh-CN" altLang="en-US" sz="2000" b="1" i="0" u="none" strike="noStrike" kern="0" cap="none" spc="0" normalizeH="0" baseline="0" noProof="0" dirty="0">
                <a:ln>
                  <a:noFill/>
                </a:ln>
                <a:uLnTx/>
                <a:uFillTx/>
                <a:latin typeface="微软雅黑" panose="020B0503020204020204" pitchFamily="34" charset="-122"/>
                <a:ea typeface="微软雅黑" panose="020B0503020204020204" pitchFamily="34" charset="-122"/>
                <a:cs typeface="+mn-cs"/>
              </a:rPr>
              <a:t>大约于1543年开始，那一年尼古拉斯·哥白尼出版了著作《天体运行论》；安德烈·维赛留斯出版了《人体构造》等。尽管</a:t>
            </a:r>
            <a:r>
              <a:rPr lang="zh-CN" altLang="en-US" sz="2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科学革命</a:t>
            </a:r>
            <a:r>
              <a:rPr kumimoji="0" lang="zh-CN" altLang="en-US" sz="2000" b="1" i="0" u="none" strike="noStrike" kern="0" cap="none" spc="0" normalizeH="0" baseline="0" noProof="0" dirty="0">
                <a:ln>
                  <a:noFill/>
                </a:ln>
                <a:uLnTx/>
                <a:uFillTx/>
                <a:latin typeface="微软雅黑" panose="020B0503020204020204" pitchFamily="34" charset="-122"/>
                <a:ea typeface="微软雅黑" panose="020B0503020204020204" pitchFamily="34" charset="-122"/>
                <a:cs typeface="+mn-cs"/>
              </a:rPr>
              <a:t>的具体时间仍有争议，比如有人认为科学史的萌芽开始于14世纪，也有人认为化学和生物学的革命开始于18、19世纪。</a:t>
            </a:r>
            <a:r>
              <a:rPr kumimoji="0" lang="zh-CN" altLang="en-US" sz="20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19</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1426"/>
                                        </p:tgtEl>
                                        <p:attrNameLst>
                                          <p:attrName>style.visibility</p:attrName>
                                        </p:attrNameLst>
                                      </p:cBhvr>
                                      <p:to>
                                        <p:strVal val="visible"/>
                                      </p:to>
                                    </p:set>
                                    <p:anim calcmode="lin" valueType="num">
                                      <p:cBhvr>
                                        <p:cTn id="7" dur="500" fill="hold"/>
                                        <p:tgtEl>
                                          <p:spTgt spid="231426"/>
                                        </p:tgtEl>
                                        <p:attrNameLst>
                                          <p:attrName>ppt_w</p:attrName>
                                        </p:attrNameLst>
                                      </p:cBhvr>
                                      <p:tavLst>
                                        <p:tav tm="0">
                                          <p:val>
                                            <p:fltVal val="0"/>
                                          </p:val>
                                        </p:tav>
                                        <p:tav tm="100000">
                                          <p:val>
                                            <p:strVal val="#ppt_w"/>
                                          </p:val>
                                        </p:tav>
                                      </p:tavLst>
                                    </p:anim>
                                    <p:anim calcmode="lin" valueType="num">
                                      <p:cBhvr>
                                        <p:cTn id="8" dur="500" fill="hold"/>
                                        <p:tgtEl>
                                          <p:spTgt spid="231426"/>
                                        </p:tgtEl>
                                        <p:attrNameLst>
                                          <p:attrName>ppt_h</p:attrName>
                                        </p:attrNameLst>
                                      </p:cBhvr>
                                      <p:tavLst>
                                        <p:tav tm="0">
                                          <p:val>
                                            <p:fltVal val="0"/>
                                          </p:val>
                                        </p:tav>
                                        <p:tav tm="100000">
                                          <p:val>
                                            <p:strVal val="#ppt_h"/>
                                          </p:val>
                                        </p:tav>
                                      </p:tavLst>
                                    </p:anim>
                                    <p:animEffect transition="in" filter="fade">
                                      <p:cBhvr>
                                        <p:cTn id="9" dur="500"/>
                                        <p:tgtEl>
                                          <p:spTgt spid="23142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31427">
                                            <p:bg/>
                                          </p:spTgt>
                                        </p:tgtEl>
                                        <p:attrNameLst>
                                          <p:attrName>style.visibility</p:attrName>
                                        </p:attrNameLst>
                                      </p:cBhvr>
                                      <p:to>
                                        <p:strVal val="visible"/>
                                      </p:to>
                                    </p:set>
                                    <p:animEffect transition="in" filter="fade">
                                      <p:cBhvr>
                                        <p:cTn id="13" dur="1000">
                                          <p:stCondLst>
                                            <p:cond delay="0"/>
                                          </p:stCondLst>
                                        </p:cTn>
                                        <p:tgtEl>
                                          <p:spTgt spid="231427">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31427">
                                            <p:txEl>
                                              <p:pRg st="0" end="0"/>
                                            </p:txEl>
                                          </p:spTgt>
                                        </p:tgtEl>
                                        <p:attrNameLst>
                                          <p:attrName>style.visibility</p:attrName>
                                        </p:attrNameLst>
                                      </p:cBhvr>
                                      <p:to>
                                        <p:strVal val="visible"/>
                                      </p:to>
                                    </p:set>
                                    <p:animEffect transition="in" filter="fade">
                                      <p:cBhvr>
                                        <p:cTn id="17" dur="1000">
                                          <p:stCondLst>
                                            <p:cond delay="0"/>
                                          </p:stCondLst>
                                        </p:cTn>
                                        <p:tgtEl>
                                          <p:spTgt spid="231427">
                                            <p:txEl>
                                              <p:pRg st="0" end="0"/>
                                            </p:txEl>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231427">
                                            <p:txEl>
                                              <p:pRg st="1" end="1"/>
                                            </p:txEl>
                                          </p:spTgt>
                                        </p:tgtEl>
                                        <p:attrNameLst>
                                          <p:attrName>style.visibility</p:attrName>
                                        </p:attrNameLst>
                                      </p:cBhvr>
                                      <p:to>
                                        <p:strVal val="visible"/>
                                      </p:to>
                                    </p:set>
                                    <p:animEffect transition="in" filter="fade">
                                      <p:cBhvr>
                                        <p:cTn id="21" dur="1000">
                                          <p:stCondLst>
                                            <p:cond delay="0"/>
                                          </p:stCondLst>
                                        </p:cTn>
                                        <p:tgtEl>
                                          <p:spTgt spid="231427">
                                            <p:txEl>
                                              <p:pRg st="1" end="1"/>
                                            </p:txEl>
                                          </p:spTgt>
                                        </p:tgtEl>
                                      </p:cBhvr>
                                    </p:animEffect>
                                  </p:childTnLst>
                                </p:cTn>
                              </p:par>
                            </p:childTnLst>
                          </p:cTn>
                        </p:par>
                        <p:par>
                          <p:cTn id="22" fill="hold">
                            <p:stCondLst>
                              <p:cond delay="3500"/>
                            </p:stCondLst>
                            <p:childTnLst>
                              <p:par>
                                <p:cTn id="23" presetID="10" presetClass="entr" presetSubtype="0" fill="hold" grpId="0" nodeType="afterEffect">
                                  <p:stCondLst>
                                    <p:cond delay="0"/>
                                  </p:stCondLst>
                                  <p:childTnLst>
                                    <p:set>
                                      <p:cBhvr>
                                        <p:cTn id="24" dur="1" fill="hold">
                                          <p:stCondLst>
                                            <p:cond delay="0"/>
                                          </p:stCondLst>
                                        </p:cTn>
                                        <p:tgtEl>
                                          <p:spTgt spid="231427">
                                            <p:txEl>
                                              <p:pRg st="2" end="2"/>
                                            </p:txEl>
                                          </p:spTgt>
                                        </p:tgtEl>
                                        <p:attrNameLst>
                                          <p:attrName>style.visibility</p:attrName>
                                        </p:attrNameLst>
                                      </p:cBhvr>
                                      <p:to>
                                        <p:strVal val="visible"/>
                                      </p:to>
                                    </p:set>
                                    <p:animEffect transition="in" filter="fade">
                                      <p:cBhvr>
                                        <p:cTn id="25" dur="1000">
                                          <p:stCondLst>
                                            <p:cond delay="0"/>
                                          </p:stCondLst>
                                        </p:cTn>
                                        <p:tgtEl>
                                          <p:spTgt spid="2314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bldLvl="0" animBg="1"/>
      <p:bldP spid="231427"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395536" y="260649"/>
            <a:ext cx="8291264" cy="1096664"/>
          </a:xfrm>
          <a:solidFill>
            <a:srgbClr val="FFFF00"/>
          </a:solidFill>
          <a:ln w="25400">
            <a:noFill/>
          </a:ln>
        </p:spPr>
        <p:txBody>
          <a:bodyPr vert="horz" wrap="square" lIns="91440" tIns="45720" rIns="91440" bIns="45720" numCol="1" anchor="t" anchorCtr="0" compatLnSpc="1"/>
          <a:lstStyle/>
          <a:p>
            <a:pPr marL="0" marR="0" lvl="0" indent="0" algn="l" defTabSz="914400" rtl="0" eaLnBrk="1" fontAlgn="base" latinLnBrk="0" hangingPunct="1">
              <a:lnSpc>
                <a:spcPct val="120000"/>
              </a:lnSpc>
              <a:spcBef>
                <a:spcPct val="0"/>
              </a:spcBef>
              <a:spcAft>
                <a:spcPct val="0"/>
              </a:spcAft>
              <a:buClrTx/>
              <a:buSzTx/>
              <a:buFontTx/>
              <a:buNone/>
              <a:defRPr/>
            </a:pPr>
            <a:r>
              <a:rPr kumimoji="0" lang="zh-CN" altLang="en-US"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一、何谓社会变迁？</a:t>
            </a:r>
          </a:p>
        </p:txBody>
      </p:sp>
      <p:sp>
        <p:nvSpPr>
          <p:cNvPr id="247811" name="Rectangle 3"/>
          <p:cNvSpPr>
            <a:spLocks noGrp="1"/>
          </p:cNvSpPr>
          <p:nvPr>
            <p:ph idx="1"/>
          </p:nvPr>
        </p:nvSpPr>
        <p:spPr>
          <a:xfrm>
            <a:off x="457200" y="1412875"/>
            <a:ext cx="8229600" cy="4775200"/>
          </a:xfrm>
          <a:solidFill>
            <a:srgbClr val="CCFFCC"/>
          </a:solidFill>
        </p:spPr>
        <p:txBody>
          <a:bodyPr vert="horz" wrap="square" lIns="91440" tIns="45720" rIns="91440" bIns="45720" anchor="t"/>
          <a:lstStyle/>
          <a:p>
            <a:pPr eaLnBrk="1" hangingPunct="1">
              <a:spcBef>
                <a:spcPct val="40000"/>
              </a:spcBef>
            </a:pPr>
            <a:r>
              <a:rPr lang="zh-CN" altLang="en-US" sz="2600" b="1" dirty="0">
                <a:solidFill>
                  <a:srgbClr val="CC0000"/>
                </a:solidFill>
                <a:latin typeface="微软雅黑" panose="020B0503020204020204" pitchFamily="34" charset="-122"/>
                <a:ea typeface="微软雅黑" panose="020B0503020204020204" pitchFamily="34" charset="-122"/>
              </a:rPr>
              <a:t>社会变迁指社会文化、社会结构和社会行为的模式中无时无刻不在发生变化的动态过程及其结果。</a:t>
            </a:r>
          </a:p>
          <a:p>
            <a:pPr eaLnBrk="1" hangingPunct="1">
              <a:spcBef>
                <a:spcPct val="40000"/>
              </a:spcBef>
            </a:pPr>
            <a:r>
              <a:rPr lang="zh-CN" altLang="en-US" sz="2600" b="1" dirty="0">
                <a:solidFill>
                  <a:srgbClr val="CC0000"/>
                </a:solidFill>
                <a:latin typeface="微软雅黑" panose="020B0503020204020204" pitchFamily="34" charset="-122"/>
                <a:ea typeface="微软雅黑" panose="020B0503020204020204" pitchFamily="34" charset="-122"/>
              </a:rPr>
              <a:t>社会变迁较之社会发展和社会进化的内涵更广泛：</a:t>
            </a:r>
          </a:p>
          <a:p>
            <a:pPr lvl="1" indent="-325120" eaLnBrk="1" hangingPunct="1">
              <a:lnSpc>
                <a:spcPct val="120000"/>
              </a:lnSpc>
              <a:spcBef>
                <a:spcPts val="1200"/>
              </a:spcBef>
            </a:pPr>
            <a:r>
              <a:rPr lang="zh-CN" altLang="en-US" sz="2200" b="1" dirty="0">
                <a:solidFill>
                  <a:srgbClr val="3333CC"/>
                </a:solidFill>
                <a:latin typeface="微软雅黑" panose="020B0503020204020204" pitchFamily="34" charset="-122"/>
                <a:ea typeface="微软雅黑" panose="020B0503020204020204" pitchFamily="34" charset="-122"/>
              </a:rPr>
              <a:t>它既包括代表社会进步意义的社会发展，也包括社会退步；</a:t>
            </a:r>
          </a:p>
          <a:p>
            <a:pPr lvl="1" indent="-325120" eaLnBrk="1" hangingPunct="1">
              <a:lnSpc>
                <a:spcPct val="120000"/>
              </a:lnSpc>
              <a:spcBef>
                <a:spcPts val="1200"/>
              </a:spcBef>
            </a:pPr>
            <a:r>
              <a:rPr lang="zh-CN" altLang="en-US" sz="2200" b="1" dirty="0">
                <a:solidFill>
                  <a:srgbClr val="3333CC"/>
                </a:solidFill>
                <a:latin typeface="微软雅黑" panose="020B0503020204020204" pitchFamily="34" charset="-122"/>
                <a:ea typeface="微软雅黑" panose="020B0503020204020204" pitchFamily="34" charset="-122"/>
              </a:rPr>
              <a:t>它既包括整个人类社会的变迁，如全球化问题、社会形态的更替，也包括某一特定社会整体结构的变化，如中国的社会变迁与现代化；</a:t>
            </a:r>
          </a:p>
          <a:p>
            <a:pPr lvl="1" indent="-325120" eaLnBrk="1" hangingPunct="1">
              <a:lnSpc>
                <a:spcPct val="120000"/>
              </a:lnSpc>
              <a:spcBef>
                <a:spcPts val="1200"/>
              </a:spcBef>
            </a:pPr>
            <a:r>
              <a:rPr lang="zh-CN" altLang="en-US" sz="2200" b="1" dirty="0">
                <a:solidFill>
                  <a:srgbClr val="3333CC"/>
                </a:solidFill>
                <a:latin typeface="微软雅黑" panose="020B0503020204020204" pitchFamily="34" charset="-122"/>
                <a:ea typeface="微软雅黑" panose="020B0503020204020204" pitchFamily="34" charset="-122"/>
              </a:rPr>
              <a:t>它既包含宏观的、整体的社会发展与变化，也包含微观的或局部的社会现象的变化，如特定的结构要素（如价值观念等）或社会局部（如中国农村或城市社区）变化的研究。</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2</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47810"/>
                                        </p:tgtEl>
                                        <p:attrNameLst>
                                          <p:attrName>style.visibility</p:attrName>
                                        </p:attrNameLst>
                                      </p:cBhvr>
                                      <p:to>
                                        <p:strVal val="visible"/>
                                      </p:to>
                                    </p:set>
                                  </p:childTnLst>
                                </p:cTn>
                              </p:par>
                            </p:childTnLst>
                          </p:cTn>
                        </p:par>
                        <p:par>
                          <p:cTn id="7" fill="hold">
                            <p:stCondLst>
                              <p:cond delay="500"/>
                            </p:stCondLst>
                            <p:childTnLst>
                              <p:par>
                                <p:cTn id="8" presetID="2" presetClass="entr" presetSubtype="2" fill="hold" grpId="0" nodeType="afterEffect">
                                  <p:stCondLst>
                                    <p:cond delay="0"/>
                                  </p:stCondLst>
                                  <p:childTnLst>
                                    <p:set>
                                      <p:cBhvr>
                                        <p:cTn id="9" dur="1" fill="hold">
                                          <p:stCondLst>
                                            <p:cond delay="0"/>
                                          </p:stCondLst>
                                        </p:cTn>
                                        <p:tgtEl>
                                          <p:spTgt spid="247811">
                                            <p:bg/>
                                          </p:spTgt>
                                        </p:tgtEl>
                                        <p:attrNameLst>
                                          <p:attrName>style.visibility</p:attrName>
                                        </p:attrNameLst>
                                      </p:cBhvr>
                                      <p:to>
                                        <p:strVal val="visible"/>
                                      </p:to>
                                    </p:set>
                                    <p:anim calcmode="lin" valueType="num">
                                      <p:cBhvr additive="base">
                                        <p:cTn id="10" dur="500" fill="hold"/>
                                        <p:tgtEl>
                                          <p:spTgt spid="247811">
                                            <p:bg/>
                                          </p:spTgt>
                                        </p:tgtEl>
                                        <p:attrNameLst>
                                          <p:attrName>ppt_x</p:attrName>
                                        </p:attrNameLst>
                                      </p:cBhvr>
                                      <p:tavLst>
                                        <p:tav tm="0">
                                          <p:val>
                                            <p:strVal val="1+#ppt_w/2"/>
                                          </p:val>
                                        </p:tav>
                                        <p:tav tm="100000">
                                          <p:val>
                                            <p:strVal val="#ppt_x"/>
                                          </p:val>
                                        </p:tav>
                                      </p:tavLst>
                                    </p:anim>
                                    <p:anim calcmode="lin" valueType="num">
                                      <p:cBhvr additive="base">
                                        <p:cTn id="11" dur="500" fill="hold"/>
                                        <p:tgtEl>
                                          <p:spTgt spid="247811">
                                            <p:bg/>
                                          </p:spTgt>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47811">
                                            <p:txEl>
                                              <p:pRg st="0" end="0"/>
                                            </p:txEl>
                                          </p:spTgt>
                                        </p:tgtEl>
                                        <p:attrNameLst>
                                          <p:attrName>style.visibility</p:attrName>
                                        </p:attrNameLst>
                                      </p:cBhvr>
                                      <p:to>
                                        <p:strVal val="visible"/>
                                      </p:to>
                                    </p:set>
                                    <p:anim calcmode="lin" valueType="num">
                                      <p:cBhvr additive="base">
                                        <p:cTn id="15" dur="500" fill="hold"/>
                                        <p:tgtEl>
                                          <p:spTgt spid="247811">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247811">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247811">
                                            <p:txEl>
                                              <p:pRg st="1" end="1"/>
                                            </p:txEl>
                                          </p:spTgt>
                                        </p:tgtEl>
                                        <p:attrNameLst>
                                          <p:attrName>style.visibility</p:attrName>
                                        </p:attrNameLst>
                                      </p:cBhvr>
                                      <p:to>
                                        <p:strVal val="visible"/>
                                      </p:to>
                                    </p:set>
                                    <p:anim calcmode="lin" valueType="num">
                                      <p:cBhvr additive="base">
                                        <p:cTn id="20" dur="500" fill="hold"/>
                                        <p:tgtEl>
                                          <p:spTgt spid="247811">
                                            <p:txEl>
                                              <p:pRg st="1" end="1"/>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247811">
                                            <p:txEl>
                                              <p:pRg st="1" end="1"/>
                                            </p:txEl>
                                          </p:spTgt>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247811">
                                            <p:txEl>
                                              <p:pRg st="2" end="2"/>
                                            </p:txEl>
                                          </p:spTgt>
                                        </p:tgtEl>
                                        <p:attrNameLst>
                                          <p:attrName>style.visibility</p:attrName>
                                        </p:attrNameLst>
                                      </p:cBhvr>
                                      <p:to>
                                        <p:strVal val="visible"/>
                                      </p:to>
                                    </p:set>
                                    <p:anim calcmode="lin" valueType="num">
                                      <p:cBhvr additive="base">
                                        <p:cTn id="25" dur="500" fill="hold"/>
                                        <p:tgtEl>
                                          <p:spTgt spid="24781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47811">
                                            <p:txEl>
                                              <p:pRg st="2" end="2"/>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247811">
                                            <p:txEl>
                                              <p:pRg st="3" end="3"/>
                                            </p:txEl>
                                          </p:spTgt>
                                        </p:tgtEl>
                                        <p:attrNameLst>
                                          <p:attrName>style.visibility</p:attrName>
                                        </p:attrNameLst>
                                      </p:cBhvr>
                                      <p:to>
                                        <p:strVal val="visible"/>
                                      </p:to>
                                    </p:set>
                                    <p:anim calcmode="lin" valueType="num">
                                      <p:cBhvr additive="base">
                                        <p:cTn id="30" dur="500" fill="hold"/>
                                        <p:tgtEl>
                                          <p:spTgt spid="247811">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47811">
                                            <p:txEl>
                                              <p:pRg st="3" end="3"/>
                                            </p:txEl>
                                          </p:spTgt>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fill="hold" grpId="0" nodeType="afterEffect">
                                  <p:stCondLst>
                                    <p:cond delay="0"/>
                                  </p:stCondLst>
                                  <p:childTnLst>
                                    <p:set>
                                      <p:cBhvr>
                                        <p:cTn id="34" dur="1" fill="hold">
                                          <p:stCondLst>
                                            <p:cond delay="0"/>
                                          </p:stCondLst>
                                        </p:cTn>
                                        <p:tgtEl>
                                          <p:spTgt spid="247811">
                                            <p:txEl>
                                              <p:pRg st="4" end="4"/>
                                            </p:txEl>
                                          </p:spTgt>
                                        </p:tgtEl>
                                        <p:attrNameLst>
                                          <p:attrName>style.visibility</p:attrName>
                                        </p:attrNameLst>
                                      </p:cBhvr>
                                      <p:to>
                                        <p:strVal val="visible"/>
                                      </p:to>
                                    </p:set>
                                    <p:anim calcmode="lin" valueType="num">
                                      <p:cBhvr additive="base">
                                        <p:cTn id="35" dur="500" fill="hold"/>
                                        <p:tgtEl>
                                          <p:spTgt spid="247811">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478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0" grpId="0" bldLvl="0" animBg="1"/>
      <p:bldP spid="247811"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a:xfrm>
            <a:off x="457835" y="206375"/>
            <a:ext cx="8229600" cy="786765"/>
          </a:xfrm>
          <a:solidFill>
            <a:srgbClr val="FFFF00"/>
          </a:solidFill>
        </p:spPr>
        <p:txBody>
          <a:bodyPr vert="horz" wrap="square" lIns="91440" tIns="45720" rIns="91440" bIns="45720" anchor="ctr"/>
          <a:lstStyle/>
          <a:p>
            <a:pPr>
              <a:lnSpc>
                <a:spcPct val="100000"/>
              </a:lnSpc>
            </a:pPr>
            <a:r>
              <a:rPr lang="en-US" altLang="zh-CN" sz="4000" b="1" dirty="0">
                <a:latin typeface="微软雅黑" panose="020B0503020204020204" pitchFamily="34" charset="-122"/>
                <a:ea typeface="微软雅黑" panose="020B0503020204020204" pitchFamily="34" charset="-122"/>
                <a:cs typeface="微软雅黑" panose="020B0503020204020204" pitchFamily="34" charset="-122"/>
              </a:rPr>
              <a:t>16-</a:t>
            </a:r>
            <a:r>
              <a:rPr lang="en-US" altLang="zh-CN" sz="4000" b="1" dirty="0" smtClean="0">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4000" b="1" dirty="0" smtClean="0">
                <a:latin typeface="微软雅黑" panose="020B0503020204020204" pitchFamily="34" charset="-122"/>
                <a:ea typeface="微软雅黑" panose="020B0503020204020204" pitchFamily="34" charset="-122"/>
                <a:cs typeface="微软雅黑" panose="020B0503020204020204" pitchFamily="34" charset="-122"/>
              </a:rPr>
              <a:t>世纪重要</a:t>
            </a:r>
            <a:r>
              <a:rPr lang="zh-CN" altLang="en-US" sz="4000" b="1" dirty="0">
                <a:latin typeface="微软雅黑" panose="020B0503020204020204" pitchFamily="34" charset="-122"/>
                <a:ea typeface="微软雅黑" panose="020B0503020204020204" pitchFamily="34" charset="-122"/>
                <a:cs typeface="微软雅黑" panose="020B0503020204020204" pitchFamily="34" charset="-122"/>
              </a:rPr>
              <a:t>的科学家</a:t>
            </a:r>
          </a:p>
        </p:txBody>
      </p:sp>
      <p:sp>
        <p:nvSpPr>
          <p:cNvPr id="14339" name="Rectangle 3"/>
          <p:cNvSpPr>
            <a:spLocks noGrp="1"/>
          </p:cNvSpPr>
          <p:nvPr>
            <p:ph idx="1"/>
          </p:nvPr>
        </p:nvSpPr>
        <p:spPr>
          <a:xfrm>
            <a:off x="457835" y="1125855"/>
            <a:ext cx="8279765" cy="5361305"/>
          </a:xfrm>
          <a:solidFill>
            <a:schemeClr val="accent6">
              <a:lumMod val="20000"/>
              <a:lumOff val="80000"/>
            </a:schemeClr>
          </a:solidFill>
        </p:spPr>
        <p:txBody>
          <a:bodyPr vert="horz" wrap="square" lIns="91440" tIns="45720" rIns="91440" bIns="45720" anchor="t"/>
          <a:lstStyle/>
          <a:p>
            <a:pPr>
              <a:lnSpc>
                <a:spcPct val="100000"/>
              </a:lnSpc>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哥白尼</a:t>
            </a:r>
            <a:r>
              <a:rPr lang="zh-CN" altLang="en-US" sz="2400" b="1" dirty="0">
                <a:latin typeface="Arial" panose="020B0604020202020204" pitchFamily="34" charset="0"/>
                <a:ea typeface="微软雅黑" panose="020B0503020204020204" pitchFamily="34" charset="-122"/>
                <a:cs typeface="Arial" panose="020B0604020202020204" pitchFamily="34" charset="0"/>
              </a:rPr>
              <a:t>（</a:t>
            </a:r>
            <a:r>
              <a:rPr lang="en-US" altLang="zh-CN" sz="2400" b="1">
                <a:latin typeface="Arial" panose="020B0604020202020204" pitchFamily="34" charset="0"/>
                <a:ea typeface="微软雅黑" panose="020B0503020204020204" pitchFamily="34" charset="-122"/>
                <a:cs typeface="Arial" panose="020B0604020202020204" pitchFamily="34" charset="0"/>
              </a:rPr>
              <a:t>Copernicus</a:t>
            </a:r>
            <a:r>
              <a:rPr lang="zh-CN" altLang="en-US" sz="2400" b="1" dirty="0">
                <a:latin typeface="Arial" panose="020B0604020202020204" pitchFamily="34" charset="0"/>
                <a:ea typeface="微软雅黑" panose="020B0503020204020204" pitchFamily="34" charset="-122"/>
                <a:cs typeface="Arial" panose="020B0604020202020204" pitchFamily="34" charset="0"/>
              </a:rPr>
              <a:t>，</a:t>
            </a:r>
            <a:r>
              <a:rPr lang="en-US" altLang="zh-CN" sz="2400" b="1">
                <a:latin typeface="Arial" panose="020B0604020202020204" pitchFamily="34" charset="0"/>
                <a:ea typeface="微软雅黑" panose="020B0503020204020204" pitchFamily="34" charset="-122"/>
                <a:cs typeface="Arial" panose="020B0604020202020204" pitchFamily="34" charset="0"/>
              </a:rPr>
              <a:t>1473-1543)</a:t>
            </a:r>
            <a:endParaRPr lang="zh-CN" altLang="en-US" sz="2400" b="1" dirty="0">
              <a:latin typeface="Arial" panose="020B0604020202020204" pitchFamily="34" charset="0"/>
              <a:ea typeface="微软雅黑" panose="020B0503020204020204" pitchFamily="34" charset="-122"/>
              <a:cs typeface="Arial" panose="020B0604020202020204" pitchFamily="34" charset="0"/>
            </a:endParaRPr>
          </a:p>
          <a:p>
            <a:pPr algn="l">
              <a:lnSpc>
                <a:spcPct val="10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维赛留斯 </a:t>
            </a:r>
            <a:r>
              <a:rPr lang="zh-CN" altLang="en-US" sz="2400" b="1" dirty="0">
                <a:latin typeface="Arial" panose="020B0604020202020204" pitchFamily="34" charset="0"/>
                <a:ea typeface="微软雅黑" panose="020B0503020204020204" pitchFamily="34" charset="-122"/>
                <a:cs typeface="Arial" panose="020B0604020202020204" pitchFamily="34" charset="0"/>
              </a:rPr>
              <a:t>(Andreas Vesalius, 1514-1564)</a:t>
            </a:r>
          </a:p>
          <a:p>
            <a:pPr algn="l">
              <a:lnSpc>
                <a:spcPct val="10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吉尔伯特 </a:t>
            </a:r>
            <a:r>
              <a:rPr lang="zh-CN" altLang="en-US" sz="2400" b="1" dirty="0">
                <a:latin typeface="Arial" panose="020B0604020202020204" pitchFamily="34" charset="0"/>
                <a:ea typeface="微软雅黑" panose="020B0503020204020204" pitchFamily="34" charset="-122"/>
                <a:cs typeface="Arial" panose="020B0604020202020204" pitchFamily="34" charset="0"/>
              </a:rPr>
              <a:t>(William Gilbert, 1544-1603)</a:t>
            </a:r>
          </a:p>
          <a:p>
            <a:pPr algn="l">
              <a:lnSpc>
                <a:spcPct val="10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布拉赫 </a:t>
            </a:r>
            <a:r>
              <a:rPr lang="zh-CN" altLang="en-US" sz="2400" b="1" dirty="0">
                <a:latin typeface="Arial" panose="020B0604020202020204" pitchFamily="34" charset="0"/>
                <a:ea typeface="微软雅黑" panose="020B0503020204020204" pitchFamily="34" charset="-122"/>
                <a:cs typeface="Arial" panose="020B0604020202020204" pitchFamily="34" charset="0"/>
              </a:rPr>
              <a:t>(Tycho Brahe, 1546-1601)</a:t>
            </a:r>
          </a:p>
          <a:p>
            <a:pPr algn="l">
              <a:lnSpc>
                <a:spcPct val="100000"/>
              </a:lnSpc>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培根</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latin typeface="Arial" panose="020B0604020202020204" pitchFamily="34" charset="0"/>
                <a:ea typeface="微软雅黑" panose="020B0503020204020204" pitchFamily="34" charset="-122"/>
                <a:cs typeface="Arial" panose="020B0604020202020204" pitchFamily="34" charset="0"/>
              </a:rPr>
              <a:t>(Francis Bacon, 1561-1626)</a:t>
            </a:r>
          </a:p>
          <a:p>
            <a:pPr algn="l">
              <a:lnSpc>
                <a:spcPct val="100000"/>
              </a:lnSpc>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伽利略</a:t>
            </a:r>
            <a:r>
              <a:rPr lang="en-US" altLang="zh-CN" sz="24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latin typeface="Arial" panose="020B0604020202020204" pitchFamily="34" charset="0"/>
                <a:ea typeface="微软雅黑" panose="020B0503020204020204" pitchFamily="34" charset="-122"/>
                <a:cs typeface="Arial" panose="020B0604020202020204" pitchFamily="34" charset="0"/>
              </a:rPr>
              <a:t>(Galileo Galilei,1564–1642)</a:t>
            </a:r>
          </a:p>
          <a:p>
            <a:pPr algn="l">
              <a:lnSpc>
                <a:spcPct val="100000"/>
              </a:lnSpc>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开普勒</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latin typeface="Arial" panose="020B0604020202020204" pitchFamily="34" charset="0"/>
                <a:ea typeface="微软雅黑" panose="020B0503020204020204" pitchFamily="34" charset="-122"/>
                <a:cs typeface="Arial" panose="020B0604020202020204" pitchFamily="34" charset="0"/>
              </a:rPr>
              <a:t>(Johannes Kepler, 1571–1630)</a:t>
            </a:r>
          </a:p>
          <a:p>
            <a:pPr algn="l">
              <a:lnSpc>
                <a:spcPct val="10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哈维 </a:t>
            </a:r>
            <a:r>
              <a:rPr lang="zh-CN" altLang="en-US" sz="2400" b="1" dirty="0">
                <a:latin typeface="Arial" panose="020B0604020202020204" pitchFamily="34" charset="0"/>
                <a:ea typeface="微软雅黑" panose="020B0503020204020204" pitchFamily="34" charset="-122"/>
                <a:cs typeface="Arial" panose="020B0604020202020204" pitchFamily="34" charset="0"/>
              </a:rPr>
              <a:t>(William Harvey, 1578-1657)</a:t>
            </a:r>
          </a:p>
          <a:p>
            <a:pPr algn="l">
              <a:lnSpc>
                <a:spcPct val="100000"/>
              </a:lnSpc>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笛卡尔</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dirty="0">
                <a:latin typeface="Arial" panose="020B0604020202020204" pitchFamily="34" charset="0"/>
                <a:ea typeface="微软雅黑" panose="020B0503020204020204" pitchFamily="34" charset="-122"/>
                <a:cs typeface="Arial" panose="020B0604020202020204" pitchFamily="34" charset="0"/>
              </a:rPr>
              <a:t>(René Descartes,1596-1650)</a:t>
            </a:r>
          </a:p>
          <a:p>
            <a:pPr algn="l">
              <a:lnSpc>
                <a:spcPct val="10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列文霍克 </a:t>
            </a:r>
            <a:r>
              <a:rPr lang="zh-CN" altLang="en-US" sz="2400" b="1" dirty="0">
                <a:latin typeface="Arial" panose="020B0604020202020204" pitchFamily="34" charset="0"/>
                <a:ea typeface="微软雅黑" panose="020B0503020204020204" pitchFamily="34" charset="-122"/>
                <a:cs typeface="Arial" panose="020B0604020202020204" pitchFamily="34" charset="0"/>
              </a:rPr>
              <a:t>(Antoni van Leeuwenhoek,1632-1723)</a:t>
            </a:r>
          </a:p>
          <a:p>
            <a:pPr algn="l">
              <a:lnSpc>
                <a:spcPct val="100000"/>
              </a:lnSpc>
            </a:pPr>
            <a:r>
              <a:rPr lang="zh-CN" altLang="en-US"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牛顿</a:t>
            </a:r>
            <a:r>
              <a:rPr lang="zh-CN" altLang="en-US" sz="2400" b="1" dirty="0">
                <a:latin typeface="Arial" panose="020B0604020202020204" pitchFamily="34" charset="0"/>
                <a:ea typeface="微软雅黑" panose="020B0503020204020204" pitchFamily="34" charset="-122"/>
                <a:cs typeface="Arial" panose="020B0604020202020204" pitchFamily="34" charset="0"/>
              </a:rPr>
              <a:t> (Issac Newton, 1642-1727)</a:t>
            </a:r>
          </a:p>
          <a:p>
            <a:pPr algn="l">
              <a:lnSpc>
                <a:spcPct val="100000"/>
              </a:lnSpc>
            </a:pPr>
            <a:r>
              <a:rPr lang="zh-CN" altLang="en-US"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达尔文 </a:t>
            </a:r>
            <a:r>
              <a:rPr lang="zh-CN" altLang="en-US" sz="2400" b="1" dirty="0">
                <a:latin typeface="Arial" panose="020B0604020202020204" pitchFamily="34" charset="0"/>
                <a:ea typeface="微软雅黑" panose="020B0503020204020204" pitchFamily="34" charset="-122"/>
                <a:cs typeface="Arial" panose="020B0604020202020204" pitchFamily="34" charset="0"/>
              </a:rPr>
              <a:t>(Charles Darwin，1809-1882)</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20</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p:cNvSpPr>
          <p:nvPr>
            <p:ph type="title"/>
          </p:nvPr>
        </p:nvSpPr>
        <p:spPr>
          <a:xfrm>
            <a:off x="-65405" y="170180"/>
            <a:ext cx="9185275" cy="1371600"/>
          </a:xfrm>
          <a:solidFill>
            <a:srgbClr val="FFFF00"/>
          </a:solidFill>
        </p:spPr>
        <p:txBody>
          <a:bodyPr vert="horz" wrap="square" lIns="91440" tIns="45720" rIns="91440" bIns="45720" anchor="ctr"/>
          <a:lstStyle/>
          <a:p>
            <a:r>
              <a:rPr lang="en-US" altLang="zh-CN" b="1">
                <a:latin typeface="Arial" panose="020B0604020202020204" pitchFamily="34" charset="0"/>
                <a:cs typeface="Arial" panose="020B0604020202020204" pitchFamily="34" charset="0"/>
              </a:rPr>
              <a:t>   Nicolas Copernicus (1473-1543)</a:t>
            </a:r>
          </a:p>
        </p:txBody>
      </p:sp>
      <p:sp>
        <p:nvSpPr>
          <p:cNvPr id="16387" name="Rectangle 6"/>
          <p:cNvSpPr>
            <a:spLocks noGrp="1"/>
          </p:cNvSpPr>
          <p:nvPr>
            <p:ph type="body" sz="half" idx="2"/>
          </p:nvPr>
        </p:nvSpPr>
        <p:spPr>
          <a:xfrm>
            <a:off x="4314825" y="1981200"/>
            <a:ext cx="4600575" cy="3665855"/>
          </a:xfrm>
        </p:spPr>
        <p:txBody>
          <a:bodyPr vert="horz" wrap="square" lIns="91440" tIns="45720" rIns="91440" bIns="45720" anchor="t"/>
          <a:lstStyle/>
          <a:p>
            <a:pPr>
              <a:lnSpc>
                <a:spcPct val="150000"/>
              </a:lnSpc>
              <a:buSzTx/>
              <a:buFont typeface="Wingdings" panose="05000000000000000000" charset="0"/>
              <a:buChar char="n"/>
            </a:pP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其目的本来是为了颂扬上帝</a:t>
            </a:r>
            <a:endParaRPr lang="en-US" altLang="zh-CN" sz="240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SzTx/>
              <a:buFont typeface="Wingdings" panose="05000000000000000000" charset="0"/>
              <a:buChar char="n"/>
            </a:pP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地球与其它行星没什么不同。</a:t>
            </a:r>
            <a:endParaRPr lang="en-US" altLang="zh-CN" sz="240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buSzTx/>
              <a:buFont typeface="Wingdings" panose="05000000000000000000" charset="0"/>
              <a:buChar char="n"/>
            </a:pPr>
            <a:r>
              <a:rPr lang="en-US" altLang="zh-CN" sz="240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1543</a:t>
            </a: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年出版了</a:t>
            </a:r>
            <a:r>
              <a:rPr lang="en-US" altLang="zh-CN" sz="240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天球运行论</a:t>
            </a:r>
            <a:r>
              <a:rPr lang="en-US" altLang="zh-CN" sz="240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i="1">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On the Revolutions of the Heavenly Spheres</a:t>
            </a:r>
            <a:r>
              <a:rPr lang="en-US" altLang="zh-CN" sz="240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），提出日心说。</a:t>
            </a:r>
            <a:endParaRPr lang="en-US" altLang="zh-CN" sz="2400"/>
          </a:p>
          <a:p>
            <a:pPr>
              <a:buClrTx/>
              <a:buSzTx/>
              <a:buFontTx/>
            </a:pPr>
            <a:endParaRPr lang="en-US" altLang="zh-CN" sz="2400"/>
          </a:p>
          <a:p>
            <a:pPr>
              <a:buClrTx/>
              <a:buSzTx/>
              <a:buFontTx/>
            </a:pPr>
            <a:endParaRPr lang="en-US" altLang="zh-CN" sz="2400" i="1"/>
          </a:p>
        </p:txBody>
      </p:sp>
      <p:pic>
        <p:nvPicPr>
          <p:cNvPr id="16388" name="Picture 7" descr="copernicus"/>
          <p:cNvPicPr>
            <a:picLocks noChangeAspect="1"/>
          </p:cNvPicPr>
          <p:nvPr/>
        </p:nvPicPr>
        <p:blipFill>
          <a:blip r:embed="rId2"/>
          <a:stretch>
            <a:fillRect/>
          </a:stretch>
        </p:blipFill>
        <p:spPr>
          <a:xfrm>
            <a:off x="762000" y="1689735"/>
            <a:ext cx="3355975" cy="3657600"/>
          </a:xfrm>
          <a:prstGeom prst="rect">
            <a:avLst/>
          </a:prstGeom>
          <a:noFill/>
          <a:ln w="9525">
            <a:noFill/>
          </a:ln>
        </p:spPr>
      </p:pic>
      <p:sp>
        <p:nvSpPr>
          <p:cNvPr id="2" name="文本框 1"/>
          <p:cNvSpPr txBox="1"/>
          <p:nvPr/>
        </p:nvSpPr>
        <p:spPr>
          <a:xfrm>
            <a:off x="1069340" y="5581650"/>
            <a:ext cx="2648585" cy="583565"/>
          </a:xfrm>
          <a:prstGeom prst="rect">
            <a:avLst/>
          </a:prstGeom>
          <a:noFill/>
        </p:spPr>
        <p:txBody>
          <a:bodyPr wrap="square" rtlCol="0">
            <a:spAutoFit/>
          </a:bodyPr>
          <a:lstStyle/>
          <a:p>
            <a:pPr algn="ctr"/>
            <a:r>
              <a:rPr lang="zh-CN" altLang="en-US" sz="3200" b="1">
                <a:gradFill>
                  <a:gsLst>
                    <a:gs pos="0">
                      <a:srgbClr val="007BD3"/>
                    </a:gs>
                    <a:gs pos="100000">
                      <a:srgbClr val="034373"/>
                    </a:gs>
                  </a:gsLst>
                  <a:lin scaled="0"/>
                </a:gradFill>
                <a:latin typeface="微软雅黑" panose="020B0503020204020204" pitchFamily="34" charset="-122"/>
                <a:ea typeface="微软雅黑" panose="020B0503020204020204" pitchFamily="34" charset="-122"/>
              </a:rPr>
              <a:t>哥白尼</a:t>
            </a:r>
          </a:p>
        </p:txBody>
      </p:sp>
      <p:sp>
        <p:nvSpPr>
          <p:cNvPr id="5" name="灯片编号占位符 4"/>
          <p:cNvSpPr>
            <a:spLocks noGrp="1"/>
          </p:cNvSpPr>
          <p:nvPr>
            <p:ph type="sldNum" sz="quarter" idx="4"/>
          </p:nvPr>
        </p:nvSpPr>
        <p:spPr/>
        <p:txBody>
          <a:bodyPr/>
          <a:lstStyle/>
          <a:p>
            <a:pPr algn="r"/>
            <a:fld id="{9A0DB2DC-4C9A-4742-B13C-FB6460FD3503}" type="slidenum">
              <a:rPr lang="en-US" altLang="zh-CN" dirty="0"/>
              <a:t>21</a:t>
            </a:fld>
            <a:endParaRPr lang="en-US" altLang="zh-CN" dirty="0"/>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标题 289793"/>
          <p:cNvSpPr>
            <a:spLocks noGrp="1"/>
          </p:cNvSpPr>
          <p:nvPr>
            <p:ph type="title"/>
          </p:nvPr>
        </p:nvSpPr>
        <p:spPr>
          <a:xfrm>
            <a:off x="457200" y="274638"/>
            <a:ext cx="8229600" cy="1143000"/>
          </a:xfrm>
        </p:spPr>
        <p:txBody>
          <a:bodyPr anchor="ctr"/>
          <a:lstStyle/>
          <a:p>
            <a:r>
              <a:rPr lang="zh-CN" altLang="en-US" b="1" dirty="0">
                <a:latin typeface="微软雅黑" panose="020B0503020204020204" pitchFamily="34" charset="-122"/>
                <a:ea typeface="微软雅黑" panose="020B0503020204020204" pitchFamily="34" charset="-122"/>
              </a:rPr>
              <a:t>托勒密的宇宙</a:t>
            </a:r>
          </a:p>
        </p:txBody>
      </p:sp>
      <p:pic>
        <p:nvPicPr>
          <p:cNvPr id="289795" name="Picture 7" descr="ptolemy"/>
          <p:cNvPicPr>
            <a:picLocks noChangeAspect="1"/>
          </p:cNvPicPr>
          <p:nvPr/>
        </p:nvPicPr>
        <p:blipFill>
          <a:blip r:embed="rId2"/>
          <a:srcRect l="7805" t="426"/>
          <a:stretch>
            <a:fillRect/>
          </a:stretch>
        </p:blipFill>
        <p:spPr>
          <a:xfrm>
            <a:off x="323850" y="1700213"/>
            <a:ext cx="3463925" cy="4572000"/>
          </a:xfrm>
          <a:prstGeom prst="rect">
            <a:avLst/>
          </a:prstGeom>
          <a:noFill/>
          <a:ln w="9525">
            <a:noFill/>
          </a:ln>
        </p:spPr>
      </p:pic>
      <p:pic>
        <p:nvPicPr>
          <p:cNvPr id="289796" name="Picture 19" descr="ptolemy diagram"/>
          <p:cNvPicPr>
            <a:picLocks noChangeAspect="1"/>
          </p:cNvPicPr>
          <p:nvPr/>
        </p:nvPicPr>
        <p:blipFill>
          <a:blip r:embed="rId3"/>
          <a:stretch>
            <a:fillRect/>
          </a:stretch>
        </p:blipFill>
        <p:spPr>
          <a:xfrm>
            <a:off x="3851275" y="1700213"/>
            <a:ext cx="4935538" cy="4570412"/>
          </a:xfrm>
          <a:prstGeom prst="rect">
            <a:avLst/>
          </a:prstGeom>
          <a:noFill/>
          <a:ln w="9525">
            <a:noFill/>
          </a:ln>
        </p:spPr>
      </p:pic>
      <p:sp>
        <p:nvSpPr>
          <p:cNvPr id="4" name="灯片编号占位符 3"/>
          <p:cNvSpPr>
            <a:spLocks noGrp="1"/>
          </p:cNvSpPr>
          <p:nvPr>
            <p:ph type="sldNum" sz="quarter" idx="4"/>
          </p:nvPr>
        </p:nvSpPr>
        <p:spPr/>
        <p:txBody>
          <a:bodyPr/>
          <a:lstStyle/>
          <a:p>
            <a:pPr algn="r"/>
            <a:fld id="{9A0DB2DC-4C9A-4742-B13C-FB6460FD3503}" type="slidenum">
              <a:rPr lang="en-US" altLang="zh-CN" dirty="0"/>
              <a:t>22</a:t>
            </a:fld>
            <a:endParaRPr lang="en-US" altLang="zh-CN" dirty="0"/>
          </a:p>
        </p:txBody>
      </p:sp>
      <p:sp>
        <p:nvSpPr>
          <p:cNvPr id="5" name="日期占位符 4"/>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标题 1"/>
          <p:cNvSpPr>
            <a:spLocks noGrp="1"/>
          </p:cNvSpPr>
          <p:nvPr>
            <p:ph type="title"/>
          </p:nvPr>
        </p:nvSpPr>
        <p:spPr>
          <a:xfrm>
            <a:off x="457200" y="274638"/>
            <a:ext cx="8229600" cy="1143000"/>
          </a:xfrm>
        </p:spPr>
        <p:txBody>
          <a:bodyPr vert="horz" wrap="square" lIns="91440" tIns="45720" rIns="91440" bIns="45720" anchor="ctr"/>
          <a:lstStyle/>
          <a:p>
            <a:r>
              <a:rPr lang="zh-CN" altLang="en-US" b="1" dirty="0">
                <a:latin typeface="微软雅黑" panose="020B0503020204020204" pitchFamily="34" charset="-122"/>
                <a:ea typeface="微软雅黑" panose="020B0503020204020204" pitchFamily="34" charset="-122"/>
              </a:rPr>
              <a:t>哥白尼的宇宙</a:t>
            </a:r>
          </a:p>
        </p:txBody>
      </p:sp>
      <p:pic>
        <p:nvPicPr>
          <p:cNvPr id="291843" name="Picture 4" descr="CopernicanUniverse"/>
          <p:cNvPicPr>
            <a:picLocks noGrp="1" noChangeAspect="1"/>
          </p:cNvPicPr>
          <p:nvPr>
            <p:ph idx="1"/>
          </p:nvPr>
        </p:nvPicPr>
        <p:blipFill>
          <a:blip r:embed="rId2"/>
          <a:srcRect l="4593" t="7483" r="2296" b="11760"/>
          <a:stretch>
            <a:fillRect/>
          </a:stretch>
        </p:blipFill>
        <p:spPr>
          <a:xfrm>
            <a:off x="1979613" y="1174750"/>
            <a:ext cx="5527675" cy="5149850"/>
          </a:xfrm>
        </p:spPr>
      </p:pic>
      <p:sp>
        <p:nvSpPr>
          <p:cNvPr id="4" name="灯片编号占位符 3"/>
          <p:cNvSpPr>
            <a:spLocks noGrp="1"/>
          </p:cNvSpPr>
          <p:nvPr>
            <p:ph type="sldNum" sz="quarter" idx="4"/>
          </p:nvPr>
        </p:nvSpPr>
        <p:spPr/>
        <p:txBody>
          <a:bodyPr/>
          <a:lstStyle/>
          <a:p>
            <a:pPr algn="r"/>
            <a:fld id="{9A0DB2DC-4C9A-4742-B13C-FB6460FD3503}" type="slidenum">
              <a:rPr lang="en-US" altLang="zh-CN" dirty="0"/>
              <a:t>23</a:t>
            </a:fld>
            <a:endParaRPr lang="en-US" altLang="zh-CN" dirty="0"/>
          </a:p>
        </p:txBody>
      </p:sp>
      <p:sp>
        <p:nvSpPr>
          <p:cNvPr id="5" name="日期占位符 4"/>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p:cNvSpPr>
          <p:nvPr>
            <p:ph type="title"/>
          </p:nvPr>
        </p:nvSpPr>
        <p:spPr>
          <a:xfrm>
            <a:off x="-147320" y="218440"/>
            <a:ext cx="9397365" cy="884555"/>
          </a:xfrm>
          <a:solidFill>
            <a:srgbClr val="FFFF00"/>
          </a:solidFill>
        </p:spPr>
        <p:txBody>
          <a:bodyPr vert="horz" wrap="square" lIns="91440" tIns="45720" rIns="91440" bIns="45720" anchor="ctr"/>
          <a:lstStyle/>
          <a:p>
            <a:r>
              <a:rPr lang="en-US" altLang="en-US">
                <a:latin typeface="Georgia" panose="02040502050405020303" pitchFamily="18" charset="0"/>
              </a:rPr>
              <a:t>   </a:t>
            </a:r>
            <a:r>
              <a:rPr lang="en-US" altLang="en-US" b="1">
                <a:latin typeface="Arial" panose="020B0604020202020204" pitchFamily="34" charset="0"/>
                <a:cs typeface="Arial" panose="020B0604020202020204" pitchFamily="34" charset="0"/>
              </a:rPr>
              <a:t> Andreas Vesalius</a:t>
            </a:r>
            <a:r>
              <a:rPr lang="zh-CN" altLang="en-US" b="1">
                <a:latin typeface="Arial" panose="020B0604020202020204" pitchFamily="34" charset="0"/>
                <a:cs typeface="Arial" panose="020B0604020202020204" pitchFamily="34" charset="0"/>
              </a:rPr>
              <a:t>（</a:t>
            </a:r>
            <a:r>
              <a:rPr lang="en-US" altLang="zh-CN" b="1">
                <a:latin typeface="Arial" panose="020B0604020202020204" pitchFamily="34" charset="0"/>
                <a:cs typeface="Arial" panose="020B0604020202020204" pitchFamily="34" charset="0"/>
              </a:rPr>
              <a:t>1514-1564</a:t>
            </a:r>
            <a:r>
              <a:rPr lang="zh-CN" altLang="en-US" b="1">
                <a:latin typeface="Arial" panose="020B0604020202020204" pitchFamily="34" charset="0"/>
                <a:cs typeface="Arial" panose="020B0604020202020204" pitchFamily="34" charset="0"/>
              </a:rPr>
              <a:t>）</a:t>
            </a:r>
          </a:p>
        </p:txBody>
      </p:sp>
      <p:sp>
        <p:nvSpPr>
          <p:cNvPr id="17411" name="Rectangle 6"/>
          <p:cNvSpPr>
            <a:spLocks noGrp="1"/>
          </p:cNvSpPr>
          <p:nvPr>
            <p:ph type="body" sz="half" idx="2"/>
          </p:nvPr>
        </p:nvSpPr>
        <p:spPr>
          <a:xfrm>
            <a:off x="3975100" y="1694180"/>
            <a:ext cx="4973955" cy="4114800"/>
          </a:xfrm>
        </p:spPr>
        <p:txBody>
          <a:bodyPr vert="horz" wrap="square" lIns="91440" tIns="45720" rIns="91440" bIns="45720" anchor="t"/>
          <a:lstStyle/>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解剖学之父。</a:t>
            </a:r>
          </a:p>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插图到现在也被认为是精确的。</a:t>
            </a:r>
          </a:p>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对文艺复兴产生影响（教会认为人生病的原因是神惩罚人的罪）。</a:t>
            </a:r>
          </a:p>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1543年出版了《人体构造》解释了血液在人体内循环的过程，还从解剖尸体组装了第一副人类骨架。</a:t>
            </a:r>
            <a:endParaRPr lang="en-US" altLang="zh-CN" sz="2000"/>
          </a:p>
          <a:p>
            <a:pPr>
              <a:buClrTx/>
              <a:buSzTx/>
              <a:buFontTx/>
            </a:pPr>
            <a:endParaRPr lang="en-US" altLang="zh-CN" sz="2400"/>
          </a:p>
          <a:p>
            <a:pPr>
              <a:buClrTx/>
              <a:buSzTx/>
              <a:buFontTx/>
            </a:pPr>
            <a:endParaRPr lang="en-US" altLang="zh-CN" sz="2400" i="1"/>
          </a:p>
        </p:txBody>
      </p:sp>
      <p:sp>
        <p:nvSpPr>
          <p:cNvPr id="17412" name="AutoShape 2" descr="File:Vesalius Fabrica portrait.jpg"/>
          <p:cNvSpPr>
            <a:spLocks noChangeAspect="1"/>
          </p:cNvSpPr>
          <p:nvPr/>
        </p:nvSpPr>
        <p:spPr>
          <a:xfrm>
            <a:off x="176213" y="-182562"/>
            <a:ext cx="304800" cy="304800"/>
          </a:xfrm>
          <a:prstGeom prst="rect">
            <a:avLst/>
          </a:prstGeom>
          <a:noFill/>
          <a:ln w="9525">
            <a:noFill/>
          </a:ln>
        </p:spPr>
        <p:txBody>
          <a:bodyPr/>
          <a:lstStyle/>
          <a:p>
            <a:endParaRPr lang="zh-CN" altLang="en-US" dirty="0">
              <a:latin typeface="Arial" panose="020B0604020202020204" pitchFamily="34" charset="0"/>
            </a:endParaRPr>
          </a:p>
        </p:txBody>
      </p:sp>
      <p:sp>
        <p:nvSpPr>
          <p:cNvPr id="17413" name="AutoShape 4" descr="http://upload.wikimedia.org/wikipedia/commons/thumb/4/4e/Vesalius_Fabrica_portrait.jpg/250px-Vesalius_Fabrica_portrait.jpg"/>
          <p:cNvSpPr>
            <a:spLocks noChangeAspect="1"/>
          </p:cNvSpPr>
          <p:nvPr/>
        </p:nvSpPr>
        <p:spPr>
          <a:xfrm>
            <a:off x="176213" y="-182562"/>
            <a:ext cx="304800" cy="304800"/>
          </a:xfrm>
          <a:prstGeom prst="rect">
            <a:avLst/>
          </a:prstGeom>
          <a:noFill/>
          <a:ln w="9525">
            <a:noFill/>
          </a:ln>
        </p:spPr>
        <p:txBody>
          <a:bodyPr/>
          <a:lstStyle/>
          <a:p>
            <a:endParaRPr lang="zh-CN" altLang="en-US" dirty="0">
              <a:latin typeface="Arial" panose="020B0604020202020204" pitchFamily="34" charset="0"/>
            </a:endParaRPr>
          </a:p>
        </p:txBody>
      </p:sp>
      <p:pic>
        <p:nvPicPr>
          <p:cNvPr id="17414" name="图片 6" descr="Vesalius_Fabrica_portrait.jpg"/>
          <p:cNvPicPr>
            <a:picLocks noChangeAspect="1"/>
          </p:cNvPicPr>
          <p:nvPr/>
        </p:nvPicPr>
        <p:blipFill>
          <a:blip r:embed="rId2"/>
          <a:stretch>
            <a:fillRect/>
          </a:stretch>
        </p:blipFill>
        <p:spPr>
          <a:xfrm>
            <a:off x="755650" y="1198563"/>
            <a:ext cx="3175000" cy="4406900"/>
          </a:xfrm>
          <a:prstGeom prst="rect">
            <a:avLst/>
          </a:prstGeom>
          <a:noFill/>
          <a:ln w="9525">
            <a:noFill/>
          </a:ln>
        </p:spPr>
      </p:pic>
      <p:sp>
        <p:nvSpPr>
          <p:cNvPr id="2" name="文本框 1"/>
          <p:cNvSpPr txBox="1"/>
          <p:nvPr/>
        </p:nvSpPr>
        <p:spPr>
          <a:xfrm>
            <a:off x="1087755" y="5643245"/>
            <a:ext cx="2404110" cy="460375"/>
          </a:xfrm>
          <a:prstGeom prst="rect">
            <a:avLst/>
          </a:prstGeom>
          <a:noFill/>
        </p:spPr>
        <p:txBody>
          <a:bodyPr wrap="square" rtlCol="0">
            <a:spAutoFit/>
          </a:bodyPr>
          <a:lstStyle/>
          <a:p>
            <a:pPr algn="ctr"/>
            <a:r>
              <a:rPr lang="zh-CN" altLang="en-US" sz="2400" b="1"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维赛留斯</a:t>
            </a:r>
          </a:p>
        </p:txBody>
      </p:sp>
      <p:sp>
        <p:nvSpPr>
          <p:cNvPr id="5" name="灯片编号占位符 4"/>
          <p:cNvSpPr>
            <a:spLocks noGrp="1"/>
          </p:cNvSpPr>
          <p:nvPr>
            <p:ph type="sldNum" sz="quarter" idx="4"/>
          </p:nvPr>
        </p:nvSpPr>
        <p:spPr/>
        <p:txBody>
          <a:bodyPr/>
          <a:lstStyle/>
          <a:p>
            <a:pPr algn="r"/>
            <a:fld id="{9A0DB2DC-4C9A-4742-B13C-FB6460FD3503}" type="slidenum">
              <a:rPr lang="en-US" altLang="zh-CN" dirty="0"/>
              <a:t>24</a:t>
            </a:fld>
            <a:endParaRPr lang="en-US" altLang="zh-CN" dirty="0"/>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标题 285697"/>
          <p:cNvSpPr>
            <a:spLocks noGrp="1"/>
          </p:cNvSpPr>
          <p:nvPr>
            <p:ph type="title"/>
          </p:nvPr>
        </p:nvSpPr>
        <p:spPr>
          <a:xfrm>
            <a:off x="389890" y="207645"/>
            <a:ext cx="8296910" cy="1210310"/>
          </a:xfrm>
          <a:solidFill>
            <a:srgbClr val="FFFF00"/>
          </a:solidFill>
        </p:spPr>
        <p:txBody>
          <a:bodyPr anchor="ctr"/>
          <a:lstStyle/>
          <a:p>
            <a:pPr algn="l">
              <a:buClrTx/>
              <a:buSzTx/>
              <a:buFontTx/>
            </a:pP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开普勒第一定律</a:t>
            </a:r>
          </a:p>
        </p:txBody>
      </p:sp>
      <p:pic>
        <p:nvPicPr>
          <p:cNvPr id="285700" name="Picture 6" descr="kepler1"/>
          <p:cNvPicPr>
            <a:picLocks noGrp="1" noChangeAspect="1"/>
          </p:cNvPicPr>
          <p:nvPr>
            <p:ph type="body" idx="1"/>
          </p:nvPr>
        </p:nvPicPr>
        <p:blipFill>
          <a:blip r:embed="rId2"/>
          <a:srcRect/>
          <a:stretch>
            <a:fillRect/>
          </a:stretch>
        </p:blipFill>
        <p:spPr>
          <a:xfrm>
            <a:off x="1619250" y="1557338"/>
            <a:ext cx="6335713" cy="4751387"/>
          </a:xfrm>
          <a:solidFill>
            <a:schemeClr val="bg1">
              <a:alpha val="100000"/>
            </a:schemeClr>
          </a:solidFill>
        </p:spPr>
      </p:pic>
      <p:sp>
        <p:nvSpPr>
          <p:cNvPr id="4" name="灯片编号占位符 3"/>
          <p:cNvSpPr>
            <a:spLocks noGrp="1"/>
          </p:cNvSpPr>
          <p:nvPr>
            <p:ph type="sldNum" sz="quarter" idx="4"/>
          </p:nvPr>
        </p:nvSpPr>
        <p:spPr/>
        <p:txBody>
          <a:bodyPr/>
          <a:lstStyle/>
          <a:p>
            <a:pPr algn="r"/>
            <a:fld id="{9A0DB2DC-4C9A-4742-B13C-FB6460FD3503}" type="slidenum">
              <a:rPr lang="en-US" altLang="zh-CN" dirty="0"/>
              <a:t>25</a:t>
            </a:fld>
            <a:endParaRPr lang="en-US" altLang="zh-CN" dirty="0"/>
          </a:p>
        </p:txBody>
      </p:sp>
      <p:sp>
        <p:nvSpPr>
          <p:cNvPr id="5" name="日期占位符 4"/>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标题 286721"/>
          <p:cNvSpPr>
            <a:spLocks noGrp="1"/>
          </p:cNvSpPr>
          <p:nvPr>
            <p:ph type="title"/>
          </p:nvPr>
        </p:nvSpPr>
        <p:spPr>
          <a:xfrm>
            <a:off x="367030" y="194945"/>
            <a:ext cx="8319770" cy="1223010"/>
          </a:xfrm>
          <a:solidFill>
            <a:srgbClr val="FFFF00"/>
          </a:solidFill>
        </p:spPr>
        <p:txBody>
          <a:bodyPr anchor="ctr"/>
          <a:lstStyle/>
          <a:p>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开普勒第二定律</a:t>
            </a:r>
          </a:p>
        </p:txBody>
      </p:sp>
      <p:pic>
        <p:nvPicPr>
          <p:cNvPr id="286724" name="Picture 6" descr="kepler2"/>
          <p:cNvPicPr>
            <a:picLocks noGrp="1" noChangeAspect="1"/>
          </p:cNvPicPr>
          <p:nvPr>
            <p:ph type="body" idx="1"/>
          </p:nvPr>
        </p:nvPicPr>
        <p:blipFill>
          <a:blip r:embed="rId2"/>
          <a:srcRect/>
          <a:stretch>
            <a:fillRect/>
          </a:stretch>
        </p:blipFill>
        <p:spPr>
          <a:xfrm>
            <a:off x="611188" y="1989138"/>
            <a:ext cx="7956550" cy="3978275"/>
          </a:xfrm>
          <a:solidFill>
            <a:schemeClr val="bg1">
              <a:alpha val="100000"/>
            </a:schemeClr>
          </a:solidFill>
        </p:spPr>
      </p:pic>
      <p:sp>
        <p:nvSpPr>
          <p:cNvPr id="4" name="灯片编号占位符 3"/>
          <p:cNvSpPr>
            <a:spLocks noGrp="1"/>
          </p:cNvSpPr>
          <p:nvPr>
            <p:ph type="sldNum" sz="quarter" idx="4"/>
          </p:nvPr>
        </p:nvSpPr>
        <p:spPr/>
        <p:txBody>
          <a:bodyPr/>
          <a:lstStyle/>
          <a:p>
            <a:pPr algn="r"/>
            <a:fld id="{9A0DB2DC-4C9A-4742-B13C-FB6460FD3503}" type="slidenum">
              <a:rPr lang="en-US" altLang="zh-CN" dirty="0"/>
              <a:t>26</a:t>
            </a:fld>
            <a:endParaRPr lang="en-US" altLang="zh-CN" dirty="0"/>
          </a:p>
        </p:txBody>
      </p:sp>
      <p:sp>
        <p:nvSpPr>
          <p:cNvPr id="5" name="日期占位符 4"/>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p:cNvSpPr>
          <p:nvPr>
            <p:ph type="title"/>
          </p:nvPr>
        </p:nvSpPr>
        <p:spPr>
          <a:xfrm>
            <a:off x="-13970" y="165735"/>
            <a:ext cx="9154795" cy="1017905"/>
          </a:xfrm>
          <a:solidFill>
            <a:srgbClr val="FFFF00"/>
          </a:solidFill>
        </p:spPr>
        <p:txBody>
          <a:bodyPr vert="horz" wrap="square" lIns="91440" tIns="45720" rIns="91440" bIns="45720" anchor="ctr"/>
          <a:lstStyle/>
          <a:p>
            <a:r>
              <a:rPr lang="en-US" altLang="zh-CN">
                <a:latin typeface="Georgia" panose="02040502050405020303" pitchFamily="18" charset="0"/>
              </a:rPr>
              <a:t> </a:t>
            </a:r>
            <a:r>
              <a:rPr lang="en-US" altLang="zh-CN" b="1">
                <a:latin typeface="Arial" panose="020B0604020202020204" pitchFamily="34" charset="0"/>
                <a:cs typeface="Arial" panose="020B0604020202020204" pitchFamily="34" charset="0"/>
              </a:rPr>
              <a:t> Galileo Galilei </a:t>
            </a:r>
            <a:r>
              <a:rPr lang="zh-CN" altLang="en-US" b="1">
                <a:latin typeface="Arial" panose="020B0604020202020204" pitchFamily="34" charset="0"/>
                <a:cs typeface="Arial" panose="020B0604020202020204" pitchFamily="34" charset="0"/>
              </a:rPr>
              <a:t>（</a:t>
            </a:r>
            <a:r>
              <a:rPr lang="en-US" altLang="zh-CN" b="1">
                <a:latin typeface="Arial" panose="020B0604020202020204" pitchFamily="34" charset="0"/>
                <a:cs typeface="Arial" panose="020B0604020202020204" pitchFamily="34" charset="0"/>
              </a:rPr>
              <a:t>1564-1642</a:t>
            </a:r>
            <a:r>
              <a:rPr lang="zh-CN" altLang="en-US" b="1">
                <a:latin typeface="Arial" panose="020B0604020202020204" pitchFamily="34" charset="0"/>
                <a:cs typeface="Arial" panose="020B0604020202020204" pitchFamily="34" charset="0"/>
              </a:rPr>
              <a:t>）</a:t>
            </a:r>
          </a:p>
        </p:txBody>
      </p:sp>
      <p:sp>
        <p:nvSpPr>
          <p:cNvPr id="22531" name="Rectangle 6"/>
          <p:cNvSpPr>
            <a:spLocks noGrp="1"/>
          </p:cNvSpPr>
          <p:nvPr>
            <p:ph type="body" sz="half" idx="2"/>
          </p:nvPr>
        </p:nvSpPr>
        <p:spPr>
          <a:xfrm>
            <a:off x="4633595" y="1388745"/>
            <a:ext cx="4038600" cy="4582160"/>
          </a:xfrm>
        </p:spPr>
        <p:txBody>
          <a:bodyPr vert="horz" wrap="square" lIns="91440" tIns="45720" rIns="91440" bIns="45720" anchor="t"/>
          <a:lstStyle/>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实验方法的早期实践者</a:t>
            </a:r>
          </a:p>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惯性定律</a:t>
            </a:r>
          </a:p>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改进了望远镜</a:t>
            </a:r>
          </a:p>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并对金星和木星的卫星进行了准确的观测，于1610年发表观测结果。</a:t>
            </a:r>
          </a:p>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通过理论分析与实验推翻了被奉为圭臬的亚里士多德的力学体系并建立了近代力学。</a:t>
            </a:r>
          </a:p>
        </p:txBody>
      </p:sp>
      <p:pic>
        <p:nvPicPr>
          <p:cNvPr id="22532" name="Picture 7" descr="galileo"/>
          <p:cNvPicPr>
            <a:picLocks noChangeAspect="1"/>
          </p:cNvPicPr>
          <p:nvPr/>
        </p:nvPicPr>
        <p:blipFill>
          <a:blip r:embed="rId2"/>
          <a:stretch>
            <a:fillRect/>
          </a:stretch>
        </p:blipFill>
        <p:spPr>
          <a:xfrm>
            <a:off x="575945" y="1609090"/>
            <a:ext cx="3886200" cy="3824288"/>
          </a:xfrm>
          <a:prstGeom prst="rect">
            <a:avLst/>
          </a:prstGeom>
          <a:noFill/>
          <a:ln w="9525">
            <a:noFill/>
          </a:ln>
        </p:spPr>
      </p:pic>
      <p:sp>
        <p:nvSpPr>
          <p:cNvPr id="2" name="文本框 1"/>
          <p:cNvSpPr txBox="1"/>
          <p:nvPr/>
        </p:nvSpPr>
        <p:spPr>
          <a:xfrm>
            <a:off x="1254760" y="5615305"/>
            <a:ext cx="2238375" cy="460375"/>
          </a:xfrm>
          <a:prstGeom prst="rect">
            <a:avLst/>
          </a:prstGeom>
          <a:noFill/>
        </p:spPr>
        <p:txBody>
          <a:bodyPr wrap="square" rtlCol="0">
            <a:spAutoFit/>
          </a:bodyPr>
          <a:lstStyle/>
          <a:p>
            <a:pPr algn="ctr"/>
            <a:r>
              <a:rPr lang="zh-CN" altLang="en-US" sz="2400" b="1">
                <a:gradFill>
                  <a:gsLst>
                    <a:gs pos="0">
                      <a:srgbClr val="012D86"/>
                    </a:gs>
                    <a:gs pos="100000">
                      <a:srgbClr val="0E2557"/>
                    </a:gs>
                  </a:gsLst>
                  <a:lin scaled="0"/>
                </a:gradFill>
                <a:latin typeface="微软雅黑" panose="020B0503020204020204" pitchFamily="34" charset="-122"/>
                <a:ea typeface="微软雅黑" panose="020B0503020204020204" pitchFamily="34" charset="-122"/>
              </a:rPr>
              <a:t>伽利略</a:t>
            </a:r>
          </a:p>
        </p:txBody>
      </p:sp>
      <p:sp>
        <p:nvSpPr>
          <p:cNvPr id="5" name="灯片编号占位符 4"/>
          <p:cNvSpPr>
            <a:spLocks noGrp="1"/>
          </p:cNvSpPr>
          <p:nvPr>
            <p:ph type="sldNum" sz="quarter" idx="4"/>
          </p:nvPr>
        </p:nvSpPr>
        <p:spPr/>
        <p:txBody>
          <a:bodyPr/>
          <a:lstStyle/>
          <a:p>
            <a:pPr algn="r"/>
            <a:fld id="{9A0DB2DC-4C9A-4742-B13C-FB6460FD3503}" type="slidenum">
              <a:rPr lang="en-US" altLang="zh-CN" dirty="0"/>
              <a:t>27</a:t>
            </a:fld>
            <a:endParaRPr lang="en-US" altLang="zh-CN" dirty="0"/>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p:cNvSpPr>
          <p:nvPr>
            <p:ph type="title"/>
          </p:nvPr>
        </p:nvSpPr>
        <p:spPr>
          <a:xfrm>
            <a:off x="-14605" y="175260"/>
            <a:ext cx="9172575" cy="966470"/>
          </a:xfrm>
          <a:solidFill>
            <a:srgbClr val="FFFF00"/>
          </a:solidFill>
        </p:spPr>
        <p:txBody>
          <a:bodyPr vert="horz" wrap="square" lIns="91440" tIns="45720" rIns="91440" bIns="45720" anchor="ctr"/>
          <a:lstStyle/>
          <a:p>
            <a:r>
              <a:rPr lang="en-US" altLang="zh-CN">
                <a:latin typeface="Georgia" panose="02040502050405020303" pitchFamily="18" charset="0"/>
              </a:rPr>
              <a:t>  </a:t>
            </a:r>
            <a:r>
              <a:rPr lang="en-US" altLang="zh-CN" b="1">
                <a:latin typeface="Arial" panose="020B0604020202020204" pitchFamily="34" charset="0"/>
                <a:cs typeface="Arial" panose="020B0604020202020204" pitchFamily="34" charset="0"/>
              </a:rPr>
              <a:t>Isaac Newton </a:t>
            </a:r>
            <a:r>
              <a:rPr lang="zh-CN" altLang="en-US" b="1">
                <a:latin typeface="Arial" panose="020B0604020202020204" pitchFamily="34" charset="0"/>
                <a:cs typeface="Arial" panose="020B0604020202020204" pitchFamily="34" charset="0"/>
              </a:rPr>
              <a:t>（</a:t>
            </a:r>
            <a:r>
              <a:rPr lang="en-US" altLang="zh-CN" b="1">
                <a:latin typeface="Arial" panose="020B0604020202020204" pitchFamily="34" charset="0"/>
                <a:cs typeface="Arial" panose="020B0604020202020204" pitchFamily="34" charset="0"/>
              </a:rPr>
              <a:t>1642-1727</a:t>
            </a:r>
            <a:r>
              <a:rPr lang="zh-CN" altLang="en-US" b="1">
                <a:latin typeface="Arial" panose="020B0604020202020204" pitchFamily="34" charset="0"/>
                <a:cs typeface="Arial" panose="020B0604020202020204" pitchFamily="34" charset="0"/>
              </a:rPr>
              <a:t>）</a:t>
            </a:r>
          </a:p>
        </p:txBody>
      </p:sp>
      <p:sp>
        <p:nvSpPr>
          <p:cNvPr id="23555" name="Rectangle 6"/>
          <p:cNvSpPr>
            <a:spLocks noGrp="1"/>
          </p:cNvSpPr>
          <p:nvPr>
            <p:ph type="body" sz="half" idx="2"/>
          </p:nvPr>
        </p:nvSpPr>
        <p:spPr>
          <a:xfrm>
            <a:off x="4648200" y="1335405"/>
            <a:ext cx="4133850" cy="4114800"/>
          </a:xfrm>
        </p:spPr>
        <p:txBody>
          <a:bodyPr vert="horz" wrap="square" lIns="91440" tIns="45720" rIns="91440" bIns="45720" anchor="t"/>
          <a:lstStyle/>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集大成的综合</a:t>
            </a:r>
          </a:p>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归纳与演绎方法并用</a:t>
            </a:r>
          </a:p>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1687年7月5日发表《自然哲学的数学原理》</a:t>
            </a:r>
          </a:p>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提出万有引力定律及其牛顿运动定律，奠定经典力学的基石。</a:t>
            </a:r>
          </a:p>
          <a:p>
            <a:pPr algn="l">
              <a:lnSpc>
                <a:spcPct val="150000"/>
              </a:lnSpc>
              <a:buSzTx/>
              <a:buFont typeface="Wingdings" panose="05000000000000000000" charset="0"/>
            </a:pPr>
            <a:r>
              <a:rPr lang="zh-CN" altLang="en-US" sz="20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还和莱布尼茨各自独立地发明了微积分。</a:t>
            </a:r>
          </a:p>
        </p:txBody>
      </p:sp>
      <p:pic>
        <p:nvPicPr>
          <p:cNvPr id="23556" name="Picture 7" descr="newton"/>
          <p:cNvPicPr>
            <a:picLocks noChangeAspect="1"/>
          </p:cNvPicPr>
          <p:nvPr/>
        </p:nvPicPr>
        <p:blipFill>
          <a:blip r:embed="rId2"/>
          <a:stretch>
            <a:fillRect/>
          </a:stretch>
        </p:blipFill>
        <p:spPr>
          <a:xfrm>
            <a:off x="318770" y="1365250"/>
            <a:ext cx="4156710" cy="3990975"/>
          </a:xfrm>
          <a:prstGeom prst="rect">
            <a:avLst/>
          </a:prstGeom>
          <a:noFill/>
          <a:ln w="9525">
            <a:noFill/>
          </a:ln>
        </p:spPr>
      </p:pic>
      <p:sp>
        <p:nvSpPr>
          <p:cNvPr id="2" name="文本框 1"/>
          <p:cNvSpPr txBox="1"/>
          <p:nvPr/>
        </p:nvSpPr>
        <p:spPr>
          <a:xfrm>
            <a:off x="1069340" y="5581650"/>
            <a:ext cx="2648585" cy="583565"/>
          </a:xfrm>
          <a:prstGeom prst="rect">
            <a:avLst/>
          </a:prstGeom>
          <a:noFill/>
        </p:spPr>
        <p:txBody>
          <a:bodyPr wrap="square" rtlCol="0">
            <a:spAutoFit/>
          </a:bodyPr>
          <a:lstStyle/>
          <a:p>
            <a:pPr algn="ctr"/>
            <a:r>
              <a:rPr lang="zh-CN" altLang="en-US" sz="3200" b="1">
                <a:gradFill>
                  <a:gsLst>
                    <a:gs pos="0">
                      <a:srgbClr val="007BD3"/>
                    </a:gs>
                    <a:gs pos="100000">
                      <a:srgbClr val="034373"/>
                    </a:gs>
                  </a:gsLst>
                  <a:lin scaled="0"/>
                </a:gradFill>
                <a:latin typeface="微软雅黑" panose="020B0503020204020204" pitchFamily="34" charset="-122"/>
                <a:ea typeface="微软雅黑" panose="020B0503020204020204" pitchFamily="34" charset="-122"/>
              </a:rPr>
              <a:t>牛顿</a:t>
            </a:r>
          </a:p>
        </p:txBody>
      </p:sp>
      <p:sp>
        <p:nvSpPr>
          <p:cNvPr id="5" name="灯片编号占位符 4"/>
          <p:cNvSpPr>
            <a:spLocks noGrp="1"/>
          </p:cNvSpPr>
          <p:nvPr>
            <p:ph type="sldNum" sz="quarter" idx="4"/>
          </p:nvPr>
        </p:nvSpPr>
        <p:spPr/>
        <p:txBody>
          <a:bodyPr/>
          <a:lstStyle/>
          <a:p>
            <a:pPr algn="r"/>
            <a:fld id="{9A0DB2DC-4C9A-4742-B13C-FB6460FD3503}" type="slidenum">
              <a:rPr lang="en-US" altLang="zh-CN" dirty="0"/>
              <a:t>28</a:t>
            </a:fld>
            <a:endParaRPr lang="en-US" altLang="zh-CN" dirty="0"/>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p:cNvSpPr>
          <p:nvPr>
            <p:ph type="title"/>
          </p:nvPr>
        </p:nvSpPr>
        <p:spPr>
          <a:xfrm>
            <a:off x="-67310" y="175260"/>
            <a:ext cx="9384665" cy="866140"/>
          </a:xfrm>
          <a:solidFill>
            <a:srgbClr val="FFFF00"/>
          </a:solidFill>
        </p:spPr>
        <p:txBody>
          <a:bodyPr vert="horz" wrap="square" lIns="91440" tIns="45720" rIns="91440" bIns="45720" anchor="ctr"/>
          <a:lstStyle/>
          <a:p>
            <a:r>
              <a:rPr lang="en-US" altLang="zh-CN" sz="3600" b="1">
                <a:latin typeface="Arial" panose="020B0604020202020204" pitchFamily="34" charset="0"/>
                <a:cs typeface="Arial" panose="020B0604020202020204" pitchFamily="34" charset="0"/>
              </a:rPr>
              <a:t>  Antoni van Leeuwenhoek (1632-1723)</a:t>
            </a:r>
          </a:p>
        </p:txBody>
      </p:sp>
      <p:sp>
        <p:nvSpPr>
          <p:cNvPr id="26627" name="Rectangle 6"/>
          <p:cNvSpPr>
            <a:spLocks noGrp="1"/>
          </p:cNvSpPr>
          <p:nvPr>
            <p:ph type="body" sz="half" idx="2"/>
          </p:nvPr>
        </p:nvSpPr>
        <p:spPr>
          <a:xfrm>
            <a:off x="4648200" y="1191895"/>
            <a:ext cx="4038600" cy="4615180"/>
          </a:xfrm>
        </p:spPr>
        <p:txBody>
          <a:bodyPr vert="horz" wrap="square" lIns="91440" tIns="45720" rIns="91440" bIns="45720" anchor="t"/>
          <a:lstStyle/>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荷兰商人、科学家。</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“微观生物学”之父</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建造高清晰度的单显微镜，研究了毛细管循环和肌肉纤维。</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观察了血球、精子与细菌，并绘出了它们的形象。</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1683年发现了细菌。</a:t>
            </a:r>
            <a:endParaRPr lang="en-US" altLang="zh-CN" sz="2200"/>
          </a:p>
        </p:txBody>
      </p:sp>
      <p:pic>
        <p:nvPicPr>
          <p:cNvPr id="26628" name="图片 4" descr="Antonie_van_Leeuwenhoek.jpg"/>
          <p:cNvPicPr>
            <a:picLocks noChangeAspect="1"/>
          </p:cNvPicPr>
          <p:nvPr/>
        </p:nvPicPr>
        <p:blipFill>
          <a:blip r:embed="rId2"/>
          <a:stretch>
            <a:fillRect/>
          </a:stretch>
        </p:blipFill>
        <p:spPr>
          <a:xfrm>
            <a:off x="538480" y="1181100"/>
            <a:ext cx="3759200" cy="4374515"/>
          </a:xfrm>
          <a:prstGeom prst="rect">
            <a:avLst/>
          </a:prstGeom>
          <a:noFill/>
          <a:ln w="9525">
            <a:noFill/>
          </a:ln>
        </p:spPr>
      </p:pic>
      <p:sp>
        <p:nvSpPr>
          <p:cNvPr id="2" name="文本框 1"/>
          <p:cNvSpPr txBox="1"/>
          <p:nvPr/>
        </p:nvSpPr>
        <p:spPr>
          <a:xfrm>
            <a:off x="1086485" y="5691505"/>
            <a:ext cx="2550795" cy="521970"/>
          </a:xfrm>
          <a:prstGeom prst="rect">
            <a:avLst/>
          </a:prstGeom>
          <a:noFill/>
        </p:spPr>
        <p:txBody>
          <a:bodyPr wrap="square" rtlCol="0">
            <a:spAutoFit/>
          </a:bodyPr>
          <a:lstStyle/>
          <a:p>
            <a:pPr algn="ctr">
              <a:buClrTx/>
              <a:buSzTx/>
              <a:buFontTx/>
            </a:pPr>
            <a:r>
              <a:rPr lang="zh-CN" altLang="en-US" sz="2800" b="1">
                <a:gradFill>
                  <a:gsLst>
                    <a:gs pos="0">
                      <a:srgbClr val="012D86"/>
                    </a:gs>
                    <a:gs pos="100000">
                      <a:srgbClr val="0E2557"/>
                    </a:gs>
                  </a:gsLst>
                  <a:lin scaled="0"/>
                </a:gradFill>
                <a:latin typeface="微软雅黑" panose="020B0503020204020204" pitchFamily="34" charset="-122"/>
                <a:ea typeface="微软雅黑" panose="020B0503020204020204" pitchFamily="34" charset="-122"/>
                <a:sym typeface="+mn-ea"/>
              </a:rPr>
              <a:t>列文霍克</a:t>
            </a:r>
          </a:p>
        </p:txBody>
      </p:sp>
      <p:sp>
        <p:nvSpPr>
          <p:cNvPr id="5" name="灯片编号占位符 4"/>
          <p:cNvSpPr>
            <a:spLocks noGrp="1"/>
          </p:cNvSpPr>
          <p:nvPr>
            <p:ph type="sldNum" sz="quarter" idx="4"/>
          </p:nvPr>
        </p:nvSpPr>
        <p:spPr/>
        <p:txBody>
          <a:bodyPr/>
          <a:lstStyle/>
          <a:p>
            <a:pPr algn="r"/>
            <a:fld id="{9A0DB2DC-4C9A-4742-B13C-FB6460FD3503}" type="slidenum">
              <a:rPr lang="en-US" altLang="zh-CN" dirty="0"/>
              <a:t>29</a:t>
            </a:fld>
            <a:endParaRPr lang="en-US" altLang="zh-CN" dirty="0"/>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395288" y="188913"/>
            <a:ext cx="8291513" cy="1079500"/>
          </a:xfrm>
          <a:solidFill>
            <a:srgbClr val="FFFF00"/>
          </a:solidFill>
          <a:ln w="25400">
            <a:solidFill>
              <a:srgbClr val="800000"/>
            </a:solidFill>
          </a:ln>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ts val="0"/>
              </a:spcBef>
              <a:spcAft>
                <a:spcPts val="0"/>
              </a:spcAft>
              <a:buClrTx/>
              <a:buSzTx/>
              <a:buFontTx/>
              <a:buNone/>
              <a:defRPr/>
            </a:pPr>
            <a:r>
              <a:rPr kumimoji="0" lang="zh-CN" altLang="en-US" sz="42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发生社会变迁的原因？</a:t>
            </a:r>
          </a:p>
        </p:txBody>
      </p:sp>
      <p:sp>
        <p:nvSpPr>
          <p:cNvPr id="136195" name="Rectangle 3"/>
          <p:cNvSpPr>
            <a:spLocks noGrp="1"/>
          </p:cNvSpPr>
          <p:nvPr>
            <p:ph idx="1"/>
          </p:nvPr>
        </p:nvSpPr>
        <p:spPr>
          <a:xfrm>
            <a:off x="457200" y="1557338"/>
            <a:ext cx="8229600" cy="4608512"/>
          </a:xfrm>
          <a:solidFill>
            <a:srgbClr val="FFFF99"/>
          </a:solidFill>
        </p:spPr>
        <p:txBody>
          <a:bodyPr vert="horz" wrap="square" lIns="91440" tIns="45720" rIns="91440" bIns="45720" anchor="t"/>
          <a:lstStyle/>
          <a:p>
            <a:pPr eaLnBrk="1" hangingPunct="1">
              <a:spcBef>
                <a:spcPct val="35000"/>
              </a:spcBef>
            </a:pPr>
            <a:r>
              <a:rPr lang="zh-CN" altLang="en-US" sz="2800" b="1" dirty="0">
                <a:solidFill>
                  <a:srgbClr val="333399"/>
                </a:solidFill>
                <a:latin typeface="微软雅黑" panose="020B0503020204020204" pitchFamily="34" charset="-122"/>
                <a:ea typeface="微软雅黑" panose="020B0503020204020204" pitchFamily="34" charset="-122"/>
              </a:rPr>
              <a:t>自然环境 </a:t>
            </a:r>
            <a:r>
              <a:rPr lang="en-US" altLang="zh-CN" sz="1600" b="1" dirty="0">
                <a:solidFill>
                  <a:srgbClr val="C00000"/>
                </a:solidFill>
                <a:latin typeface="微软雅黑" panose="020B0503020204020204" pitchFamily="34" charset="-122"/>
                <a:ea typeface="微软雅黑" panose="020B0503020204020204" pitchFamily="34" charset="-122"/>
                <a:cs typeface="+mj-ea"/>
              </a:rPr>
              <a:t>庞贝古城，高昌</a:t>
            </a:r>
            <a:r>
              <a:rPr lang="zh-CN" altLang="en-US" sz="1600" b="1" dirty="0">
                <a:solidFill>
                  <a:srgbClr val="C00000"/>
                </a:solidFill>
                <a:latin typeface="微软雅黑" panose="020B0503020204020204" pitchFamily="34" charset="-122"/>
                <a:ea typeface="微软雅黑" panose="020B0503020204020204" pitchFamily="34" charset="-122"/>
                <a:cs typeface="+mj-ea"/>
              </a:rPr>
              <a:t>遗址，罗布泊，退耕还林，</a:t>
            </a:r>
            <a:r>
              <a:rPr lang="en-US" altLang="zh-CN" sz="1600" b="1" dirty="0">
                <a:solidFill>
                  <a:srgbClr val="C00000"/>
                </a:solidFill>
                <a:latin typeface="微软雅黑" panose="020B0503020204020204" pitchFamily="34" charset="-122"/>
                <a:ea typeface="微软雅黑" panose="020B0503020204020204" pitchFamily="34" charset="-122"/>
                <a:cs typeface="+mj-ea"/>
              </a:rPr>
              <a:t>...</a:t>
            </a:r>
          </a:p>
          <a:p>
            <a:pPr eaLnBrk="1" hangingPunct="1">
              <a:spcBef>
                <a:spcPct val="35000"/>
              </a:spcBef>
            </a:pPr>
            <a:r>
              <a:rPr lang="zh-CN" altLang="en-US" sz="2800" b="1" dirty="0">
                <a:solidFill>
                  <a:srgbClr val="333399"/>
                </a:solidFill>
                <a:latin typeface="微软雅黑" panose="020B0503020204020204" pitchFamily="34" charset="-122"/>
                <a:ea typeface="微软雅黑" panose="020B0503020204020204" pitchFamily="34" charset="-122"/>
              </a:rPr>
              <a:t>人口</a:t>
            </a:r>
            <a:r>
              <a:rPr lang="en-US" altLang="zh-CN" sz="2800" b="1" dirty="0">
                <a:solidFill>
                  <a:srgbClr val="333399"/>
                </a:solidFill>
                <a:latin typeface="微软雅黑" panose="020B0503020204020204" pitchFamily="34" charset="-122"/>
                <a:ea typeface="微软雅黑" panose="020B0503020204020204" pitchFamily="34" charset="-122"/>
              </a:rPr>
              <a:t>(</a:t>
            </a:r>
            <a:r>
              <a:rPr lang="zh-CN" altLang="en-US" sz="2800" b="1" dirty="0">
                <a:solidFill>
                  <a:srgbClr val="333399"/>
                </a:solidFill>
                <a:latin typeface="微软雅黑" panose="020B0503020204020204" pitchFamily="34" charset="-122"/>
                <a:ea typeface="微软雅黑" panose="020B0503020204020204" pitchFamily="34" charset="-122"/>
              </a:rPr>
              <a:t>数量、结构</a:t>
            </a:r>
            <a:r>
              <a:rPr lang="en-US" altLang="zh-CN" sz="2800" b="1" dirty="0">
                <a:solidFill>
                  <a:srgbClr val="333399"/>
                </a:solidFill>
                <a:latin typeface="微软雅黑" panose="020B0503020204020204" pitchFamily="34" charset="-122"/>
                <a:ea typeface="微软雅黑" panose="020B0503020204020204" pitchFamily="34" charset="-122"/>
              </a:rPr>
              <a:t>) </a:t>
            </a:r>
            <a:r>
              <a:rPr lang="zh-CN" altLang="en-US" sz="1600" b="1" dirty="0">
                <a:solidFill>
                  <a:srgbClr val="C00000"/>
                </a:solidFill>
                <a:latin typeface="微软雅黑" panose="020B0503020204020204" pitchFamily="34" charset="-122"/>
                <a:ea typeface="微软雅黑" panose="020B0503020204020204" pitchFamily="34" charset="-122"/>
                <a:cs typeface="+mj-ea"/>
              </a:rPr>
              <a:t>计划生育，老龄化，</a:t>
            </a:r>
            <a:r>
              <a:rPr lang="en-US" altLang="zh-CN" sz="1600" b="1" dirty="0">
                <a:solidFill>
                  <a:srgbClr val="C00000"/>
                </a:solidFill>
                <a:latin typeface="微软雅黑" panose="020B0503020204020204" pitchFamily="34" charset="-122"/>
                <a:ea typeface="微软雅黑" panose="020B0503020204020204" pitchFamily="34" charset="-122"/>
                <a:cs typeface="+mj-ea"/>
              </a:rPr>
              <a:t>...</a:t>
            </a:r>
          </a:p>
          <a:p>
            <a:pPr eaLnBrk="1" hangingPunct="1">
              <a:spcBef>
                <a:spcPct val="35000"/>
              </a:spcBef>
            </a:pPr>
            <a:r>
              <a:rPr lang="zh-CN" altLang="en-US" sz="2800" b="1" dirty="0">
                <a:solidFill>
                  <a:srgbClr val="333399"/>
                </a:solidFill>
                <a:latin typeface="微软雅黑" panose="020B0503020204020204" pitchFamily="34" charset="-122"/>
                <a:ea typeface="微软雅黑" panose="020B0503020204020204" pitchFamily="34" charset="-122"/>
              </a:rPr>
              <a:t>思想（信仰、意识形态）</a:t>
            </a:r>
            <a:r>
              <a:rPr lang="zh-CN" altLang="en-US" sz="1600" b="1" dirty="0">
                <a:solidFill>
                  <a:srgbClr val="C00000"/>
                </a:solidFill>
                <a:latin typeface="微软雅黑" panose="020B0503020204020204" pitchFamily="34" charset="-122"/>
                <a:ea typeface="微软雅黑" panose="020B0503020204020204" pitchFamily="34" charset="-122"/>
                <a:cs typeface="+mj-ea"/>
              </a:rPr>
              <a:t>基督教，马克思主义，</a:t>
            </a:r>
            <a:r>
              <a:rPr lang="en-US" altLang="zh-CN" sz="1600" b="1" dirty="0">
                <a:solidFill>
                  <a:srgbClr val="C00000"/>
                </a:solidFill>
                <a:latin typeface="微软雅黑" panose="020B0503020204020204" pitchFamily="34" charset="-122"/>
                <a:ea typeface="微软雅黑" panose="020B0503020204020204" pitchFamily="34" charset="-122"/>
                <a:cs typeface="+mj-ea"/>
              </a:rPr>
              <a:t>...</a:t>
            </a:r>
            <a:endParaRPr lang="zh-CN" altLang="en-US" sz="1600" b="1" dirty="0">
              <a:solidFill>
                <a:srgbClr val="C00000"/>
              </a:solidFill>
              <a:latin typeface="微软雅黑" panose="020B0503020204020204" pitchFamily="34" charset="-122"/>
              <a:ea typeface="微软雅黑" panose="020B0503020204020204" pitchFamily="34" charset="-122"/>
              <a:cs typeface="+mj-ea"/>
            </a:endParaRPr>
          </a:p>
          <a:p>
            <a:pPr eaLnBrk="1" hangingPunct="1">
              <a:spcBef>
                <a:spcPct val="35000"/>
              </a:spcBef>
            </a:pPr>
            <a:r>
              <a:rPr lang="zh-CN" altLang="en-US" sz="2800" b="1" dirty="0">
                <a:solidFill>
                  <a:srgbClr val="333399"/>
                </a:solidFill>
                <a:latin typeface="微软雅黑" panose="020B0503020204020204" pitchFamily="34" charset="-122"/>
                <a:ea typeface="微软雅黑" panose="020B0503020204020204" pitchFamily="34" charset="-122"/>
              </a:rPr>
              <a:t>“事件”</a:t>
            </a:r>
            <a:r>
              <a:rPr lang="en-US" altLang="zh-CN" sz="1600" b="1" dirty="0">
                <a:solidFill>
                  <a:srgbClr val="C00000"/>
                </a:solidFill>
                <a:latin typeface="微软雅黑" panose="020B0503020204020204" pitchFamily="34" charset="-122"/>
                <a:ea typeface="微软雅黑" panose="020B0503020204020204" pitchFamily="34" charset="-122"/>
                <a:cs typeface="+mj-ea"/>
              </a:rPr>
              <a:t>苏联解体，东欧剧变，911</a:t>
            </a:r>
            <a:r>
              <a:rPr lang="zh-CN" altLang="en-US" sz="1600" b="1" dirty="0">
                <a:solidFill>
                  <a:srgbClr val="C00000"/>
                </a:solidFill>
                <a:latin typeface="微软雅黑" panose="020B0503020204020204" pitchFamily="34" charset="-122"/>
                <a:ea typeface="微软雅黑" panose="020B0503020204020204" pitchFamily="34" charset="-122"/>
                <a:cs typeface="+mj-ea"/>
              </a:rPr>
              <a:t>，伊拉克，叙利亚，</a:t>
            </a:r>
            <a:r>
              <a:rPr lang="en-US" altLang="zh-CN" sz="1600" b="1" dirty="0">
                <a:solidFill>
                  <a:srgbClr val="C00000"/>
                </a:solidFill>
                <a:latin typeface="微软雅黑" panose="020B0503020204020204" pitchFamily="34" charset="-122"/>
                <a:ea typeface="微软雅黑" panose="020B0503020204020204" pitchFamily="34" charset="-122"/>
                <a:cs typeface="+mj-ea"/>
              </a:rPr>
              <a:t>...</a:t>
            </a:r>
            <a:endParaRPr lang="zh-CN" altLang="en-US" sz="1600" b="1" dirty="0">
              <a:solidFill>
                <a:srgbClr val="C00000"/>
              </a:solidFill>
              <a:latin typeface="微软雅黑" panose="020B0503020204020204" pitchFamily="34" charset="-122"/>
              <a:ea typeface="微软雅黑" panose="020B0503020204020204" pitchFamily="34" charset="-122"/>
              <a:cs typeface="+mj-ea"/>
            </a:endParaRPr>
          </a:p>
          <a:p>
            <a:pPr eaLnBrk="1" hangingPunct="1">
              <a:spcBef>
                <a:spcPct val="35000"/>
              </a:spcBef>
            </a:pPr>
            <a:r>
              <a:rPr lang="zh-CN" altLang="en-US" sz="2800" b="1" dirty="0">
                <a:solidFill>
                  <a:srgbClr val="333399"/>
                </a:solidFill>
                <a:latin typeface="微软雅黑" panose="020B0503020204020204" pitchFamily="34" charset="-122"/>
                <a:ea typeface="微软雅黑" panose="020B0503020204020204" pitchFamily="34" charset="-122"/>
              </a:rPr>
              <a:t>文化创新（发现、发明、传播）</a:t>
            </a:r>
            <a:r>
              <a:rPr lang="zh-CN" altLang="en-US" sz="1600" b="1" dirty="0">
                <a:solidFill>
                  <a:srgbClr val="C00000"/>
                </a:solidFill>
                <a:latin typeface="微软雅黑" panose="020B0503020204020204" pitchFamily="34" charset="-122"/>
                <a:ea typeface="微软雅黑" panose="020B0503020204020204" pitchFamily="34" charset="-122"/>
                <a:cs typeface="+mj-ea"/>
              </a:rPr>
              <a:t>文艺复兴，五四运动，</a:t>
            </a:r>
            <a:r>
              <a:rPr lang="en-US" altLang="zh-CN" sz="1600" b="1" dirty="0">
                <a:solidFill>
                  <a:srgbClr val="C00000"/>
                </a:solidFill>
                <a:latin typeface="微软雅黑" panose="020B0503020204020204" pitchFamily="34" charset="-122"/>
                <a:ea typeface="微软雅黑" panose="020B0503020204020204" pitchFamily="34" charset="-122"/>
                <a:cs typeface="+mj-ea"/>
              </a:rPr>
              <a:t>...</a:t>
            </a:r>
            <a:endParaRPr lang="zh-CN" altLang="en-US" sz="1600" b="1" dirty="0">
              <a:solidFill>
                <a:srgbClr val="C00000"/>
              </a:solidFill>
              <a:latin typeface="微软雅黑" panose="020B0503020204020204" pitchFamily="34" charset="-122"/>
              <a:ea typeface="微软雅黑" panose="020B0503020204020204" pitchFamily="34" charset="-122"/>
              <a:cs typeface="+mj-ea"/>
            </a:endParaRPr>
          </a:p>
          <a:p>
            <a:pPr eaLnBrk="1" hangingPunct="1">
              <a:spcBef>
                <a:spcPct val="35000"/>
              </a:spcBef>
            </a:pPr>
            <a:r>
              <a:rPr lang="zh-CN" altLang="en-US" sz="2800" b="1" dirty="0">
                <a:solidFill>
                  <a:srgbClr val="333399"/>
                </a:solidFill>
                <a:latin typeface="微软雅黑" panose="020B0503020204020204" pitchFamily="34" charset="-122"/>
                <a:ea typeface="微软雅黑" panose="020B0503020204020204" pitchFamily="34" charset="-122"/>
              </a:rPr>
              <a:t>人的行动 </a:t>
            </a:r>
            <a:r>
              <a:rPr lang="zh-CN" altLang="en-US" sz="1600" b="1" dirty="0">
                <a:solidFill>
                  <a:srgbClr val="C00000"/>
                </a:solidFill>
                <a:latin typeface="微软雅黑" panose="020B0503020204020204" pitchFamily="34" charset="-122"/>
                <a:ea typeface="微软雅黑" panose="020B0503020204020204" pitchFamily="34" charset="-122"/>
                <a:cs typeface="+mj-ea"/>
              </a:rPr>
              <a:t>世界大战</a:t>
            </a:r>
            <a:r>
              <a:rPr lang="en-US" altLang="zh-CN" sz="1600" b="1" dirty="0">
                <a:solidFill>
                  <a:srgbClr val="C00000"/>
                </a:solidFill>
                <a:latin typeface="微软雅黑" panose="020B0503020204020204" pitchFamily="34" charset="-122"/>
                <a:ea typeface="微软雅黑" panose="020B0503020204020204" pitchFamily="34" charset="-122"/>
                <a:cs typeface="+mj-ea"/>
              </a:rPr>
              <a:t>，新中国成立，</a:t>
            </a:r>
            <a:r>
              <a:rPr lang="zh-CN" altLang="en-US" sz="1600" b="1" dirty="0">
                <a:solidFill>
                  <a:srgbClr val="C00000"/>
                </a:solidFill>
                <a:latin typeface="微软雅黑" panose="020B0503020204020204" pitchFamily="34" charset="-122"/>
                <a:ea typeface="微软雅黑" panose="020B0503020204020204" pitchFamily="34" charset="-122"/>
                <a:cs typeface="+mj-ea"/>
              </a:rPr>
              <a:t>民族解放运动，</a:t>
            </a:r>
            <a:r>
              <a:rPr lang="en-US" altLang="zh-CN" sz="1600" b="1" dirty="0">
                <a:solidFill>
                  <a:srgbClr val="C00000"/>
                </a:solidFill>
                <a:latin typeface="微软雅黑" panose="020B0503020204020204" pitchFamily="34" charset="-122"/>
                <a:ea typeface="微软雅黑" panose="020B0503020204020204" pitchFamily="34" charset="-122"/>
                <a:cs typeface="+mj-ea"/>
              </a:rPr>
              <a:t>zha改革开放</a:t>
            </a:r>
            <a:r>
              <a:rPr lang="zh-CN" altLang="en-US" sz="1600" b="1" dirty="0">
                <a:solidFill>
                  <a:srgbClr val="C00000"/>
                </a:solidFill>
                <a:latin typeface="微软雅黑" panose="020B0503020204020204" pitchFamily="34" charset="-122"/>
                <a:ea typeface="微软雅黑" panose="020B0503020204020204" pitchFamily="34" charset="-122"/>
                <a:cs typeface="+mj-ea"/>
              </a:rPr>
              <a:t>，</a:t>
            </a:r>
            <a:r>
              <a:rPr lang="en-US" altLang="zh-CN" sz="1600" b="1" dirty="0">
                <a:solidFill>
                  <a:srgbClr val="C00000"/>
                </a:solidFill>
                <a:latin typeface="微软雅黑" panose="020B0503020204020204" pitchFamily="34" charset="-122"/>
                <a:ea typeface="微软雅黑" panose="020B0503020204020204" pitchFamily="34" charset="-122"/>
                <a:cs typeface="+mj-ea"/>
              </a:rPr>
              <a:t>...</a:t>
            </a:r>
          </a:p>
          <a:p>
            <a:pPr eaLnBrk="1" hangingPunct="1">
              <a:spcBef>
                <a:spcPct val="35000"/>
              </a:spcBef>
            </a:pPr>
            <a:r>
              <a:rPr lang="zh-CN" altLang="en-US" sz="2800" b="1" dirty="0">
                <a:solidFill>
                  <a:srgbClr val="333399"/>
                </a:solidFill>
                <a:latin typeface="微软雅黑" panose="020B0503020204020204" pitchFamily="34" charset="-122"/>
                <a:ea typeface="微软雅黑" panose="020B0503020204020204" pitchFamily="34" charset="-122"/>
              </a:rPr>
              <a:t>技术（生产力）</a:t>
            </a:r>
            <a:r>
              <a:rPr lang="en-US" altLang="zh-CN" sz="1600" b="1" dirty="0">
                <a:solidFill>
                  <a:srgbClr val="C00000"/>
                </a:solidFill>
                <a:latin typeface="微软雅黑" panose="020B0503020204020204" pitchFamily="34" charset="-122"/>
                <a:ea typeface="微软雅黑" panose="020B0503020204020204" pitchFamily="34" charset="-122"/>
                <a:cs typeface="+mj-ea"/>
              </a:rPr>
              <a:t>工业革命</a:t>
            </a:r>
            <a:r>
              <a:rPr lang="zh-CN" altLang="en-US" sz="1600" b="1" dirty="0">
                <a:solidFill>
                  <a:srgbClr val="C00000"/>
                </a:solidFill>
                <a:latin typeface="微软雅黑" panose="020B0503020204020204" pitchFamily="34" charset="-122"/>
                <a:ea typeface="微软雅黑" panose="020B0503020204020204" pitchFamily="34" charset="-122"/>
                <a:cs typeface="+mj-ea"/>
              </a:rPr>
              <a:t>，信息化，物联网，</a:t>
            </a:r>
            <a:r>
              <a:rPr lang="en-US" altLang="zh-CN" sz="1600" b="1" dirty="0">
                <a:solidFill>
                  <a:srgbClr val="C00000"/>
                </a:solidFill>
                <a:latin typeface="微软雅黑" panose="020B0503020204020204" pitchFamily="34" charset="-122"/>
                <a:ea typeface="微软雅黑" panose="020B0503020204020204" pitchFamily="34" charset="-122"/>
                <a:cs typeface="+mj-ea"/>
              </a:rPr>
              <a:t>...</a:t>
            </a:r>
          </a:p>
          <a:p>
            <a:pPr eaLnBrk="1" hangingPunct="1">
              <a:spcBef>
                <a:spcPct val="35000"/>
              </a:spcBef>
            </a:pPr>
            <a:r>
              <a:rPr lang="en-US" altLang="zh-CN" sz="2600" b="1" dirty="0">
                <a:solidFill>
                  <a:srgbClr val="3333CC"/>
                </a:solidFill>
                <a:latin typeface="微软雅黑" panose="020B0503020204020204" pitchFamily="34" charset="-122"/>
                <a:ea typeface="微软雅黑" panose="020B0503020204020204" pitchFamily="34" charset="-122"/>
              </a:rPr>
              <a:t>……</a:t>
            </a:r>
            <a:endParaRPr lang="en-US" altLang="zh-CN" sz="2600" dirty="0">
              <a:latin typeface="微软雅黑" panose="020B0503020204020204" pitchFamily="34" charset="-122"/>
              <a:ea typeface="微软雅黑" panose="020B0503020204020204" pitchFamily="34" charset="-122"/>
            </a:endParaRPr>
          </a:p>
        </p:txBody>
      </p:sp>
      <p:pic>
        <p:nvPicPr>
          <p:cNvPr id="11268" name="Picture 4" descr="MP00640_"/>
          <p:cNvPicPr>
            <a:picLocks noChangeAspect="1"/>
          </p:cNvPicPr>
          <p:nvPr/>
        </p:nvPicPr>
        <p:blipFill>
          <a:blip r:embed="rId4"/>
          <a:stretch>
            <a:fillRect/>
          </a:stretch>
        </p:blipFill>
        <p:spPr>
          <a:xfrm>
            <a:off x="6101715" y="154305"/>
            <a:ext cx="2585085" cy="2869565"/>
          </a:xfrm>
          <a:prstGeom prst="rect">
            <a:avLst/>
          </a:prstGeom>
          <a:noFill/>
          <a:ln w="9525">
            <a:noFill/>
          </a:ln>
        </p:spPr>
      </p:pic>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3</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A6FA82B2-F736-488D-866F-F8B4403F52AB}"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36195">
                                            <p:bg/>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36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36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36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136195">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136195">
                                            <p:txEl>
                                              <p:pRg st="5" end="5"/>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136195">
                                            <p:txEl>
                                              <p:pRg st="6" end="6"/>
                                            </p:txEl>
                                          </p:spTgt>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136195">
                                            <p:txEl>
                                              <p:pRg st="7" end="7"/>
                                            </p:txEl>
                                          </p:spTgt>
                                        </p:tgtEl>
                                        <p:attrNameLst>
                                          <p:attrName>style.visibility</p:attrName>
                                        </p:attrNameLst>
                                      </p:cBhvr>
                                      <p:to>
                                        <p:strVal val="visible"/>
                                      </p:to>
                                    </p:set>
                                  </p:childTnLst>
                                </p:cTn>
                              </p:par>
                              <p:par>
                                <p:cTn id="28" presetID="2" presetClass="entr" presetSubtype="3" fill="hold" nodeType="withEffect">
                                  <p:stCondLst>
                                    <p:cond delay="0"/>
                                  </p:stCondLst>
                                  <p:childTnLst>
                                    <p:set>
                                      <p:cBhvr>
                                        <p:cTn id="29" dur="1" fill="hold">
                                          <p:stCondLst>
                                            <p:cond delay="0"/>
                                          </p:stCondLst>
                                        </p:cTn>
                                        <p:tgtEl>
                                          <p:spTgt spid="11268"/>
                                        </p:tgtEl>
                                        <p:attrNameLst>
                                          <p:attrName>style.visibility</p:attrName>
                                        </p:attrNameLst>
                                      </p:cBhvr>
                                      <p:to>
                                        <p:strVal val="visible"/>
                                      </p:to>
                                    </p:set>
                                    <p:anim calcmode="lin" valueType="num">
                                      <p:cBhvr additive="base">
                                        <p:cTn id="30" dur="500" fill="hold"/>
                                        <p:tgtEl>
                                          <p:spTgt spid="11268"/>
                                        </p:tgtEl>
                                        <p:attrNameLst>
                                          <p:attrName>ppt_x</p:attrName>
                                        </p:attrNameLst>
                                      </p:cBhvr>
                                      <p:tavLst>
                                        <p:tav tm="0">
                                          <p:val>
                                            <p:strVal val="1+#ppt_w/2"/>
                                          </p:val>
                                        </p:tav>
                                        <p:tav tm="100000">
                                          <p:val>
                                            <p:strVal val="#ppt_x"/>
                                          </p:val>
                                        </p:tav>
                                      </p:tavLst>
                                    </p:anim>
                                    <p:anim calcmode="lin" valueType="num">
                                      <p:cBhvr additive="base">
                                        <p:cTn id="31" dur="500" fill="hold"/>
                                        <p:tgtEl>
                                          <p:spTgt spid="1126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p:cNvSpPr>
          <p:nvPr>
            <p:ph type="title"/>
          </p:nvPr>
        </p:nvSpPr>
        <p:spPr>
          <a:xfrm>
            <a:off x="-34290" y="189230"/>
            <a:ext cx="9174480" cy="936625"/>
          </a:xfrm>
          <a:solidFill>
            <a:srgbClr val="FFFF00"/>
          </a:solidFill>
        </p:spPr>
        <p:txBody>
          <a:bodyPr vert="horz" wrap="square" lIns="91440" tIns="45720" rIns="91440" bIns="45720" anchor="ctr"/>
          <a:lstStyle/>
          <a:p>
            <a:pPr algn="l">
              <a:buClrTx/>
              <a:buSzTx/>
              <a:buFontTx/>
            </a:pPr>
            <a:r>
              <a:rPr lang="en-US" altLang="zh-CN" b="1">
                <a:latin typeface="Arial" panose="020B0604020202020204" pitchFamily="34" charset="0"/>
                <a:cs typeface="Arial" panose="020B0604020202020204" pitchFamily="34" charset="0"/>
              </a:rPr>
              <a:t>Charles Darwin </a:t>
            </a:r>
            <a:r>
              <a:rPr lang="zh-CN" altLang="en-US" b="1">
                <a:latin typeface="Arial" panose="020B0604020202020204" pitchFamily="34" charset="0"/>
                <a:cs typeface="Arial" panose="020B0604020202020204" pitchFamily="34" charset="0"/>
              </a:rPr>
              <a:t>（</a:t>
            </a:r>
            <a:r>
              <a:rPr lang="en-US" altLang="zh-CN" b="1">
                <a:latin typeface="Arial" panose="020B0604020202020204" pitchFamily="34" charset="0"/>
                <a:cs typeface="Arial" panose="020B0604020202020204" pitchFamily="34" charset="0"/>
              </a:rPr>
              <a:t>1809-1882</a:t>
            </a:r>
            <a:r>
              <a:rPr lang="zh-CN" altLang="en-US" b="1">
                <a:latin typeface="Arial" panose="020B0604020202020204" pitchFamily="34" charset="0"/>
                <a:cs typeface="Arial" panose="020B0604020202020204" pitchFamily="34" charset="0"/>
              </a:rPr>
              <a:t>）</a:t>
            </a:r>
          </a:p>
        </p:txBody>
      </p:sp>
      <p:sp>
        <p:nvSpPr>
          <p:cNvPr id="27651" name="Rectangle 6"/>
          <p:cNvSpPr>
            <a:spLocks noGrp="1"/>
          </p:cNvSpPr>
          <p:nvPr>
            <p:ph type="body" sz="half" idx="2"/>
          </p:nvPr>
        </p:nvSpPr>
        <p:spPr>
          <a:xfrm>
            <a:off x="4643755" y="1193165"/>
            <a:ext cx="4038600" cy="4815840"/>
          </a:xfrm>
        </p:spPr>
        <p:txBody>
          <a:bodyPr vert="horz" wrap="square" lIns="91440" tIns="45720" rIns="91440" bIns="45720" anchor="t"/>
          <a:lstStyle/>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生物学家、博物学家</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早期因地质学研究而著名</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1859年11月24日发表了《物种起源》，提出了演化论的观点。</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证明所有生物物种是由少数共同祖先，经过长时间的自然选择过程后演化而成。</a:t>
            </a:r>
          </a:p>
        </p:txBody>
      </p:sp>
      <p:pic>
        <p:nvPicPr>
          <p:cNvPr id="27652" name="图片 4" descr="Charles_Darwin_seated_crop.jpg"/>
          <p:cNvPicPr>
            <a:picLocks noChangeAspect="1"/>
          </p:cNvPicPr>
          <p:nvPr/>
        </p:nvPicPr>
        <p:blipFill>
          <a:blip r:embed="rId2"/>
          <a:stretch>
            <a:fillRect/>
          </a:stretch>
        </p:blipFill>
        <p:spPr>
          <a:xfrm>
            <a:off x="645160" y="1242060"/>
            <a:ext cx="3298825" cy="4159885"/>
          </a:xfrm>
          <a:prstGeom prst="rect">
            <a:avLst/>
          </a:prstGeom>
          <a:noFill/>
          <a:ln w="9525">
            <a:noFill/>
          </a:ln>
        </p:spPr>
      </p:pic>
      <p:sp>
        <p:nvSpPr>
          <p:cNvPr id="2" name="文本框 1"/>
          <p:cNvSpPr txBox="1"/>
          <p:nvPr/>
        </p:nvSpPr>
        <p:spPr>
          <a:xfrm>
            <a:off x="1086485" y="5619750"/>
            <a:ext cx="2550795" cy="521970"/>
          </a:xfrm>
          <a:prstGeom prst="rect">
            <a:avLst/>
          </a:prstGeom>
          <a:noFill/>
        </p:spPr>
        <p:txBody>
          <a:bodyPr wrap="square" rtlCol="0">
            <a:spAutoFit/>
          </a:bodyPr>
          <a:lstStyle/>
          <a:p>
            <a:pPr algn="ctr">
              <a:buClrTx/>
              <a:buSzTx/>
              <a:buFontTx/>
            </a:pPr>
            <a:r>
              <a:rPr lang="zh-CN" altLang="en-US" sz="2800" b="1">
                <a:gradFill>
                  <a:gsLst>
                    <a:gs pos="0">
                      <a:srgbClr val="012D86"/>
                    </a:gs>
                    <a:gs pos="100000">
                      <a:srgbClr val="0E2557"/>
                    </a:gs>
                  </a:gsLst>
                  <a:lin scaled="0"/>
                </a:gradFill>
                <a:latin typeface="微软雅黑" panose="020B0503020204020204" pitchFamily="34" charset="-122"/>
                <a:ea typeface="微软雅黑" panose="020B0503020204020204" pitchFamily="34" charset="-122"/>
                <a:sym typeface="+mn-ea"/>
              </a:rPr>
              <a:t>达尔文</a:t>
            </a:r>
          </a:p>
        </p:txBody>
      </p:sp>
      <p:sp>
        <p:nvSpPr>
          <p:cNvPr id="5" name="灯片编号占位符 4"/>
          <p:cNvSpPr>
            <a:spLocks noGrp="1"/>
          </p:cNvSpPr>
          <p:nvPr>
            <p:ph type="sldNum" sz="quarter" idx="4"/>
          </p:nvPr>
        </p:nvSpPr>
        <p:spPr/>
        <p:txBody>
          <a:bodyPr/>
          <a:lstStyle/>
          <a:p>
            <a:pPr algn="r"/>
            <a:fld id="{9A0DB2DC-4C9A-4742-B13C-FB6460FD3503}" type="slidenum">
              <a:rPr lang="en-US" altLang="zh-CN" dirty="0"/>
              <a:t>30</a:t>
            </a:fld>
            <a:endParaRPr lang="en-US" altLang="zh-CN" dirty="0"/>
          </a:p>
        </p:txBody>
      </p:sp>
      <p:sp>
        <p:nvSpPr>
          <p:cNvPr id="6" name="日期占位符 5"/>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p:cNvSpPr>
          <p:nvPr>
            <p:ph type="title"/>
          </p:nvPr>
        </p:nvSpPr>
        <p:spPr>
          <a:xfrm>
            <a:off x="366395" y="180975"/>
            <a:ext cx="8229600" cy="1095375"/>
          </a:xfrm>
          <a:solidFill>
            <a:srgbClr val="FFFF00"/>
          </a:solidFill>
        </p:spPr>
        <p:txBody>
          <a:bodyPr vert="horz" wrap="square" lIns="91440" tIns="45720" rIns="91440" bIns="45720" anchor="ctr"/>
          <a:lstStyle/>
          <a:p>
            <a:pPr>
              <a:buNone/>
            </a:pPr>
            <a:r>
              <a:rPr lang="zh-CN" altLang="en-US" sz="4000" b="1" dirty="0">
                <a:latin typeface="微软雅黑" panose="020B0503020204020204" pitchFamily="34" charset="-122"/>
                <a:ea typeface="微软雅黑" panose="020B0503020204020204" pitchFamily="34" charset="-122"/>
              </a:rPr>
              <a:t>科学革命的原因</a:t>
            </a:r>
            <a:endParaRPr lang="en-US" altLang="zh-CN" sz="4000" b="1" dirty="0">
              <a:latin typeface="微软雅黑" panose="020B0503020204020204" pitchFamily="34" charset="-122"/>
              <a:ea typeface="微软雅黑" panose="020B0503020204020204" pitchFamily="34" charset="-122"/>
            </a:endParaRPr>
          </a:p>
        </p:txBody>
      </p:sp>
      <p:sp>
        <p:nvSpPr>
          <p:cNvPr id="28675" name="Rectangle 6"/>
          <p:cNvSpPr>
            <a:spLocks noGrp="1"/>
          </p:cNvSpPr>
          <p:nvPr>
            <p:ph type="body" sz="half" idx="2"/>
          </p:nvPr>
        </p:nvSpPr>
        <p:spPr>
          <a:xfrm>
            <a:off x="4294505" y="1165225"/>
            <a:ext cx="4038600" cy="5074285"/>
          </a:xfrm>
        </p:spPr>
        <p:txBody>
          <a:bodyPr vert="horz" wrap="square" lIns="91440" tIns="45720" rIns="91440" bIns="45720" anchor="t"/>
          <a:lstStyle/>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对古代权威的不断研读</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中世纪的知识生活</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中世纪期间众多大学的出现</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意大利的文艺复兴</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对数学的强调文艺复兴时期的资助保持体系解决了远程航海问题</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探险与贸易扩张</a:t>
            </a:r>
          </a:p>
          <a:p>
            <a:pPr algn="just">
              <a:lnSpc>
                <a:spcPct val="150000"/>
              </a:lnSpc>
              <a:buSzTx/>
              <a:buFont typeface="Wingdings" panose="05000000000000000000" charset="0"/>
            </a:pPr>
            <a:r>
              <a:rPr lang="zh-CN" altLang="en-US" sz="2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优良的科学仪器的出现</a:t>
            </a:r>
          </a:p>
          <a:p>
            <a:pPr>
              <a:lnSpc>
                <a:spcPct val="90000"/>
              </a:lnSpc>
              <a:buClrTx/>
              <a:buSzTx/>
              <a:buFontTx/>
            </a:pPr>
            <a:endParaRPr lang="en-US" altLang="zh-CN" sz="2400" dirty="0"/>
          </a:p>
        </p:txBody>
      </p:sp>
      <p:pic>
        <p:nvPicPr>
          <p:cNvPr id="28676" name="Picture 7" descr="microscope"/>
          <p:cNvPicPr>
            <a:picLocks noChangeAspect="1"/>
          </p:cNvPicPr>
          <p:nvPr/>
        </p:nvPicPr>
        <p:blipFill>
          <a:blip r:embed="rId2"/>
          <a:stretch>
            <a:fillRect/>
          </a:stretch>
        </p:blipFill>
        <p:spPr>
          <a:xfrm>
            <a:off x="690245" y="1438275"/>
            <a:ext cx="3315970" cy="4657725"/>
          </a:xfrm>
          <a:prstGeom prst="rect">
            <a:avLst/>
          </a:prstGeom>
          <a:noFill/>
          <a:ln w="9525">
            <a:noFill/>
          </a:ln>
        </p:spPr>
      </p:pic>
      <p:sp>
        <p:nvSpPr>
          <p:cNvPr id="4" name="灯片编号占位符 3"/>
          <p:cNvSpPr>
            <a:spLocks noGrp="1"/>
          </p:cNvSpPr>
          <p:nvPr>
            <p:ph type="sldNum" sz="quarter" idx="4"/>
          </p:nvPr>
        </p:nvSpPr>
        <p:spPr/>
        <p:txBody>
          <a:bodyPr/>
          <a:lstStyle/>
          <a:p>
            <a:pPr algn="r"/>
            <a:fld id="{9A0DB2DC-4C9A-4742-B13C-FB6460FD3503}" type="slidenum">
              <a:rPr lang="en-US" altLang="zh-CN" dirty="0"/>
              <a:t>31</a:t>
            </a:fld>
            <a:endParaRPr lang="en-US" altLang="zh-CN" dirty="0"/>
          </a:p>
        </p:txBody>
      </p:sp>
      <p:sp>
        <p:nvSpPr>
          <p:cNvPr id="5" name="日期占位符 4"/>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p:cNvSpPr>
          <p:nvPr>
            <p:ph type="title"/>
          </p:nvPr>
        </p:nvSpPr>
        <p:spPr>
          <a:xfrm>
            <a:off x="313690" y="165735"/>
            <a:ext cx="8472170" cy="1031875"/>
          </a:xfrm>
          <a:solidFill>
            <a:srgbClr val="FFFF00"/>
          </a:solidFill>
        </p:spPr>
        <p:txBody>
          <a:bodyPr vert="horz" wrap="square" lIns="91440" tIns="45720" rIns="91440" bIns="45720" anchor="ctr"/>
          <a:lstStyle/>
          <a:p>
            <a:pPr>
              <a:buNone/>
            </a:pPr>
            <a:r>
              <a:rPr lang="en-US" altLang="zh-CN" sz="4000" b="1" dirty="0">
                <a:latin typeface="微软雅黑" panose="020B0503020204020204" pitchFamily="34" charset="-122"/>
                <a:ea typeface="微软雅黑" panose="020B0503020204020204" pitchFamily="34" charset="-122"/>
              </a:rPr>
              <a:t> </a:t>
            </a:r>
            <a:r>
              <a:rPr lang="zh-CN" altLang="en-US" sz="4000" b="1" dirty="0">
                <a:latin typeface="微软雅黑" panose="020B0503020204020204" pitchFamily="34" charset="-122"/>
                <a:ea typeface="微软雅黑" panose="020B0503020204020204" pitchFamily="34" charset="-122"/>
              </a:rPr>
              <a:t>科学革命的主要成果</a:t>
            </a:r>
            <a:endParaRPr lang="en-US" altLang="zh-CN" sz="4000" b="1" dirty="0">
              <a:latin typeface="微软雅黑" panose="020B0503020204020204" pitchFamily="34" charset="-122"/>
              <a:ea typeface="微软雅黑" panose="020B0503020204020204" pitchFamily="34" charset="-122"/>
            </a:endParaRPr>
          </a:p>
        </p:txBody>
      </p:sp>
      <p:sp>
        <p:nvSpPr>
          <p:cNvPr id="29699" name="Rectangle 6"/>
          <p:cNvSpPr>
            <a:spLocks noGrp="1"/>
          </p:cNvSpPr>
          <p:nvPr>
            <p:ph type="body" sz="half" idx="2"/>
          </p:nvPr>
        </p:nvSpPr>
        <p:spPr>
          <a:xfrm>
            <a:off x="4512946" y="1290320"/>
            <a:ext cx="4160520" cy="4968875"/>
          </a:xfrm>
        </p:spPr>
        <p:txBody>
          <a:bodyPr vert="horz" wrap="square" lIns="91440" tIns="45720" rIns="91440" bIns="45720" anchor="t"/>
          <a:lstStyle/>
          <a:p>
            <a:pPr algn="just">
              <a:lnSpc>
                <a:spcPct val="130000"/>
              </a:lnSpc>
              <a:buSzTx/>
              <a:buFont typeface="Wingdings" panose="05000000000000000000" charset="0"/>
            </a:pP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“科学共同体”的兴起</a:t>
            </a:r>
          </a:p>
          <a:p>
            <a:pPr algn="just">
              <a:lnSpc>
                <a:spcPct val="130000"/>
              </a:lnSpc>
              <a:buSzTx/>
              <a:buFont typeface="Wingdings" panose="05000000000000000000" charset="0"/>
            </a:pP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现代科学方法</a:t>
            </a:r>
          </a:p>
          <a:p>
            <a:pPr algn="just">
              <a:lnSpc>
                <a:spcPct val="130000"/>
              </a:lnSpc>
              <a:buSzTx/>
              <a:buFont typeface="Wingdings" panose="05000000000000000000" charset="0"/>
            </a:pP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现代科学的开始</a:t>
            </a:r>
          </a:p>
          <a:p>
            <a:pPr algn="just">
              <a:lnSpc>
                <a:spcPct val="130000"/>
              </a:lnSpc>
              <a:buSzTx/>
              <a:buFont typeface="Wingdings" panose="05000000000000000000" charset="0"/>
            </a:pP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对进步和理性力量的信念</a:t>
            </a:r>
          </a:p>
          <a:p>
            <a:pPr algn="just">
              <a:lnSpc>
                <a:spcPct val="130000"/>
              </a:lnSpc>
              <a:buSzTx/>
              <a:buFont typeface="Wingdings" panose="05000000000000000000" charset="0"/>
            </a:pP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宇宙是一种按照自然规律运行的非常有秩序的体系</a:t>
            </a:r>
          </a:p>
          <a:p>
            <a:pPr algn="just">
              <a:lnSpc>
                <a:spcPct val="130000"/>
              </a:lnSpc>
              <a:buSzTx/>
              <a:buFont typeface="Wingdings" panose="05000000000000000000" charset="0"/>
            </a:pP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规律是由人的理性发明的</a:t>
            </a:r>
          </a:p>
          <a:p>
            <a:pPr algn="just">
              <a:lnSpc>
                <a:spcPct val="130000"/>
              </a:lnSpc>
              <a:buSzTx/>
              <a:buFont typeface="Wingdings" panose="05000000000000000000" charset="0"/>
            </a:pP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对宇宙去神化</a:t>
            </a:r>
          </a:p>
          <a:p>
            <a:pPr algn="just">
              <a:lnSpc>
                <a:spcPct val="130000"/>
              </a:lnSpc>
              <a:buSzTx/>
              <a:buFont typeface="Wingdings" panose="05000000000000000000" charset="0"/>
            </a:pPr>
            <a:r>
              <a:rPr lang="zh-CN" altLang="en-US" sz="24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自然神论</a:t>
            </a:r>
          </a:p>
          <a:p>
            <a:pPr eaLnBrk="1" hangingPunct="1">
              <a:lnSpc>
                <a:spcPct val="90000"/>
              </a:lnSpc>
              <a:buClrTx/>
              <a:buSzTx/>
              <a:buFontTx/>
            </a:pPr>
            <a:endParaRPr lang="zh-CN" altLang="en-US" sz="2400" dirty="0"/>
          </a:p>
          <a:p>
            <a:pPr>
              <a:buClrTx/>
              <a:buSzTx/>
              <a:buFontTx/>
            </a:pPr>
            <a:endParaRPr lang="en-US" altLang="zh-CN" sz="2400" dirty="0"/>
          </a:p>
        </p:txBody>
      </p:sp>
      <p:pic>
        <p:nvPicPr>
          <p:cNvPr id="29700" name="Picture 7" descr="sprat"/>
          <p:cNvPicPr>
            <a:picLocks noChangeAspect="1"/>
          </p:cNvPicPr>
          <p:nvPr/>
        </p:nvPicPr>
        <p:blipFill>
          <a:blip r:embed="rId2"/>
          <a:stretch>
            <a:fillRect/>
          </a:stretch>
        </p:blipFill>
        <p:spPr>
          <a:xfrm>
            <a:off x="313690" y="1237615"/>
            <a:ext cx="4114295" cy="5073650"/>
          </a:xfrm>
          <a:prstGeom prst="rect">
            <a:avLst/>
          </a:prstGeom>
          <a:noFill/>
          <a:ln w="9525">
            <a:noFill/>
          </a:ln>
        </p:spPr>
      </p:pic>
      <p:sp>
        <p:nvSpPr>
          <p:cNvPr id="4" name="灯片编号占位符 3"/>
          <p:cNvSpPr>
            <a:spLocks noGrp="1"/>
          </p:cNvSpPr>
          <p:nvPr>
            <p:ph type="sldNum" sz="quarter" idx="4"/>
          </p:nvPr>
        </p:nvSpPr>
        <p:spPr/>
        <p:txBody>
          <a:bodyPr/>
          <a:lstStyle/>
          <a:p>
            <a:pPr algn="r"/>
            <a:fld id="{9A0DB2DC-4C9A-4742-B13C-FB6460FD3503}" type="slidenum">
              <a:rPr lang="en-US" altLang="zh-CN" dirty="0"/>
              <a:t>32</a:t>
            </a:fld>
            <a:endParaRPr lang="en-US" altLang="zh-CN" dirty="0"/>
          </a:p>
        </p:txBody>
      </p:sp>
      <p:sp>
        <p:nvSpPr>
          <p:cNvPr id="5" name="日期占位符 4"/>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15713"/>
          <p:cNvSpPr>
            <a:spLocks noGrp="1"/>
          </p:cNvSpPr>
          <p:nvPr>
            <p:ph type="title"/>
          </p:nvPr>
        </p:nvSpPr>
        <p:spPr>
          <a:xfrm>
            <a:off x="215265" y="195580"/>
            <a:ext cx="8471535" cy="1222375"/>
          </a:xfrm>
          <a:solidFill>
            <a:srgbClr val="FFFF00"/>
          </a:solidFill>
        </p:spPr>
        <p:txBody>
          <a:bodyPr anchor="ctr" anchorCtr="0"/>
          <a:lstStyle/>
          <a:p>
            <a:r>
              <a:rPr lang="en-US" altLang="zh-CN" b="1" i="1" kern="12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i="1" kern="12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一批</a:t>
            </a:r>
            <a:r>
              <a:rPr lang="en-US" altLang="zh-CN" b="1" i="1" kern="12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重要科学院</a:t>
            </a:r>
            <a:r>
              <a:rPr lang="zh-CN" altLang="en-US" b="1" i="1" kern="12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在欧洲</a:t>
            </a:r>
            <a:r>
              <a:rPr lang="en-US" altLang="zh-CN" b="1" i="1" kern="12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创建</a:t>
            </a:r>
          </a:p>
        </p:txBody>
      </p:sp>
      <p:sp>
        <p:nvSpPr>
          <p:cNvPr id="115715" name="文本占位符 115714"/>
          <p:cNvSpPr>
            <a:spLocks noGrp="1"/>
          </p:cNvSpPr>
          <p:nvPr>
            <p:ph type="body" idx="1"/>
          </p:nvPr>
        </p:nvSpPr>
        <p:spPr>
          <a:xfrm>
            <a:off x="720090" y="1556792"/>
            <a:ext cx="7704455" cy="4590415"/>
          </a:xfrm>
        </p:spPr>
        <p:txBody>
          <a:bodyPr/>
          <a:lstStyle/>
          <a:p>
            <a:pPr algn="just" eaLnBrk="1" hangingPunct="1">
              <a:lnSpc>
                <a:spcPct val="100000"/>
              </a:lnSpc>
            </a:pPr>
            <a:r>
              <a:rPr lang="en-US" altLang="zh-CN" sz="28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1662年，</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伦敦皇家学会（非官方）</a:t>
            </a:r>
          </a:p>
          <a:p>
            <a:pPr algn="just" eaLnBrk="1" hangingPunct="1"/>
            <a:r>
              <a:rPr lang="en-US" altLang="zh-CN" sz="28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1666年，</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法兰西科学院（官方机构）</a:t>
            </a:r>
          </a:p>
          <a:p>
            <a:pPr algn="just" eaLnBrk="1" hangingPunct="1">
              <a:lnSpc>
                <a:spcPct val="100000"/>
              </a:lnSpc>
            </a:pPr>
            <a:r>
              <a:rPr lang="en-US" altLang="zh-CN" sz="28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1700年，</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柏林科学院（莱布尼兹创建，1744年重建并更名为普鲁士皇家科学院）</a:t>
            </a:r>
          </a:p>
          <a:p>
            <a:pPr algn="just" eaLnBrk="1" hangingPunct="1"/>
            <a:r>
              <a:rPr lang="en-US" altLang="zh-CN" sz="28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1724年，</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圣彼得堡科学院</a:t>
            </a:r>
          </a:p>
          <a:p>
            <a:pPr algn="just" eaLnBrk="1" hangingPunct="1"/>
            <a:r>
              <a:rPr lang="en-US" altLang="zh-CN" sz="28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1739年，</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爱丁堡皇家学会</a:t>
            </a:r>
          </a:p>
          <a:p>
            <a:pPr algn="just" eaLnBrk="1" hangingPunct="1"/>
            <a:r>
              <a:rPr lang="en-US" altLang="zh-CN" sz="28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1742年，</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丹麦皇家科学院</a:t>
            </a:r>
          </a:p>
          <a:p>
            <a:pPr algn="just" eaLnBrk="1" hangingPunct="1"/>
            <a:r>
              <a:rPr lang="en-US" altLang="zh-CN" sz="28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1751年，</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哥廷根科学院</a:t>
            </a:r>
          </a:p>
          <a:p>
            <a:pPr algn="just" eaLnBrk="1" hangingPunct="1"/>
            <a:r>
              <a:rPr lang="en-US" altLang="zh-CN" sz="2800"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1761年，</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都灵科学院（拉格朗日创办）</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33</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p:nvPr/>
        </p:nvSpPr>
        <p:spPr>
          <a:xfrm>
            <a:off x="457200" y="367665"/>
            <a:ext cx="8291264" cy="1045210"/>
          </a:xfrm>
          <a:prstGeom prst="rect">
            <a:avLst/>
          </a:prstGeom>
          <a:solidFill>
            <a:srgbClr val="FFFF00"/>
          </a:solidFill>
          <a:ln w="9525">
            <a:noFill/>
          </a:ln>
          <a:effectLst>
            <a:outerShdw dist="107763" dir="2699999" algn="ctr" rotWithShape="0">
              <a:schemeClr val="bg2">
                <a:alpha val="50000"/>
              </a:schemeClr>
            </a:outerShdw>
          </a:effectLst>
        </p:spPr>
        <p:txBody>
          <a:bodyPr anchor="ctr" anchorCtr="1"/>
          <a:lstStyle/>
          <a:p>
            <a:pPr>
              <a:lnSpc>
                <a:spcPct val="120000"/>
              </a:lnSpc>
            </a:pPr>
            <a:r>
              <a:rPr lang="zh-CN" altLang="en-US" sz="40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科技领域</a:t>
            </a:r>
            <a:r>
              <a:rPr lang="en-US" altLang="zh-CN" sz="4000" b="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18-19</a:t>
            </a:r>
            <a:r>
              <a:rPr lang="zh-CN" altLang="en-US" sz="4000" b="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世纪的杰出人物</a:t>
            </a:r>
          </a:p>
        </p:txBody>
      </p:sp>
      <p:pic>
        <p:nvPicPr>
          <p:cNvPr id="88068" name="Picture 4" descr="英国18-19世纪的优秀人物"/>
          <p:cNvPicPr>
            <a:picLocks noChangeAspect="1"/>
          </p:cNvPicPr>
          <p:nvPr/>
        </p:nvPicPr>
        <p:blipFill>
          <a:blip r:embed="rId3"/>
          <a:stretch>
            <a:fillRect/>
          </a:stretch>
        </p:blipFill>
        <p:spPr>
          <a:xfrm>
            <a:off x="611188" y="1700213"/>
            <a:ext cx="8064500" cy="4464050"/>
          </a:xfrm>
          <a:prstGeom prst="rect">
            <a:avLst/>
          </a:prstGeom>
          <a:noFill/>
          <a:ln w="9525">
            <a:noFill/>
          </a:ln>
        </p:spPr>
      </p:pic>
      <p:sp>
        <p:nvSpPr>
          <p:cNvPr id="88069" name="Rectangle 5"/>
          <p:cNvSpPr/>
          <p:nvPr/>
        </p:nvSpPr>
        <p:spPr>
          <a:xfrm>
            <a:off x="755650" y="3582353"/>
            <a:ext cx="1079500" cy="423545"/>
          </a:xfrm>
          <a:prstGeom prst="rect">
            <a:avLst/>
          </a:prstGeom>
          <a:solidFill>
            <a:srgbClr val="FFFF99"/>
          </a:solidFill>
          <a:ln w="19050" cap="flat" cmpd="sng">
            <a:solidFill>
              <a:srgbClr val="003366"/>
            </a:solidFill>
            <a:prstDash val="solid"/>
            <a:miter/>
            <a:headEnd type="none" w="med" len="med"/>
            <a:tailEnd type="none" w="med" len="med"/>
          </a:ln>
        </p:spPr>
        <p:txBody>
          <a:bodyPr lIns="36000" rIns="36000" anchor="ctr">
            <a:spAutoFit/>
          </a:bodyPr>
          <a:lstStyle/>
          <a:p>
            <a:pPr algn="ctr">
              <a:lnSpc>
                <a:spcPct val="90000"/>
              </a:lnSpc>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詹姆斯</a:t>
            </a:r>
            <a:r>
              <a:rPr lang="en-US" altLang="zh-CN"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瓦特</a:t>
            </a:r>
          </a:p>
          <a:p>
            <a:pPr algn="ctr">
              <a:lnSpc>
                <a:spcPct val="90000"/>
              </a:lnSpc>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发明家</a:t>
            </a:r>
          </a:p>
        </p:txBody>
      </p:sp>
      <p:sp>
        <p:nvSpPr>
          <p:cNvPr id="88070" name="Rectangle 6"/>
          <p:cNvSpPr/>
          <p:nvPr/>
        </p:nvSpPr>
        <p:spPr>
          <a:xfrm>
            <a:off x="2339975" y="3582353"/>
            <a:ext cx="1079500" cy="423545"/>
          </a:xfrm>
          <a:prstGeom prst="rect">
            <a:avLst/>
          </a:prstGeom>
          <a:solidFill>
            <a:srgbClr val="FFFF99"/>
          </a:solidFill>
          <a:ln w="19050" cap="flat" cmpd="sng">
            <a:solidFill>
              <a:srgbClr val="003366"/>
            </a:solidFill>
            <a:prstDash val="solid"/>
            <a:miter/>
            <a:headEnd type="none" w="med" len="med"/>
            <a:tailEnd type="none" w="med" len="med"/>
          </a:ln>
        </p:spPr>
        <p:txBody>
          <a:bodyPr lIns="36000" rIns="36000" anchor="ctr">
            <a:spAutoFit/>
          </a:bodyPr>
          <a:lstStyle/>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迈克尔·法拉第</a:t>
            </a:r>
          </a:p>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物理学家</a:t>
            </a:r>
          </a:p>
        </p:txBody>
      </p:sp>
      <p:sp>
        <p:nvSpPr>
          <p:cNvPr id="88071" name="Rectangle 7"/>
          <p:cNvSpPr/>
          <p:nvPr/>
        </p:nvSpPr>
        <p:spPr>
          <a:xfrm>
            <a:off x="3708400" y="3582353"/>
            <a:ext cx="1439863" cy="423545"/>
          </a:xfrm>
          <a:prstGeom prst="rect">
            <a:avLst/>
          </a:prstGeom>
          <a:solidFill>
            <a:srgbClr val="FFFF99"/>
          </a:solidFill>
          <a:ln w="19050" cap="flat" cmpd="sng">
            <a:solidFill>
              <a:srgbClr val="003366"/>
            </a:solidFill>
            <a:prstDash val="solid"/>
            <a:miter/>
            <a:headEnd type="none" w="med" len="med"/>
            <a:tailEnd type="none" w="med" len="med"/>
          </a:ln>
        </p:spPr>
        <p:txBody>
          <a:bodyPr lIns="36000" rIns="36000" anchor="ctr">
            <a:spAutoFit/>
          </a:bodyPr>
          <a:lstStyle/>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约翰·道尔顿</a:t>
            </a:r>
          </a:p>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化学、物理学家</a:t>
            </a:r>
          </a:p>
        </p:txBody>
      </p:sp>
      <p:sp>
        <p:nvSpPr>
          <p:cNvPr id="88072" name="Rectangle 8"/>
          <p:cNvSpPr/>
          <p:nvPr/>
        </p:nvSpPr>
        <p:spPr>
          <a:xfrm>
            <a:off x="5364163" y="3582353"/>
            <a:ext cx="1439862" cy="423545"/>
          </a:xfrm>
          <a:prstGeom prst="rect">
            <a:avLst/>
          </a:prstGeom>
          <a:solidFill>
            <a:srgbClr val="FFFF99"/>
          </a:solidFill>
          <a:ln w="19050" cap="flat" cmpd="sng">
            <a:solidFill>
              <a:srgbClr val="003366"/>
            </a:solidFill>
            <a:prstDash val="solid"/>
            <a:miter/>
            <a:headEnd type="none" w="med" len="med"/>
            <a:tailEnd type="none" w="med" len="med"/>
          </a:ln>
        </p:spPr>
        <p:txBody>
          <a:bodyPr lIns="36000" rIns="36000" anchor="ctr">
            <a:spAutoFit/>
          </a:bodyPr>
          <a:lstStyle/>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哈 雷</a:t>
            </a:r>
          </a:p>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天文、数学家</a:t>
            </a:r>
            <a:endParaRPr lang="zh-CN" altLang="en-US" sz="1200" b="1" dirty="0">
              <a:latin typeface="楷体_GB2312" pitchFamily="49" charset="-122"/>
              <a:ea typeface="楷体_GB2312" pitchFamily="49" charset="-122"/>
            </a:endParaRPr>
          </a:p>
        </p:txBody>
      </p:sp>
      <p:sp>
        <p:nvSpPr>
          <p:cNvPr id="88073" name="Rectangle 9"/>
          <p:cNvSpPr/>
          <p:nvPr/>
        </p:nvSpPr>
        <p:spPr>
          <a:xfrm>
            <a:off x="6948488" y="3582353"/>
            <a:ext cx="1439862" cy="423545"/>
          </a:xfrm>
          <a:prstGeom prst="rect">
            <a:avLst/>
          </a:prstGeom>
          <a:solidFill>
            <a:srgbClr val="FFFF99"/>
          </a:solidFill>
          <a:ln w="19050" cap="flat" cmpd="sng">
            <a:solidFill>
              <a:srgbClr val="003366"/>
            </a:solidFill>
            <a:prstDash val="solid"/>
            <a:miter/>
            <a:headEnd type="none" w="med" len="med"/>
            <a:tailEnd type="none" w="med" len="med"/>
          </a:ln>
        </p:spPr>
        <p:txBody>
          <a:bodyPr lIns="36000" rIns="36000" anchor="ctr">
            <a:spAutoFit/>
          </a:bodyPr>
          <a:lstStyle/>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威廉·汤姆逊</a:t>
            </a:r>
          </a:p>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物理学家</a:t>
            </a:r>
          </a:p>
        </p:txBody>
      </p:sp>
      <p:sp>
        <p:nvSpPr>
          <p:cNvPr id="88074" name="Rectangle 10"/>
          <p:cNvSpPr/>
          <p:nvPr/>
        </p:nvSpPr>
        <p:spPr>
          <a:xfrm>
            <a:off x="755650" y="5876290"/>
            <a:ext cx="1079500" cy="423545"/>
          </a:xfrm>
          <a:prstGeom prst="rect">
            <a:avLst/>
          </a:prstGeom>
          <a:solidFill>
            <a:srgbClr val="FFFF99"/>
          </a:solidFill>
          <a:ln w="19050" cap="flat" cmpd="sng">
            <a:solidFill>
              <a:srgbClr val="003366"/>
            </a:solidFill>
            <a:prstDash val="solid"/>
            <a:miter/>
            <a:headEnd type="none" w="med" len="med"/>
            <a:tailEnd type="none" w="med" len="med"/>
          </a:ln>
        </p:spPr>
        <p:txBody>
          <a:bodyPr lIns="36000" rIns="36000" anchor="ctr">
            <a:spAutoFit/>
          </a:bodyPr>
          <a:lstStyle/>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戴 维</a:t>
            </a:r>
          </a:p>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化学家</a:t>
            </a:r>
          </a:p>
        </p:txBody>
      </p:sp>
      <p:sp>
        <p:nvSpPr>
          <p:cNvPr id="88075" name="Rectangle 11"/>
          <p:cNvSpPr/>
          <p:nvPr/>
        </p:nvSpPr>
        <p:spPr>
          <a:xfrm>
            <a:off x="1979613" y="5885815"/>
            <a:ext cx="1225550" cy="423545"/>
          </a:xfrm>
          <a:prstGeom prst="rect">
            <a:avLst/>
          </a:prstGeom>
          <a:solidFill>
            <a:srgbClr val="FFFF99"/>
          </a:solidFill>
          <a:ln w="19050" cap="flat" cmpd="sng">
            <a:solidFill>
              <a:srgbClr val="003366"/>
            </a:solidFill>
            <a:prstDash val="solid"/>
            <a:miter/>
            <a:headEnd type="none" w="med" len="med"/>
            <a:tailEnd type="none" w="med" len="med"/>
          </a:ln>
        </p:spPr>
        <p:txBody>
          <a:bodyPr lIns="36000" rIns="36000" anchor="ctr">
            <a:spAutoFit/>
          </a:bodyPr>
          <a:lstStyle/>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罗伯特·胡克</a:t>
            </a:r>
          </a:p>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物理、生物学家</a:t>
            </a:r>
          </a:p>
        </p:txBody>
      </p:sp>
      <p:sp>
        <p:nvSpPr>
          <p:cNvPr id="88076" name="Rectangle 12"/>
          <p:cNvSpPr/>
          <p:nvPr/>
        </p:nvSpPr>
        <p:spPr>
          <a:xfrm>
            <a:off x="3348038" y="5926773"/>
            <a:ext cx="1511300" cy="589280"/>
          </a:xfrm>
          <a:prstGeom prst="rect">
            <a:avLst/>
          </a:prstGeom>
          <a:solidFill>
            <a:srgbClr val="FFFF99"/>
          </a:solidFill>
          <a:ln w="19050" cap="flat" cmpd="sng">
            <a:solidFill>
              <a:srgbClr val="003366"/>
            </a:solidFill>
            <a:prstDash val="solid"/>
            <a:miter/>
            <a:headEnd type="none" w="med" len="med"/>
            <a:tailEnd type="none" w="med" len="med"/>
          </a:ln>
        </p:spPr>
        <p:txBody>
          <a:bodyPr lIns="36000" rIns="36000" anchor="ctr">
            <a:spAutoFit/>
          </a:bodyPr>
          <a:lstStyle/>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伯兰特·阿瑟·罗素</a:t>
            </a:r>
          </a:p>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哲学家（数学、逻辑、文学诺贝尔奖）</a:t>
            </a:r>
          </a:p>
        </p:txBody>
      </p:sp>
      <p:sp>
        <p:nvSpPr>
          <p:cNvPr id="88077" name="Rectangle 13"/>
          <p:cNvSpPr/>
          <p:nvPr/>
        </p:nvSpPr>
        <p:spPr>
          <a:xfrm>
            <a:off x="5003800" y="5891213"/>
            <a:ext cx="1079500" cy="755650"/>
          </a:xfrm>
          <a:prstGeom prst="rect">
            <a:avLst/>
          </a:prstGeom>
          <a:solidFill>
            <a:srgbClr val="FFFF99"/>
          </a:solidFill>
          <a:ln w="19050" cap="flat" cmpd="sng">
            <a:solidFill>
              <a:srgbClr val="003366"/>
            </a:solidFill>
            <a:prstDash val="solid"/>
            <a:miter/>
            <a:headEnd type="none" w="med" len="med"/>
            <a:tailEnd type="none" w="med" len="med"/>
          </a:ln>
        </p:spPr>
        <p:txBody>
          <a:bodyPr lIns="36000" rIns="36000" anchor="ctr">
            <a:spAutoFit/>
          </a:bodyPr>
          <a:lstStyle/>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弗兰西斯·培根</a:t>
            </a:r>
          </a:p>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1唯物主义哲学、思想家</a:t>
            </a:r>
            <a:r>
              <a:rPr lang="zh-CN" altLang="en-US" sz="1000" b="1" dirty="0">
                <a:latin typeface="楷体_GB2312" pitchFamily="49" charset="-122"/>
                <a:ea typeface="楷体_GB2312" pitchFamily="49" charset="-122"/>
              </a:rPr>
              <a:t>、</a:t>
            </a: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科学家和作家</a:t>
            </a:r>
            <a:endParaRPr lang="zh-CN" altLang="en-US" sz="1000" b="1" dirty="0">
              <a:latin typeface="楷体_GB2312" pitchFamily="49" charset="-122"/>
              <a:ea typeface="楷体_GB2312" pitchFamily="49" charset="-122"/>
            </a:endParaRPr>
          </a:p>
        </p:txBody>
      </p:sp>
      <p:sp>
        <p:nvSpPr>
          <p:cNvPr id="88078" name="Rectangle 14"/>
          <p:cNvSpPr/>
          <p:nvPr/>
        </p:nvSpPr>
        <p:spPr>
          <a:xfrm>
            <a:off x="6300788" y="5949315"/>
            <a:ext cx="1079500" cy="423545"/>
          </a:xfrm>
          <a:prstGeom prst="rect">
            <a:avLst/>
          </a:prstGeom>
          <a:solidFill>
            <a:srgbClr val="FFFF99"/>
          </a:solidFill>
          <a:ln w="19050" cap="flat" cmpd="sng">
            <a:solidFill>
              <a:srgbClr val="003366"/>
            </a:solidFill>
            <a:prstDash val="solid"/>
            <a:miter/>
            <a:headEnd type="none" w="med" len="med"/>
            <a:tailEnd type="none" w="med" len="med"/>
          </a:ln>
        </p:spPr>
        <p:txBody>
          <a:bodyPr lIns="36000" rIns="36000" anchor="ctr">
            <a:spAutoFit/>
          </a:bodyPr>
          <a:lstStyle/>
          <a:p>
            <a:pPr algn="ctr">
              <a:lnSpc>
                <a:spcPct val="90000"/>
              </a:lnSpc>
              <a:buClrTx/>
              <a:buSzTx/>
              <a:buNone/>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托马斯·赫胥黎博物学家</a:t>
            </a:r>
          </a:p>
        </p:txBody>
      </p:sp>
      <p:sp>
        <p:nvSpPr>
          <p:cNvPr id="88079" name="Rectangle 15"/>
          <p:cNvSpPr/>
          <p:nvPr/>
        </p:nvSpPr>
        <p:spPr>
          <a:xfrm>
            <a:off x="7451725" y="5949315"/>
            <a:ext cx="1441450" cy="423545"/>
          </a:xfrm>
          <a:prstGeom prst="rect">
            <a:avLst/>
          </a:prstGeom>
          <a:solidFill>
            <a:srgbClr val="FFFF99"/>
          </a:solidFill>
          <a:ln w="19050" cap="flat" cmpd="sng">
            <a:solidFill>
              <a:srgbClr val="003366"/>
            </a:solidFill>
            <a:prstDash val="solid"/>
            <a:miter/>
            <a:headEnd type="none" w="med" len="med"/>
            <a:tailEnd type="none" w="med" len="med"/>
          </a:ln>
        </p:spPr>
        <p:txBody>
          <a:bodyPr lIns="36000" rIns="36000" anchor="ctr">
            <a:spAutoFit/>
          </a:bodyPr>
          <a:lstStyle/>
          <a:p>
            <a:pPr>
              <a:lnSpc>
                <a:spcPct val="90000"/>
              </a:lnSpc>
            </a:pPr>
            <a:r>
              <a:rPr lang="zh-CN" altLang="en-US" sz="1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詹姆斯·普雷斯科特·焦耳（物理学家）</a:t>
            </a:r>
            <a:endParaRPr lang="zh-CN" altLang="en-US" sz="1200" b="1" dirty="0">
              <a:latin typeface="楷体_GB2312" pitchFamily="49" charset="-122"/>
              <a:ea typeface="楷体_GB2312" pitchFamily="49" charset="-122"/>
            </a:endParaRPr>
          </a:p>
        </p:txBody>
      </p:sp>
      <p:sp>
        <p:nvSpPr>
          <p:cNvPr id="88081" name="Rectangle 17"/>
          <p:cNvSpPr/>
          <p:nvPr/>
        </p:nvSpPr>
        <p:spPr>
          <a:xfrm>
            <a:off x="1547813" y="2636838"/>
            <a:ext cx="465137" cy="1223962"/>
          </a:xfrm>
          <a:prstGeom prst="rect">
            <a:avLst/>
          </a:prstGeom>
          <a:solidFill>
            <a:srgbClr val="00FFFF"/>
          </a:solidFill>
          <a:ln w="25400" cap="flat" cmpd="sng">
            <a:solidFill>
              <a:srgbClr val="FFCC00"/>
            </a:solidFill>
            <a:prstDash val="solid"/>
            <a:miter/>
            <a:headEnd type="none" w="med" len="med"/>
            <a:tailEnd type="none" w="med" len="med"/>
          </a:ln>
        </p:spPr>
        <p:txBody>
          <a:bodyPr lIns="18000" rIns="18000" anchor="ctr"/>
          <a:lstStyle/>
          <a:p>
            <a:pPr algn="ctr"/>
            <a:r>
              <a:rPr lang="zh-CN" altLang="en-US" sz="1600" b="1" dirty="0">
                <a:latin typeface="微软雅黑" panose="020B0503020204020204" pitchFamily="34" charset="-122"/>
                <a:ea typeface="微软雅黑" panose="020B0503020204020204" pitchFamily="34" charset="-122"/>
              </a:rPr>
              <a:t>蒸</a:t>
            </a:r>
          </a:p>
          <a:p>
            <a:pPr algn="ctr"/>
            <a:r>
              <a:rPr lang="zh-CN" altLang="en-US" sz="1600" b="1" dirty="0">
                <a:latin typeface="微软雅黑" panose="020B0503020204020204" pitchFamily="34" charset="-122"/>
                <a:ea typeface="微软雅黑" panose="020B0503020204020204" pitchFamily="34" charset="-122"/>
              </a:rPr>
              <a:t>汽</a:t>
            </a:r>
          </a:p>
          <a:p>
            <a:pPr algn="ctr"/>
            <a:r>
              <a:rPr lang="zh-CN" altLang="en-US" sz="1600" b="1" dirty="0">
                <a:latin typeface="微软雅黑" panose="020B0503020204020204" pitchFamily="34" charset="-122"/>
                <a:ea typeface="微软雅黑" panose="020B0503020204020204" pitchFamily="34" charset="-122"/>
              </a:rPr>
              <a:t>机</a:t>
            </a:r>
          </a:p>
        </p:txBody>
      </p:sp>
      <p:sp>
        <p:nvSpPr>
          <p:cNvPr id="88082" name="Rectangle 18"/>
          <p:cNvSpPr/>
          <p:nvPr/>
        </p:nvSpPr>
        <p:spPr>
          <a:xfrm>
            <a:off x="3059113" y="2636838"/>
            <a:ext cx="504825" cy="1223962"/>
          </a:xfrm>
          <a:prstGeom prst="rect">
            <a:avLst/>
          </a:prstGeom>
          <a:solidFill>
            <a:srgbClr val="00FFFF"/>
          </a:solidFill>
          <a:ln w="25400" cap="flat" cmpd="sng">
            <a:solidFill>
              <a:srgbClr val="FFCC00"/>
            </a:solidFill>
            <a:prstDash val="solid"/>
            <a:miter/>
            <a:headEnd type="none" w="med" len="med"/>
            <a:tailEnd type="none" w="med" len="med"/>
          </a:ln>
        </p:spPr>
        <p:txBody>
          <a:bodyPr lIns="18000" rIns="18000" anchor="ctr"/>
          <a:lstStyle/>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电磁</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感应</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原理</a:t>
            </a:r>
            <a:endParaRPr lang="zh-CN" altLang="en-US" sz="1600" b="1" dirty="0">
              <a:latin typeface="Times New Roman" panose="02020603050405020304" pitchFamily="18" charset="0"/>
              <a:ea typeface="楷体_GB2312" pitchFamily="49" charset="-122"/>
            </a:endParaRPr>
          </a:p>
        </p:txBody>
      </p:sp>
      <p:sp>
        <p:nvSpPr>
          <p:cNvPr id="88083" name="Rectangle 19"/>
          <p:cNvSpPr/>
          <p:nvPr/>
        </p:nvSpPr>
        <p:spPr>
          <a:xfrm>
            <a:off x="4787900" y="2636838"/>
            <a:ext cx="431800" cy="1223962"/>
          </a:xfrm>
          <a:prstGeom prst="rect">
            <a:avLst/>
          </a:prstGeom>
          <a:solidFill>
            <a:srgbClr val="00FFFF"/>
          </a:solidFill>
          <a:ln w="25400" cap="flat" cmpd="sng">
            <a:solidFill>
              <a:srgbClr val="FFCC00"/>
            </a:solidFill>
            <a:prstDash val="solid"/>
            <a:miter/>
            <a:headEnd type="none" w="med" len="med"/>
            <a:tailEnd type="none" w="med" len="med"/>
          </a:ln>
        </p:spPr>
        <p:txBody>
          <a:bodyPr lIns="18000" rIns="18000" anchor="ctr"/>
          <a:lstStyle/>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原</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子</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理</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论</a:t>
            </a:r>
          </a:p>
        </p:txBody>
      </p:sp>
      <p:sp>
        <p:nvSpPr>
          <p:cNvPr id="88084" name="Rectangle 20"/>
          <p:cNvSpPr/>
          <p:nvPr/>
        </p:nvSpPr>
        <p:spPr>
          <a:xfrm>
            <a:off x="6372225" y="2636838"/>
            <a:ext cx="431800" cy="1223962"/>
          </a:xfrm>
          <a:prstGeom prst="rect">
            <a:avLst/>
          </a:prstGeom>
          <a:solidFill>
            <a:srgbClr val="00FFFF"/>
          </a:solidFill>
          <a:ln w="25400" cap="flat" cmpd="sng">
            <a:solidFill>
              <a:srgbClr val="FFCC00"/>
            </a:solidFill>
            <a:prstDash val="solid"/>
            <a:miter/>
            <a:headEnd type="none" w="med" len="med"/>
            <a:tailEnd type="none" w="med" len="med"/>
          </a:ln>
        </p:spPr>
        <p:txBody>
          <a:bodyPr lIns="18000" rIns="18000" anchor="ctr"/>
          <a:lstStyle/>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哈</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雷</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彗</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星</a:t>
            </a:r>
          </a:p>
        </p:txBody>
      </p:sp>
      <p:sp>
        <p:nvSpPr>
          <p:cNvPr id="88085" name="Rectangle 21"/>
          <p:cNvSpPr/>
          <p:nvPr/>
        </p:nvSpPr>
        <p:spPr>
          <a:xfrm>
            <a:off x="8027988" y="2636838"/>
            <a:ext cx="431800" cy="1223962"/>
          </a:xfrm>
          <a:prstGeom prst="rect">
            <a:avLst/>
          </a:prstGeom>
          <a:solidFill>
            <a:srgbClr val="00FFFF"/>
          </a:solidFill>
          <a:ln w="25400" cap="flat" cmpd="sng">
            <a:solidFill>
              <a:srgbClr val="FFCC00"/>
            </a:solidFill>
            <a:prstDash val="solid"/>
            <a:miter/>
            <a:headEnd type="none" w="med" len="med"/>
            <a:tailEnd type="none" w="med" len="med"/>
          </a:ln>
        </p:spPr>
        <p:txBody>
          <a:bodyPr lIns="18000" rIns="18000" anchor="ctr"/>
          <a:lstStyle/>
          <a:p>
            <a:pPr algn="ctr">
              <a:lnSpc>
                <a:spcPct val="100000"/>
              </a:lnSpc>
              <a:buClrTx/>
              <a:buSzTx/>
              <a:buNone/>
            </a:pPr>
            <a:r>
              <a:rPr lang="zh-CN" altLang="en-US" sz="1600" b="1" dirty="0">
                <a:latin typeface="Times New Roman" panose="02020603050405020304" pitchFamily="18" charset="0"/>
                <a:ea typeface="楷体_GB2312" pitchFamily="49" charset="-122"/>
              </a:rPr>
              <a:t>基</a:t>
            </a:r>
            <a:endParaRPr lang="zh-CN" altLang="en-US" sz="1600" b="1" dirty="0">
              <a:latin typeface="微软雅黑" panose="020B0503020204020204" pitchFamily="34" charset="-122"/>
              <a:ea typeface="微软雅黑" panose="020B0503020204020204" pitchFamily="34" charset="-122"/>
            </a:endParaRP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本</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粒</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子</a:t>
            </a:r>
          </a:p>
        </p:txBody>
      </p:sp>
      <p:sp>
        <p:nvSpPr>
          <p:cNvPr id="88086" name="Rectangle 22"/>
          <p:cNvSpPr/>
          <p:nvPr/>
        </p:nvSpPr>
        <p:spPr>
          <a:xfrm>
            <a:off x="1476375" y="4652963"/>
            <a:ext cx="431800" cy="1439862"/>
          </a:xfrm>
          <a:prstGeom prst="rect">
            <a:avLst/>
          </a:prstGeom>
          <a:solidFill>
            <a:srgbClr val="00FFFF"/>
          </a:solidFill>
          <a:ln w="25400" cap="flat" cmpd="sng">
            <a:solidFill>
              <a:srgbClr val="FFCC00"/>
            </a:solidFill>
            <a:prstDash val="solid"/>
            <a:miter/>
            <a:headEnd type="none" w="med" len="med"/>
            <a:tailEnd type="none" w="med" len="med"/>
          </a:ln>
        </p:spPr>
        <p:txBody>
          <a:bodyPr lIns="18000" rIns="18000" anchor="ctr"/>
          <a:lstStyle/>
          <a:p>
            <a:pPr>
              <a:lnSpc>
                <a:spcPct val="110000"/>
              </a:lnSpc>
            </a:pPr>
            <a:r>
              <a:rPr lang="zh-CN" altLang="en-US" sz="1600" b="1" dirty="0">
                <a:latin typeface="Times New Roman" panose="02020603050405020304" pitchFamily="18" charset="0"/>
                <a:ea typeface="楷体_GB2312" pitchFamily="49" charset="-122"/>
              </a:rPr>
              <a:t>矿</a:t>
            </a:r>
          </a:p>
          <a:p>
            <a:pPr>
              <a:lnSpc>
                <a:spcPct val="110000"/>
              </a:lnSpc>
            </a:pPr>
            <a:r>
              <a:rPr lang="zh-CN" altLang="en-US" sz="1600" b="1" dirty="0">
                <a:latin typeface="Times New Roman" panose="02020603050405020304" pitchFamily="18" charset="0"/>
                <a:ea typeface="楷体_GB2312" pitchFamily="49" charset="-122"/>
              </a:rPr>
              <a:t>用</a:t>
            </a:r>
          </a:p>
          <a:p>
            <a:pPr>
              <a:lnSpc>
                <a:spcPct val="110000"/>
              </a:lnSpc>
            </a:pPr>
            <a:r>
              <a:rPr lang="zh-CN" altLang="en-US" sz="1600" b="1" dirty="0">
                <a:latin typeface="Times New Roman" panose="02020603050405020304" pitchFamily="18" charset="0"/>
                <a:ea typeface="楷体_GB2312" pitchFamily="49" charset="-122"/>
              </a:rPr>
              <a:t>安</a:t>
            </a:r>
          </a:p>
          <a:p>
            <a:pPr>
              <a:lnSpc>
                <a:spcPct val="110000"/>
              </a:lnSpc>
            </a:pPr>
            <a:r>
              <a:rPr lang="zh-CN" altLang="en-US" sz="1600" b="1" dirty="0">
                <a:latin typeface="Times New Roman" panose="02020603050405020304" pitchFamily="18" charset="0"/>
                <a:ea typeface="楷体_GB2312" pitchFamily="49" charset="-122"/>
              </a:rPr>
              <a:t>全</a:t>
            </a:r>
          </a:p>
          <a:p>
            <a:pPr>
              <a:lnSpc>
                <a:spcPct val="110000"/>
              </a:lnSpc>
            </a:pPr>
            <a:r>
              <a:rPr lang="zh-CN" altLang="en-US" sz="1600" b="1" dirty="0">
                <a:latin typeface="Times New Roman" panose="02020603050405020304" pitchFamily="18" charset="0"/>
                <a:ea typeface="楷体_GB2312" pitchFamily="49" charset="-122"/>
              </a:rPr>
              <a:t>灯</a:t>
            </a:r>
          </a:p>
        </p:txBody>
      </p:sp>
      <p:sp>
        <p:nvSpPr>
          <p:cNvPr id="88087" name="Rectangle 23"/>
          <p:cNvSpPr/>
          <p:nvPr/>
        </p:nvSpPr>
        <p:spPr>
          <a:xfrm>
            <a:off x="2916238" y="4868863"/>
            <a:ext cx="431800" cy="1223962"/>
          </a:xfrm>
          <a:prstGeom prst="rect">
            <a:avLst/>
          </a:prstGeom>
          <a:solidFill>
            <a:srgbClr val="00FFFF"/>
          </a:solidFill>
          <a:ln w="25400" cap="flat" cmpd="sng">
            <a:solidFill>
              <a:srgbClr val="FFCC00"/>
            </a:solidFill>
            <a:prstDash val="solid"/>
            <a:miter/>
            <a:headEnd type="none" w="med" len="med"/>
            <a:tailEnd type="none" w="med" len="med"/>
          </a:ln>
        </p:spPr>
        <p:txBody>
          <a:bodyPr lIns="18000" rIns="18000" anchor="ctr"/>
          <a:lstStyle/>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弹</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性</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定</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律</a:t>
            </a:r>
          </a:p>
        </p:txBody>
      </p:sp>
      <p:sp>
        <p:nvSpPr>
          <p:cNvPr id="88088" name="Rectangle 24"/>
          <p:cNvSpPr/>
          <p:nvPr/>
        </p:nvSpPr>
        <p:spPr>
          <a:xfrm>
            <a:off x="4356100" y="4797425"/>
            <a:ext cx="576263" cy="1223963"/>
          </a:xfrm>
          <a:prstGeom prst="rect">
            <a:avLst/>
          </a:prstGeom>
          <a:solidFill>
            <a:srgbClr val="00FFFF"/>
          </a:solidFill>
          <a:ln w="25400" cap="flat" cmpd="sng">
            <a:solidFill>
              <a:srgbClr val="FFCC00"/>
            </a:solidFill>
            <a:prstDash val="solid"/>
            <a:miter/>
            <a:headEnd type="none" w="med" len="med"/>
            <a:tailEnd type="none" w="med" len="med"/>
          </a:ln>
        </p:spPr>
        <p:txBody>
          <a:bodyPr lIns="18000" rIns="18000" anchor="ctr"/>
          <a:lstStyle/>
          <a:p>
            <a:pPr algn="ctr">
              <a:buClrTx/>
              <a:buSzTx/>
              <a:buNone/>
            </a:pPr>
            <a:r>
              <a:rPr lang="en-US" altLang="zh-CN" sz="1600" b="1" dirty="0">
                <a:latin typeface="Times New Roman" panose="02020603050405020304" pitchFamily="18" charset="0"/>
                <a:ea typeface="楷体_GB2312" pitchFamily="49" charset="-122"/>
              </a:rPr>
              <a:t>4</a:t>
            </a:r>
            <a:r>
              <a:rPr lang="zh-CN" altLang="en-US" sz="1600" b="1" dirty="0">
                <a:latin typeface="微软雅黑" panose="020B0503020204020204" pitchFamily="34" charset="-122"/>
                <a:ea typeface="微软雅黑" panose="020B0503020204020204" pitchFamily="34" charset="-122"/>
              </a:rPr>
              <a:t>0</a:t>
            </a:r>
          </a:p>
          <a:p>
            <a:pPr algn="ctr">
              <a:buClrTx/>
              <a:buSzTx/>
              <a:buNone/>
            </a:pPr>
            <a:r>
              <a:rPr lang="zh-CN" altLang="en-US" sz="1600" b="1" dirty="0">
                <a:latin typeface="微软雅黑" panose="020B0503020204020204" pitchFamily="34" charset="-122"/>
                <a:ea typeface="微软雅黑" panose="020B0503020204020204" pitchFamily="34" charset="-122"/>
              </a:rPr>
              <a:t>多部</a:t>
            </a:r>
          </a:p>
          <a:p>
            <a:pPr algn="ctr">
              <a:buClrTx/>
              <a:buSzTx/>
              <a:buNone/>
            </a:pPr>
            <a:r>
              <a:rPr lang="zh-CN" altLang="en-US" sz="1600" b="1" dirty="0">
                <a:latin typeface="微软雅黑" panose="020B0503020204020204" pitchFamily="34" charset="-122"/>
                <a:ea typeface="微软雅黑" panose="020B0503020204020204" pitchFamily="34" charset="-122"/>
              </a:rPr>
              <a:t>著作</a:t>
            </a:r>
            <a:endParaRPr lang="zh-CN" altLang="en-US" sz="1600" b="1" dirty="0">
              <a:latin typeface="Times New Roman" panose="02020603050405020304" pitchFamily="18" charset="0"/>
              <a:ea typeface="楷体_GB2312" pitchFamily="49" charset="-122"/>
            </a:endParaRPr>
          </a:p>
        </p:txBody>
      </p:sp>
      <p:sp>
        <p:nvSpPr>
          <p:cNvPr id="88089" name="Rectangle 25"/>
          <p:cNvSpPr/>
          <p:nvPr/>
        </p:nvSpPr>
        <p:spPr>
          <a:xfrm>
            <a:off x="5651500" y="4941888"/>
            <a:ext cx="576263" cy="1006475"/>
          </a:xfrm>
          <a:prstGeom prst="rect">
            <a:avLst/>
          </a:prstGeom>
          <a:solidFill>
            <a:srgbClr val="00FFFF"/>
          </a:solidFill>
          <a:ln w="25400" cap="flat" cmpd="sng">
            <a:solidFill>
              <a:srgbClr val="FFCC00"/>
            </a:solidFill>
            <a:prstDash val="solid"/>
            <a:miter/>
            <a:headEnd type="none" w="med" len="med"/>
            <a:tailEnd type="none" w="med" len="med"/>
          </a:ln>
        </p:spPr>
        <p:txBody>
          <a:bodyPr lIns="18000" rIns="18000" anchor="ctr"/>
          <a:lstStyle/>
          <a:p>
            <a:pPr algn="ctr">
              <a:buClrTx/>
              <a:buSzTx/>
              <a:buNone/>
            </a:pPr>
            <a:r>
              <a:rPr lang="zh-CN" altLang="en-US" sz="1600" b="1" dirty="0">
                <a:latin typeface="微软雅黑" panose="020B0503020204020204" pitchFamily="34" charset="-122"/>
                <a:ea typeface="微软雅黑" panose="020B0503020204020204" pitchFamily="34" charset="-122"/>
              </a:rPr>
              <a:t>知识</a:t>
            </a:r>
          </a:p>
          <a:p>
            <a:pPr algn="ctr">
              <a:buClrTx/>
              <a:buSzTx/>
              <a:buNone/>
            </a:pPr>
            <a:r>
              <a:rPr lang="zh-CN" altLang="en-US" sz="1600" b="1" dirty="0">
                <a:latin typeface="微软雅黑" panose="020B0503020204020204" pitchFamily="34" charset="-122"/>
                <a:ea typeface="微软雅黑" panose="020B0503020204020204" pitchFamily="34" charset="-122"/>
              </a:rPr>
              <a:t>就是</a:t>
            </a:r>
          </a:p>
          <a:p>
            <a:pPr algn="ctr">
              <a:buClrTx/>
              <a:buSzTx/>
              <a:buNone/>
            </a:pPr>
            <a:r>
              <a:rPr lang="zh-CN" altLang="en-US" sz="1600" b="1" dirty="0">
                <a:latin typeface="微软雅黑" panose="020B0503020204020204" pitchFamily="34" charset="-122"/>
                <a:ea typeface="微软雅黑" panose="020B0503020204020204" pitchFamily="34" charset="-122"/>
              </a:rPr>
              <a:t>力量</a:t>
            </a:r>
            <a:endParaRPr lang="zh-CN" altLang="en-US" sz="1600" b="1" dirty="0">
              <a:latin typeface="Times New Roman" panose="02020603050405020304" pitchFamily="18" charset="0"/>
              <a:ea typeface="楷体_GB2312" pitchFamily="49" charset="-122"/>
            </a:endParaRPr>
          </a:p>
        </p:txBody>
      </p:sp>
      <p:sp>
        <p:nvSpPr>
          <p:cNvPr id="88090" name="Rectangle 26"/>
          <p:cNvSpPr/>
          <p:nvPr/>
        </p:nvSpPr>
        <p:spPr>
          <a:xfrm>
            <a:off x="6986588" y="4832985"/>
            <a:ext cx="431800" cy="1223963"/>
          </a:xfrm>
          <a:prstGeom prst="rect">
            <a:avLst/>
          </a:prstGeom>
          <a:solidFill>
            <a:srgbClr val="00FFFF"/>
          </a:solidFill>
          <a:ln w="25400" cap="flat" cmpd="sng">
            <a:solidFill>
              <a:srgbClr val="FFCC00"/>
            </a:solidFill>
            <a:prstDash val="solid"/>
            <a:miter/>
            <a:headEnd type="none" w="med" len="med"/>
            <a:tailEnd type="none" w="med" len="med"/>
          </a:ln>
        </p:spPr>
        <p:txBody>
          <a:bodyPr lIns="18000" rIns="18000" anchor="ctr"/>
          <a:lstStyle/>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人</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类</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起</a:t>
            </a:r>
          </a:p>
          <a:p>
            <a:pPr algn="ctr">
              <a:lnSpc>
                <a:spcPct val="100000"/>
              </a:lnSpc>
              <a:buClrTx/>
              <a:buSzTx/>
              <a:buNone/>
            </a:pPr>
            <a:r>
              <a:rPr lang="zh-CN" altLang="en-US" sz="1600" b="1" dirty="0">
                <a:latin typeface="微软雅黑" panose="020B0503020204020204" pitchFamily="34" charset="-122"/>
                <a:ea typeface="微软雅黑" panose="020B0503020204020204" pitchFamily="34" charset="-122"/>
              </a:rPr>
              <a:t>源</a:t>
            </a:r>
          </a:p>
        </p:txBody>
      </p:sp>
      <p:sp>
        <p:nvSpPr>
          <p:cNvPr id="88091" name="Rectangle 27"/>
          <p:cNvSpPr/>
          <p:nvPr/>
        </p:nvSpPr>
        <p:spPr>
          <a:xfrm>
            <a:off x="8388350" y="4797425"/>
            <a:ext cx="576263" cy="1008063"/>
          </a:xfrm>
          <a:prstGeom prst="rect">
            <a:avLst/>
          </a:prstGeom>
          <a:solidFill>
            <a:srgbClr val="00FFFF"/>
          </a:solidFill>
          <a:ln w="25400" cap="flat" cmpd="sng">
            <a:solidFill>
              <a:srgbClr val="FFCC00"/>
            </a:solidFill>
            <a:prstDash val="solid"/>
            <a:miter/>
            <a:headEnd type="none" w="med" len="med"/>
            <a:tailEnd type="none" w="med" len="med"/>
          </a:ln>
        </p:spPr>
        <p:txBody>
          <a:bodyPr lIns="18000" rIns="18000" anchor="ctr"/>
          <a:lstStyle/>
          <a:p>
            <a:pPr algn="ctr">
              <a:buClrTx/>
              <a:buSzTx/>
              <a:buNone/>
            </a:pPr>
            <a:r>
              <a:rPr lang="zh-CN" altLang="en-US" sz="1600" b="1" dirty="0">
                <a:latin typeface="微软雅黑" panose="020B0503020204020204" pitchFamily="34" charset="-122"/>
                <a:ea typeface="微软雅黑" panose="020B0503020204020204" pitchFamily="34" charset="-122"/>
              </a:rPr>
              <a:t>能量</a:t>
            </a:r>
          </a:p>
          <a:p>
            <a:pPr algn="ctr">
              <a:buClrTx/>
              <a:buSzTx/>
              <a:buNone/>
            </a:pPr>
            <a:r>
              <a:rPr lang="zh-CN" altLang="en-US" sz="1600" b="1" dirty="0">
                <a:latin typeface="微软雅黑" panose="020B0503020204020204" pitchFamily="34" charset="-122"/>
                <a:ea typeface="微软雅黑" panose="020B0503020204020204" pitchFamily="34" charset="-122"/>
              </a:rPr>
              <a:t>守恒</a:t>
            </a:r>
          </a:p>
          <a:p>
            <a:pPr algn="ctr">
              <a:buClrTx/>
              <a:buSzTx/>
              <a:buNone/>
            </a:pPr>
            <a:r>
              <a:rPr lang="zh-CN" altLang="en-US" sz="1600" b="1" dirty="0">
                <a:latin typeface="微软雅黑" panose="020B0503020204020204" pitchFamily="34" charset="-122"/>
                <a:ea typeface="微软雅黑" panose="020B0503020204020204" pitchFamily="34" charset="-122"/>
              </a:rPr>
              <a:t>定律</a:t>
            </a:r>
            <a:endParaRPr lang="zh-CN" altLang="en-US" sz="1600" b="1" dirty="0">
              <a:latin typeface="Times New Roman" panose="02020603050405020304" pitchFamily="18" charset="0"/>
              <a:ea typeface="楷体_GB2312" pitchFamily="49"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34</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80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88070"/>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8807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8807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880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88081"/>
                                        </p:tgtEl>
                                        <p:attrNameLst>
                                          <p:attrName>style.visibility</p:attrName>
                                        </p:attrNameLst>
                                      </p:cBhvr>
                                      <p:to>
                                        <p:strVal val="visible"/>
                                      </p:to>
                                    </p:set>
                                    <p:animEffect transition="in" filter="blinds(vertical)">
                                      <p:cBhvr>
                                        <p:cTn id="27" dur="500"/>
                                        <p:tgtEl>
                                          <p:spTgt spid="88081"/>
                                        </p:tgtEl>
                                      </p:cBhvr>
                                    </p:animEffect>
                                  </p:childTnLst>
                                </p:cTn>
                              </p:par>
                            </p:childTnLst>
                          </p:cTn>
                        </p:par>
                        <p:par>
                          <p:cTn id="28" fill="hold">
                            <p:stCondLst>
                              <p:cond delay="500"/>
                            </p:stCondLst>
                            <p:childTnLst>
                              <p:par>
                                <p:cTn id="29" presetID="3" presetClass="entr" presetSubtype="5" fill="hold" grpId="0" nodeType="afterEffect">
                                  <p:stCondLst>
                                    <p:cond delay="0"/>
                                  </p:stCondLst>
                                  <p:childTnLst>
                                    <p:set>
                                      <p:cBhvr>
                                        <p:cTn id="30" dur="1" fill="hold">
                                          <p:stCondLst>
                                            <p:cond delay="0"/>
                                          </p:stCondLst>
                                        </p:cTn>
                                        <p:tgtEl>
                                          <p:spTgt spid="88082"/>
                                        </p:tgtEl>
                                        <p:attrNameLst>
                                          <p:attrName>style.visibility</p:attrName>
                                        </p:attrNameLst>
                                      </p:cBhvr>
                                      <p:to>
                                        <p:strVal val="visible"/>
                                      </p:to>
                                    </p:set>
                                    <p:animEffect transition="in" filter="blinds(vertical)">
                                      <p:cBhvr>
                                        <p:cTn id="31" dur="500"/>
                                        <p:tgtEl>
                                          <p:spTgt spid="88082"/>
                                        </p:tgtEl>
                                      </p:cBhvr>
                                    </p:animEffect>
                                  </p:childTnLst>
                                </p:cTn>
                              </p:par>
                            </p:childTnLst>
                          </p:cTn>
                        </p:par>
                        <p:par>
                          <p:cTn id="32" fill="hold">
                            <p:stCondLst>
                              <p:cond delay="1000"/>
                            </p:stCondLst>
                            <p:childTnLst>
                              <p:par>
                                <p:cTn id="33" presetID="3" presetClass="entr" presetSubtype="5" fill="hold" grpId="0" nodeType="afterEffect">
                                  <p:stCondLst>
                                    <p:cond delay="0"/>
                                  </p:stCondLst>
                                  <p:childTnLst>
                                    <p:set>
                                      <p:cBhvr>
                                        <p:cTn id="34" dur="1" fill="hold">
                                          <p:stCondLst>
                                            <p:cond delay="0"/>
                                          </p:stCondLst>
                                        </p:cTn>
                                        <p:tgtEl>
                                          <p:spTgt spid="88083"/>
                                        </p:tgtEl>
                                        <p:attrNameLst>
                                          <p:attrName>style.visibility</p:attrName>
                                        </p:attrNameLst>
                                      </p:cBhvr>
                                      <p:to>
                                        <p:strVal val="visible"/>
                                      </p:to>
                                    </p:set>
                                    <p:animEffect transition="in" filter="blinds(vertical)">
                                      <p:cBhvr>
                                        <p:cTn id="35" dur="500"/>
                                        <p:tgtEl>
                                          <p:spTgt spid="88083"/>
                                        </p:tgtEl>
                                      </p:cBhvr>
                                    </p:animEffect>
                                  </p:childTnLst>
                                </p:cTn>
                              </p:par>
                            </p:childTnLst>
                          </p:cTn>
                        </p:par>
                        <p:par>
                          <p:cTn id="36" fill="hold">
                            <p:stCondLst>
                              <p:cond delay="1500"/>
                            </p:stCondLst>
                            <p:childTnLst>
                              <p:par>
                                <p:cTn id="37" presetID="3" presetClass="entr" presetSubtype="5" fill="hold" grpId="0" nodeType="afterEffect">
                                  <p:stCondLst>
                                    <p:cond delay="0"/>
                                  </p:stCondLst>
                                  <p:childTnLst>
                                    <p:set>
                                      <p:cBhvr>
                                        <p:cTn id="38" dur="1" fill="hold">
                                          <p:stCondLst>
                                            <p:cond delay="0"/>
                                          </p:stCondLst>
                                        </p:cTn>
                                        <p:tgtEl>
                                          <p:spTgt spid="88084"/>
                                        </p:tgtEl>
                                        <p:attrNameLst>
                                          <p:attrName>style.visibility</p:attrName>
                                        </p:attrNameLst>
                                      </p:cBhvr>
                                      <p:to>
                                        <p:strVal val="visible"/>
                                      </p:to>
                                    </p:set>
                                    <p:animEffect transition="in" filter="blinds(vertical)">
                                      <p:cBhvr>
                                        <p:cTn id="39" dur="500"/>
                                        <p:tgtEl>
                                          <p:spTgt spid="88084"/>
                                        </p:tgtEl>
                                      </p:cBhvr>
                                    </p:animEffect>
                                  </p:childTnLst>
                                </p:cTn>
                              </p:par>
                            </p:childTnLst>
                          </p:cTn>
                        </p:par>
                        <p:par>
                          <p:cTn id="40" fill="hold">
                            <p:stCondLst>
                              <p:cond delay="2000"/>
                            </p:stCondLst>
                            <p:childTnLst>
                              <p:par>
                                <p:cTn id="41" presetID="3" presetClass="entr" presetSubtype="5" fill="hold" grpId="0" nodeType="afterEffect">
                                  <p:stCondLst>
                                    <p:cond delay="0"/>
                                  </p:stCondLst>
                                  <p:childTnLst>
                                    <p:set>
                                      <p:cBhvr>
                                        <p:cTn id="42" dur="1" fill="hold">
                                          <p:stCondLst>
                                            <p:cond delay="0"/>
                                          </p:stCondLst>
                                        </p:cTn>
                                        <p:tgtEl>
                                          <p:spTgt spid="88085"/>
                                        </p:tgtEl>
                                        <p:attrNameLst>
                                          <p:attrName>style.visibility</p:attrName>
                                        </p:attrNameLst>
                                      </p:cBhvr>
                                      <p:to>
                                        <p:strVal val="visible"/>
                                      </p:to>
                                    </p:set>
                                    <p:animEffect transition="in" filter="blinds(vertical)">
                                      <p:cBhvr>
                                        <p:cTn id="43" dur="500"/>
                                        <p:tgtEl>
                                          <p:spTgt spid="8808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88074"/>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88075"/>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88076"/>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88077"/>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88078"/>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8807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88086"/>
                                        </p:tgtEl>
                                        <p:attrNameLst>
                                          <p:attrName>style.visibility</p:attrName>
                                        </p:attrNameLst>
                                      </p:cBhvr>
                                      <p:to>
                                        <p:strVal val="visible"/>
                                      </p:to>
                                    </p:set>
                                    <p:animEffect transition="in" filter="blinds(horizontal)">
                                      <p:cBhvr>
                                        <p:cTn id="67" dur="500"/>
                                        <p:tgtEl>
                                          <p:spTgt spid="88086"/>
                                        </p:tgtEl>
                                      </p:cBhvr>
                                    </p:animEffect>
                                  </p:childTnLst>
                                </p:cTn>
                              </p:par>
                            </p:childTnLst>
                          </p:cTn>
                        </p:par>
                        <p:par>
                          <p:cTn id="68" fill="hold">
                            <p:stCondLst>
                              <p:cond delay="500"/>
                            </p:stCondLst>
                            <p:childTnLst>
                              <p:par>
                                <p:cTn id="69" presetID="3" presetClass="entr" presetSubtype="10" fill="hold" grpId="0" nodeType="afterEffect">
                                  <p:stCondLst>
                                    <p:cond delay="0"/>
                                  </p:stCondLst>
                                  <p:childTnLst>
                                    <p:set>
                                      <p:cBhvr>
                                        <p:cTn id="70" dur="1" fill="hold">
                                          <p:stCondLst>
                                            <p:cond delay="0"/>
                                          </p:stCondLst>
                                        </p:cTn>
                                        <p:tgtEl>
                                          <p:spTgt spid="88087"/>
                                        </p:tgtEl>
                                        <p:attrNameLst>
                                          <p:attrName>style.visibility</p:attrName>
                                        </p:attrNameLst>
                                      </p:cBhvr>
                                      <p:to>
                                        <p:strVal val="visible"/>
                                      </p:to>
                                    </p:set>
                                    <p:animEffect transition="in" filter="blinds(horizontal)">
                                      <p:cBhvr>
                                        <p:cTn id="71" dur="500"/>
                                        <p:tgtEl>
                                          <p:spTgt spid="88087"/>
                                        </p:tgtEl>
                                      </p:cBhvr>
                                    </p:animEffect>
                                  </p:childTnLst>
                                </p:cTn>
                              </p:par>
                            </p:childTnLst>
                          </p:cTn>
                        </p:par>
                        <p:par>
                          <p:cTn id="72" fill="hold">
                            <p:stCondLst>
                              <p:cond delay="1000"/>
                            </p:stCondLst>
                            <p:childTnLst>
                              <p:par>
                                <p:cTn id="73" presetID="3" presetClass="entr" presetSubtype="10" fill="hold" grpId="0" nodeType="afterEffect">
                                  <p:stCondLst>
                                    <p:cond delay="0"/>
                                  </p:stCondLst>
                                  <p:childTnLst>
                                    <p:set>
                                      <p:cBhvr>
                                        <p:cTn id="74" dur="1" fill="hold">
                                          <p:stCondLst>
                                            <p:cond delay="0"/>
                                          </p:stCondLst>
                                        </p:cTn>
                                        <p:tgtEl>
                                          <p:spTgt spid="88088"/>
                                        </p:tgtEl>
                                        <p:attrNameLst>
                                          <p:attrName>style.visibility</p:attrName>
                                        </p:attrNameLst>
                                      </p:cBhvr>
                                      <p:to>
                                        <p:strVal val="visible"/>
                                      </p:to>
                                    </p:set>
                                    <p:animEffect transition="in" filter="blinds(horizontal)">
                                      <p:cBhvr>
                                        <p:cTn id="75" dur="500"/>
                                        <p:tgtEl>
                                          <p:spTgt spid="88088"/>
                                        </p:tgtEl>
                                      </p:cBhvr>
                                    </p:animEffect>
                                  </p:childTnLst>
                                </p:cTn>
                              </p:par>
                            </p:childTnLst>
                          </p:cTn>
                        </p:par>
                        <p:par>
                          <p:cTn id="76" fill="hold">
                            <p:stCondLst>
                              <p:cond delay="1500"/>
                            </p:stCondLst>
                            <p:childTnLst>
                              <p:par>
                                <p:cTn id="77" presetID="3" presetClass="entr" presetSubtype="10" fill="hold" grpId="0" nodeType="afterEffect">
                                  <p:stCondLst>
                                    <p:cond delay="0"/>
                                  </p:stCondLst>
                                  <p:childTnLst>
                                    <p:set>
                                      <p:cBhvr>
                                        <p:cTn id="78" dur="1" fill="hold">
                                          <p:stCondLst>
                                            <p:cond delay="0"/>
                                          </p:stCondLst>
                                        </p:cTn>
                                        <p:tgtEl>
                                          <p:spTgt spid="88089"/>
                                        </p:tgtEl>
                                        <p:attrNameLst>
                                          <p:attrName>style.visibility</p:attrName>
                                        </p:attrNameLst>
                                      </p:cBhvr>
                                      <p:to>
                                        <p:strVal val="visible"/>
                                      </p:to>
                                    </p:set>
                                    <p:animEffect transition="in" filter="blinds(horizontal)">
                                      <p:cBhvr>
                                        <p:cTn id="79" dur="500"/>
                                        <p:tgtEl>
                                          <p:spTgt spid="88089"/>
                                        </p:tgtEl>
                                      </p:cBhvr>
                                    </p:animEffect>
                                  </p:childTnLst>
                                </p:cTn>
                              </p:par>
                            </p:childTnLst>
                          </p:cTn>
                        </p:par>
                        <p:par>
                          <p:cTn id="80" fill="hold">
                            <p:stCondLst>
                              <p:cond delay="2000"/>
                            </p:stCondLst>
                            <p:childTnLst>
                              <p:par>
                                <p:cTn id="81" presetID="3" presetClass="entr" presetSubtype="10" fill="hold" grpId="0" nodeType="afterEffect">
                                  <p:stCondLst>
                                    <p:cond delay="0"/>
                                  </p:stCondLst>
                                  <p:childTnLst>
                                    <p:set>
                                      <p:cBhvr>
                                        <p:cTn id="82" dur="1" fill="hold">
                                          <p:stCondLst>
                                            <p:cond delay="0"/>
                                          </p:stCondLst>
                                        </p:cTn>
                                        <p:tgtEl>
                                          <p:spTgt spid="88090"/>
                                        </p:tgtEl>
                                        <p:attrNameLst>
                                          <p:attrName>style.visibility</p:attrName>
                                        </p:attrNameLst>
                                      </p:cBhvr>
                                      <p:to>
                                        <p:strVal val="visible"/>
                                      </p:to>
                                    </p:set>
                                    <p:animEffect transition="in" filter="blinds(horizontal)">
                                      <p:cBhvr>
                                        <p:cTn id="83" dur="500"/>
                                        <p:tgtEl>
                                          <p:spTgt spid="88090"/>
                                        </p:tgtEl>
                                      </p:cBhvr>
                                    </p:animEffect>
                                  </p:childTnLst>
                                </p:cTn>
                              </p:par>
                            </p:childTnLst>
                          </p:cTn>
                        </p:par>
                        <p:par>
                          <p:cTn id="84" fill="hold">
                            <p:stCondLst>
                              <p:cond delay="2500"/>
                            </p:stCondLst>
                            <p:childTnLst>
                              <p:par>
                                <p:cTn id="85" presetID="3" presetClass="entr" presetSubtype="10" fill="hold" grpId="0" nodeType="afterEffect">
                                  <p:stCondLst>
                                    <p:cond delay="0"/>
                                  </p:stCondLst>
                                  <p:childTnLst>
                                    <p:set>
                                      <p:cBhvr>
                                        <p:cTn id="86" dur="1" fill="hold">
                                          <p:stCondLst>
                                            <p:cond delay="0"/>
                                          </p:stCondLst>
                                        </p:cTn>
                                        <p:tgtEl>
                                          <p:spTgt spid="88091"/>
                                        </p:tgtEl>
                                        <p:attrNameLst>
                                          <p:attrName>style.visibility</p:attrName>
                                        </p:attrNameLst>
                                      </p:cBhvr>
                                      <p:to>
                                        <p:strVal val="visible"/>
                                      </p:to>
                                    </p:set>
                                    <p:animEffect transition="in" filter="blinds(horizontal)">
                                      <p:cBhvr>
                                        <p:cTn id="87" dur="500"/>
                                        <p:tgtEl>
                                          <p:spTgt spid="88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9" grpId="0" bldLvl="0" animBg="1"/>
      <p:bldP spid="88070" grpId="0" bldLvl="0" animBg="1"/>
      <p:bldP spid="88071" grpId="0" bldLvl="0" animBg="1"/>
      <p:bldP spid="88072" grpId="0" bldLvl="0" animBg="1"/>
      <p:bldP spid="88073" grpId="0" bldLvl="0" animBg="1"/>
      <p:bldP spid="88074" grpId="0" bldLvl="0" animBg="1"/>
      <p:bldP spid="88075" grpId="0" bldLvl="0" animBg="1"/>
      <p:bldP spid="88076" grpId="0" bldLvl="0" animBg="1"/>
      <p:bldP spid="88077" grpId="0" bldLvl="0" animBg="1"/>
      <p:bldP spid="88078" grpId="0" bldLvl="0" animBg="1"/>
      <p:bldP spid="88079" grpId="0" bldLvl="0" animBg="1"/>
      <p:bldP spid="88081" grpId="0" bldLvl="0" animBg="1"/>
      <p:bldP spid="88082" grpId="0" bldLvl="0" animBg="1"/>
      <p:bldP spid="88083" grpId="0" bldLvl="0" animBg="1"/>
      <p:bldP spid="88084" grpId="0" bldLvl="0" animBg="1"/>
      <p:bldP spid="88085" grpId="0" bldLvl="0" animBg="1"/>
      <p:bldP spid="88086" grpId="0" bldLvl="0" animBg="1"/>
      <p:bldP spid="88087" grpId="0" bldLvl="0" animBg="1"/>
      <p:bldP spid="88088" grpId="0" bldLvl="0" animBg="1"/>
      <p:bldP spid="88089" grpId="0" bldLvl="0" animBg="1"/>
      <p:bldP spid="88090" grpId="0" bldLvl="0" animBg="1"/>
      <p:bldP spid="88091"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a:xfrm>
            <a:off x="313055" y="192405"/>
            <a:ext cx="8397240" cy="1139825"/>
          </a:xfrm>
          <a:solidFill>
            <a:srgbClr val="FFFF00"/>
          </a:solidFill>
        </p:spPr>
        <p:txBody>
          <a:bodyPr vert="horz" wrap="square" lIns="91440" tIns="45720" rIns="91440" bIns="45720" anchor="ctr"/>
          <a:lstStyle/>
          <a:p>
            <a:r>
              <a:rPr lang="en-US" altLang="zh-CN" b="1" dirty="0">
                <a:latin typeface="微软雅黑" panose="020B0503020204020204" pitchFamily="34" charset="-122"/>
                <a:ea typeface="微软雅黑" panose="020B0503020204020204" pitchFamily="34" charset="-122"/>
              </a:rPr>
              <a:t> </a:t>
            </a:r>
            <a:r>
              <a:rPr lang="zh-CN" altLang="en-US" sz="4800" b="1" i="1" dirty="0" smtClean="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反思：</a:t>
            </a:r>
            <a:r>
              <a:rPr lang="zh-CN" altLang="en-US" b="1" dirty="0" smtClean="0">
                <a:latin typeface="微软雅黑" panose="020B0503020204020204" pitchFamily="34" charset="-122"/>
                <a:ea typeface="微软雅黑" panose="020B0503020204020204" pitchFamily="34" charset="-122"/>
              </a:rPr>
              <a:t>科学</a:t>
            </a:r>
            <a:r>
              <a:rPr lang="zh-CN" altLang="en-US" b="1" dirty="0">
                <a:latin typeface="微软雅黑" panose="020B0503020204020204" pitchFamily="34" charset="-122"/>
                <a:ea typeface="微软雅黑" panose="020B0503020204020204" pitchFamily="34" charset="-122"/>
              </a:rPr>
              <a:t>在工业革命中滞后</a:t>
            </a:r>
          </a:p>
        </p:txBody>
      </p:sp>
      <p:sp>
        <p:nvSpPr>
          <p:cNvPr id="45059" name="Rectangle 3"/>
          <p:cNvSpPr>
            <a:spLocks noGrp="1"/>
          </p:cNvSpPr>
          <p:nvPr>
            <p:ph idx="1"/>
          </p:nvPr>
        </p:nvSpPr>
        <p:spPr>
          <a:xfrm>
            <a:off x="375920" y="1399540"/>
            <a:ext cx="8391525" cy="4768850"/>
          </a:xfrm>
          <a:solidFill>
            <a:schemeClr val="accent6">
              <a:lumMod val="40000"/>
              <a:lumOff val="60000"/>
            </a:schemeClr>
          </a:solidFill>
        </p:spPr>
        <p:txBody>
          <a:bodyPr vert="horz" wrap="square" lIns="91440" tIns="45720" rIns="91440" bIns="45720" anchor="t"/>
          <a:lstStyle/>
          <a:p>
            <a:pPr algn="just">
              <a:lnSpc>
                <a:spcPct val="120000"/>
              </a:lnSpc>
              <a:spcBef>
                <a:spcPts val="600"/>
              </a:spcBef>
              <a:spcAft>
                <a:spcPts val="0"/>
              </a:spcAft>
            </a:pPr>
            <a:r>
              <a:rPr lang="en-US" altLang="zh-CN"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世纪工业革命的技术创新，大都是由工匠、技师或工程师这一类人做出来的。他们中间没有多少人接受过大学教育，而且他们全是在没有得益于科学理论的情况下取得这些成果的。</a:t>
            </a:r>
          </a:p>
          <a:p>
            <a:pPr algn="just">
              <a:lnSpc>
                <a:spcPct val="120000"/>
              </a:lnSpc>
              <a:spcBef>
                <a:spcPts val="600"/>
              </a:spcBef>
              <a:spcAft>
                <a:spcPts val="0"/>
              </a:spcAft>
            </a:pP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当时的科学理论远远落后于实际需要，如卡诺（</a:t>
            </a:r>
            <a:r>
              <a:rPr lang="en-US" altLang="zh-CN"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1796-1832 </a:t>
            </a: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论火的原动力</a:t>
            </a:r>
            <a:r>
              <a:rPr lang="en-US" altLang="zh-CN"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1824</a:t>
            </a: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）对蒸汽机的工作原理分析。</a:t>
            </a:r>
          </a:p>
          <a:p>
            <a:pPr algn="just">
              <a:lnSpc>
                <a:spcPct val="120000"/>
              </a:lnSpc>
              <a:spcBef>
                <a:spcPts val="600"/>
              </a:spcBef>
              <a:spcAft>
                <a:spcPts val="0"/>
              </a:spcAft>
            </a:pPr>
            <a:r>
              <a:rPr lang="en-US" altLang="zh-CN"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世纪的科学家们的工作大多数脱离社会的实际生活，技术行家和工程师也不主动去吸取科学知识的营养。实际应用和理论研究之间存在一道鸿沟。 </a:t>
            </a:r>
          </a:p>
          <a:p>
            <a:pPr algn="just">
              <a:lnSpc>
                <a:spcPct val="90000"/>
              </a:lnSpc>
            </a:pPr>
            <a:endParaRPr lang="zh-CN" altLang="en-US" sz="24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35</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a:xfrm>
            <a:off x="347345" y="170180"/>
            <a:ext cx="8339455" cy="1098550"/>
          </a:xfrm>
          <a:solidFill>
            <a:srgbClr val="FFFF00"/>
          </a:solidFill>
        </p:spPr>
        <p:txBody>
          <a:bodyPr vert="horz" wrap="square" lIns="91440" tIns="45720" rIns="91440" bIns="45720" anchor="ctr"/>
          <a:lstStyle/>
          <a:p>
            <a:r>
              <a:rPr lang="zh-CN" altLang="en-US" sz="4800" b="1" i="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反思：</a:t>
            </a:r>
            <a:r>
              <a:rPr lang="zh-CN" altLang="en-US" sz="4000" b="1" dirty="0" smtClean="0">
                <a:latin typeface="微软雅黑" panose="020B0503020204020204" pitchFamily="34" charset="-122"/>
                <a:ea typeface="微软雅黑" panose="020B0503020204020204" pitchFamily="34" charset="-122"/>
              </a:rPr>
              <a:t>科学</a:t>
            </a:r>
            <a:r>
              <a:rPr lang="zh-CN" altLang="en-US" sz="4000" b="1" dirty="0">
                <a:latin typeface="微软雅黑" panose="020B0503020204020204" pitchFamily="34" charset="-122"/>
                <a:ea typeface="微软雅黑" panose="020B0503020204020204" pitchFamily="34" charset="-122"/>
              </a:rPr>
              <a:t>革命未能解放生产力</a:t>
            </a:r>
          </a:p>
        </p:txBody>
      </p:sp>
      <p:sp>
        <p:nvSpPr>
          <p:cNvPr id="46083" name="Rectangle 3"/>
          <p:cNvSpPr>
            <a:spLocks noGrp="1"/>
          </p:cNvSpPr>
          <p:nvPr>
            <p:ph idx="1"/>
          </p:nvPr>
        </p:nvSpPr>
        <p:spPr>
          <a:xfrm>
            <a:off x="457200" y="1556792"/>
            <a:ext cx="8229600" cy="4824958"/>
          </a:xfrm>
          <a:solidFill>
            <a:schemeClr val="accent5">
              <a:lumMod val="40000"/>
              <a:lumOff val="60000"/>
            </a:schemeClr>
          </a:solidFill>
        </p:spPr>
        <p:txBody>
          <a:bodyPr vert="horz" wrap="square" lIns="91440" tIns="45720" rIns="91440" bIns="45720" anchor="t"/>
          <a:lstStyle/>
          <a:p>
            <a:pPr>
              <a:lnSpc>
                <a:spcPct val="120000"/>
              </a:lnSpc>
              <a:spcBef>
                <a:spcPts val="600"/>
              </a:spcBef>
              <a:spcAft>
                <a:spcPts val="0"/>
              </a:spcAft>
            </a:pPr>
            <a:r>
              <a:rPr lang="en-US" altLang="zh-CN" sz="28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17</a:t>
            </a:r>
            <a:r>
              <a:rPr lang="zh-CN" altLang="en-US" sz="28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世纪初，欧洲人超过</a:t>
            </a:r>
            <a:r>
              <a:rPr lang="en-US" altLang="zh-CN" sz="28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90%</a:t>
            </a:r>
            <a:r>
              <a:rPr lang="zh-CN" altLang="en-US" sz="28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的人居住在农村，直接从事农业生产。</a:t>
            </a:r>
          </a:p>
          <a:p>
            <a:pPr>
              <a:lnSpc>
                <a:spcPct val="120000"/>
              </a:lnSpc>
              <a:spcBef>
                <a:spcPts val="600"/>
              </a:spcBef>
              <a:spcAft>
                <a:spcPts val="0"/>
              </a:spcAft>
            </a:pPr>
            <a:r>
              <a:rPr lang="zh-CN" altLang="en-US" sz="28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即使是城市居民，在工厂劳动的人也非常少。</a:t>
            </a:r>
          </a:p>
          <a:p>
            <a:pPr>
              <a:lnSpc>
                <a:spcPct val="120000"/>
              </a:lnSpc>
              <a:spcBef>
                <a:spcPts val="600"/>
              </a:spcBef>
              <a:spcAft>
                <a:spcPts val="0"/>
              </a:spcAft>
            </a:pPr>
            <a:r>
              <a:rPr lang="zh-CN" altLang="en-US" sz="28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能够见到的制成品，要么是在乡村的农舍小屋里产生出来的，要么是能工巧匠的产品。</a:t>
            </a:r>
          </a:p>
          <a:p>
            <a:pPr>
              <a:lnSpc>
                <a:spcPct val="120000"/>
              </a:lnSpc>
              <a:spcBef>
                <a:spcPts val="600"/>
              </a:spcBef>
              <a:spcAft>
                <a:spcPts val="0"/>
              </a:spcAft>
            </a:pPr>
            <a:r>
              <a:rPr lang="zh-CN" altLang="en-US" sz="28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可以利用的自然资源不过就是水、风和木材，煤炭的使用也非常少。</a:t>
            </a:r>
          </a:p>
          <a:p>
            <a:pPr>
              <a:lnSpc>
                <a:spcPct val="120000"/>
              </a:lnSpc>
              <a:spcBef>
                <a:spcPts val="600"/>
              </a:spcBef>
              <a:spcAft>
                <a:spcPts val="0"/>
              </a:spcAft>
            </a:pPr>
            <a:r>
              <a:rPr lang="zh-CN" altLang="en-US" sz="2800" dirty="0">
                <a:solidFill>
                  <a:srgbClr val="002060"/>
                </a:solidFill>
                <a:latin typeface="微软雅黑" panose="020B0503020204020204" pitchFamily="34" charset="-122"/>
                <a:ea typeface="微软雅黑" panose="020B0503020204020204" pitchFamily="34" charset="-122"/>
                <a:cs typeface="黑体" panose="02010609060101010101" pitchFamily="49" charset="-122"/>
              </a:rPr>
              <a:t>风力和畜力是当时的主要动力。</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36</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a:xfrm>
            <a:off x="237490" y="206375"/>
            <a:ext cx="8449310" cy="1139825"/>
          </a:xfrm>
          <a:solidFill>
            <a:srgbClr val="FFFF00"/>
          </a:solidFill>
        </p:spPr>
        <p:txBody>
          <a:bodyPr vert="horz" wrap="square" lIns="91440" tIns="45720" rIns="91440" bIns="45720" anchor="ctr"/>
          <a:lstStyle/>
          <a:p>
            <a:r>
              <a:rPr lang="zh-CN" altLang="en-US" sz="4800" b="1" i="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反思：</a:t>
            </a:r>
            <a:r>
              <a:rPr lang="zh-CN" altLang="en-US" b="1" dirty="0" smtClean="0">
                <a:latin typeface="微软雅黑" panose="020B0503020204020204" pitchFamily="34" charset="-122"/>
                <a:ea typeface="微软雅黑" panose="020B0503020204020204" pitchFamily="34" charset="-122"/>
              </a:rPr>
              <a:t>科学</a:t>
            </a:r>
            <a:r>
              <a:rPr lang="zh-CN" altLang="en-US" b="1" dirty="0">
                <a:latin typeface="微软雅黑" panose="020B0503020204020204" pitchFamily="34" charset="-122"/>
                <a:ea typeface="微软雅黑" panose="020B0503020204020204" pitchFamily="34" charset="-122"/>
              </a:rPr>
              <a:t>尚未做好准备</a:t>
            </a:r>
          </a:p>
        </p:txBody>
      </p:sp>
      <p:sp>
        <p:nvSpPr>
          <p:cNvPr id="47107" name="Rectangle 3"/>
          <p:cNvSpPr>
            <a:spLocks noGrp="1"/>
          </p:cNvSpPr>
          <p:nvPr>
            <p:ph idx="1"/>
          </p:nvPr>
        </p:nvSpPr>
        <p:spPr>
          <a:xfrm>
            <a:off x="457200" y="1600200"/>
            <a:ext cx="8218488" cy="4525963"/>
          </a:xfrm>
          <a:solidFill>
            <a:schemeClr val="accent2">
              <a:lumMod val="20000"/>
              <a:lumOff val="80000"/>
            </a:schemeClr>
          </a:solidFill>
        </p:spPr>
        <p:txBody>
          <a:bodyPr vert="horz" wrap="square" lIns="91440" tIns="45720" rIns="91440" bIns="45720" anchor="t"/>
          <a:lstStyle/>
          <a:p>
            <a:r>
              <a:rPr lang="zh-CN" altLang="en-US"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欧洲各国政府关注的是“科学”如何帮助国家进行管理。</a:t>
            </a:r>
          </a:p>
          <a:p>
            <a:r>
              <a:rPr lang="zh-CN" altLang="en-US"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至于技术层面的问题，则仍留给没有受过大学教育的技师工匠去解决，而那些技师工匠却又不掌握理论知识。</a:t>
            </a:r>
          </a:p>
          <a:p>
            <a:r>
              <a:rPr lang="zh-CN" altLang="en-US"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那时</a:t>
            </a:r>
            <a:r>
              <a:rPr lang="zh-CN" altLang="en-US" dirty="0" smtClean="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，科学理论</a:t>
            </a:r>
            <a:r>
              <a:rPr lang="zh-CN" altLang="en-US"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知识还没有被编进教科书中，大学也没有工程科学的课程，更没有专门为培养工程师而建立的大学。</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37</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p:cNvSpPr>
          <p:nvPr>
            <p:ph idx="1"/>
          </p:nvPr>
        </p:nvSpPr>
        <p:spPr/>
        <p:txBody>
          <a:bodyPr vert="horz" wrap="square" lIns="91440" tIns="45720" rIns="91440" bIns="45720" anchor="t"/>
          <a:lstStyle/>
          <a:p>
            <a:pPr>
              <a:lnSpc>
                <a:spcPct val="120000"/>
              </a:lnSpc>
              <a:spcBef>
                <a:spcPts val="20"/>
              </a:spcBef>
              <a:spcAft>
                <a:spcPts val="0"/>
              </a:spcAft>
            </a:pPr>
            <a:r>
              <a:rPr lang="zh-CN" altLang="en-US" dirty="0">
                <a:solidFill>
                  <a:srgbClr val="0000FF"/>
                </a:solidFill>
                <a:latin typeface="微软雅黑" panose="020B0503020204020204" pitchFamily="34" charset="-122"/>
                <a:ea typeface="微软雅黑" panose="020B0503020204020204" pitchFamily="34" charset="-122"/>
              </a:rPr>
              <a:t>人类历史上，第一次有如此众多的人民，为了完成新的变革，质疑传统的权威概念。</a:t>
            </a:r>
          </a:p>
          <a:p>
            <a:pPr>
              <a:lnSpc>
                <a:spcPct val="120000"/>
              </a:lnSpc>
              <a:spcBef>
                <a:spcPts val="20"/>
              </a:spcBef>
              <a:spcAft>
                <a:spcPts val="0"/>
              </a:spcAft>
            </a:pPr>
            <a:r>
              <a:rPr lang="zh-CN" altLang="en-US" dirty="0">
                <a:solidFill>
                  <a:srgbClr val="0000FF"/>
                </a:solidFill>
                <a:latin typeface="微软雅黑" panose="020B0503020204020204" pitchFamily="34" charset="-122"/>
                <a:ea typeface="微软雅黑" panose="020B0503020204020204" pitchFamily="34" charset="-122"/>
              </a:rPr>
              <a:t>运动主要启源于法国、德国和英国。</a:t>
            </a:r>
          </a:p>
          <a:p>
            <a:pPr>
              <a:lnSpc>
                <a:spcPct val="120000"/>
              </a:lnSpc>
              <a:spcBef>
                <a:spcPts val="20"/>
              </a:spcBef>
              <a:spcAft>
                <a:spcPts val="0"/>
              </a:spcAft>
            </a:pPr>
            <a:r>
              <a:rPr lang="zh-CN" altLang="en-US" dirty="0">
                <a:solidFill>
                  <a:srgbClr val="0000FF"/>
                </a:solidFill>
                <a:latin typeface="微软雅黑" panose="020B0503020204020204" pitchFamily="34" charset="-122"/>
                <a:ea typeface="微软雅黑" panose="020B0503020204020204" pitchFamily="34" charset="-122"/>
              </a:rPr>
              <a:t>在法国，启蒙运动的影响损坏了旧的传统，以及旧的国王体统，引起混乱以及随之而来的不稳定。</a:t>
            </a:r>
            <a:endParaRPr lang="en-US" altLang="zh-CN" dirty="0">
              <a:solidFill>
                <a:srgbClr val="0000FF"/>
              </a:solidFill>
              <a:latin typeface="微软雅黑" panose="020B0503020204020204" pitchFamily="34" charset="-122"/>
              <a:ea typeface="微软雅黑" panose="020B0503020204020204" pitchFamily="34" charset="-122"/>
            </a:endParaRPr>
          </a:p>
          <a:p>
            <a:pPr>
              <a:lnSpc>
                <a:spcPct val="120000"/>
              </a:lnSpc>
              <a:spcBef>
                <a:spcPts val="20"/>
              </a:spcBef>
              <a:spcAft>
                <a:spcPts val="0"/>
              </a:spcAft>
            </a:pPr>
            <a:r>
              <a:rPr lang="zh-CN" altLang="en-US" dirty="0">
                <a:solidFill>
                  <a:srgbClr val="0000FF"/>
                </a:solidFill>
                <a:latin typeface="微软雅黑" panose="020B0503020204020204" pitchFamily="34" charset="-122"/>
                <a:ea typeface="微软雅黑" panose="020B0503020204020204" pitchFamily="34" charset="-122"/>
              </a:rPr>
              <a:t>人们相信理性能改变他们的生活方式。</a:t>
            </a:r>
          </a:p>
          <a:p>
            <a:pPr>
              <a:lnSpc>
                <a:spcPct val="120000"/>
              </a:lnSpc>
              <a:spcBef>
                <a:spcPts val="20"/>
              </a:spcBef>
              <a:spcAft>
                <a:spcPts val="0"/>
              </a:spcAft>
            </a:pPr>
            <a:r>
              <a:rPr lang="zh-CN" altLang="en-US" dirty="0">
                <a:solidFill>
                  <a:srgbClr val="0000FF"/>
                </a:solidFill>
                <a:latin typeface="微软雅黑" panose="020B0503020204020204" pitchFamily="34" charset="-122"/>
                <a:ea typeface="微软雅黑" panose="020B0503020204020204" pitchFamily="34" charset="-122"/>
              </a:rPr>
              <a:t>这种信念导致了两次革命。</a:t>
            </a:r>
          </a:p>
          <a:p>
            <a:endParaRPr lang="zh-CN" altLang="en-US" dirty="0"/>
          </a:p>
          <a:p>
            <a:endParaRPr lang="zh-CN" altLang="en-US" dirty="0"/>
          </a:p>
        </p:txBody>
      </p:sp>
      <p:sp>
        <p:nvSpPr>
          <p:cNvPr id="231426" name="Rectangle 2"/>
          <p:cNvSpPr>
            <a:spLocks noGrp="1" noChangeArrowheads="1"/>
          </p:cNvSpPr>
          <p:nvPr/>
        </p:nvSpPr>
        <p:spPr>
          <a:xfrm>
            <a:off x="322580" y="184785"/>
            <a:ext cx="8452485" cy="1249045"/>
          </a:xfrm>
          <a:prstGeom prst="rect">
            <a:avLst/>
          </a:prstGeom>
          <a:solidFill>
            <a:srgbClr val="FFFF00"/>
          </a:solidFill>
          <a:ln w="19050">
            <a:noFill/>
          </a:ln>
        </p:spPr>
        <p:txBody>
          <a:bodyPr vert="horz" wrap="square" lIns="91440" tIns="45720" rIns="91440" bIns="45720" numCol="1" anchor="ctr"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zh-CN" altLang="en-US" sz="4800" b="1" kern="0" dirty="0">
                <a:solidFill>
                  <a:srgbClr val="CC0000"/>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六</a:t>
            </a:r>
            <a:r>
              <a:rPr lang="zh-CN" altLang="en-US" sz="4800" b="1"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、启蒙运动</a:t>
            </a:r>
            <a:endParaRPr kumimoji="0" lang="zh-CN" altLang="en-US" sz="54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38</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192244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1426"/>
                                        </p:tgtEl>
                                        <p:attrNameLst>
                                          <p:attrName>style.visibility</p:attrName>
                                        </p:attrNameLst>
                                      </p:cBhvr>
                                      <p:to>
                                        <p:strVal val="visible"/>
                                      </p:to>
                                    </p:set>
                                    <p:anim calcmode="lin" valueType="num">
                                      <p:cBhvr>
                                        <p:cTn id="7" dur="500" fill="hold"/>
                                        <p:tgtEl>
                                          <p:spTgt spid="231426"/>
                                        </p:tgtEl>
                                        <p:attrNameLst>
                                          <p:attrName>ppt_w</p:attrName>
                                        </p:attrNameLst>
                                      </p:cBhvr>
                                      <p:tavLst>
                                        <p:tav tm="0">
                                          <p:val>
                                            <p:fltVal val="0"/>
                                          </p:val>
                                        </p:tav>
                                        <p:tav tm="100000">
                                          <p:val>
                                            <p:strVal val="#ppt_w"/>
                                          </p:val>
                                        </p:tav>
                                      </p:tavLst>
                                    </p:anim>
                                    <p:anim calcmode="lin" valueType="num">
                                      <p:cBhvr>
                                        <p:cTn id="8" dur="500" fill="hold"/>
                                        <p:tgtEl>
                                          <p:spTgt spid="231426"/>
                                        </p:tgtEl>
                                        <p:attrNameLst>
                                          <p:attrName>ppt_h</p:attrName>
                                        </p:attrNameLst>
                                      </p:cBhvr>
                                      <p:tavLst>
                                        <p:tav tm="0">
                                          <p:val>
                                            <p:fltVal val="0"/>
                                          </p:val>
                                        </p:tav>
                                        <p:tav tm="100000">
                                          <p:val>
                                            <p:strVal val="#ppt_h"/>
                                          </p:val>
                                        </p:tav>
                                      </p:tavLst>
                                    </p:anim>
                                    <p:animEffect transition="in" filter="fade">
                                      <p:cBhvr>
                                        <p:cTn id="9" dur="500"/>
                                        <p:tgtEl>
                                          <p:spTgt spid="231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文本占位符 49154"/>
          <p:cNvSpPr>
            <a:spLocks noGrp="1"/>
          </p:cNvSpPr>
          <p:nvPr>
            <p:ph type="body" idx="1"/>
          </p:nvPr>
        </p:nvSpPr>
        <p:spPr>
          <a:xfrm>
            <a:off x="518795" y="1358265"/>
            <a:ext cx="7963535" cy="4563745"/>
          </a:xfrm>
        </p:spPr>
        <p:txBody>
          <a:bodyPr/>
          <a:lstStyle/>
          <a:p>
            <a:pPr latinLnBrk="0">
              <a:lnSpc>
                <a:spcPct val="120000"/>
              </a:lnSpc>
              <a:spcBef>
                <a:spcPts val="0"/>
              </a:spcBef>
            </a:pPr>
            <a:r>
              <a:rPr lang="zh-CN" altLang="en-US"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启蒙</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就是人类走出自我设置的</a:t>
            </a:r>
            <a:r>
              <a:rPr lang="zh-CN" altLang="en-US"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不成熟</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的状态。不成熟就是没有他人指导无法使用自己的才智。不是缺少才智，而是无决心和勇气进行没有他人指导的思考，叫做自我设置的不成熟。</a:t>
            </a:r>
            <a:r>
              <a:rPr lang="zh-CN" altLang="en-US" sz="3200" b="1"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大胆求知吧！</a:t>
            </a:r>
            <a:r>
              <a:rPr lang="zh-CN" altLang="en-US" sz="3200" b="1" dirty="0">
                <a:latin typeface="微软雅黑" panose="020B0503020204020204" pitchFamily="34" charset="-122"/>
                <a:ea typeface="微软雅黑" panose="020B0503020204020204" pitchFamily="34" charset="-122"/>
                <a:cs typeface="微软雅黑" panose="020B0503020204020204" pitchFamily="34" charset="-122"/>
              </a:rPr>
              <a:t>这才是启蒙运动的口号。</a:t>
            </a:r>
          </a:p>
          <a:p>
            <a:pPr algn="r">
              <a:buNone/>
            </a:pPr>
            <a:endParaRPr lang="en-US" altLang="zh-CN" sz="2800" b="1">
              <a:latin typeface="微软雅黑" panose="020B0503020204020204" pitchFamily="34" charset="-122"/>
              <a:ea typeface="微软雅黑" panose="020B0503020204020204" pitchFamily="34" charset="-122"/>
              <a:cs typeface="微软雅黑" panose="020B0503020204020204" pitchFamily="34" charset="-122"/>
            </a:endParaRPr>
          </a:p>
          <a:p>
            <a:pPr algn="r">
              <a:buNone/>
            </a:pPr>
            <a:r>
              <a:rPr lang="en-US" altLang="zh-CN" sz="28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康德：</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什么是启蒙</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1784</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231426" name="Rectangle 2"/>
          <p:cNvSpPr>
            <a:spLocks noGrp="1" noChangeArrowheads="1"/>
          </p:cNvSpPr>
          <p:nvPr/>
        </p:nvSpPr>
        <p:spPr>
          <a:xfrm>
            <a:off x="369570" y="189230"/>
            <a:ext cx="8404860" cy="992505"/>
          </a:xfrm>
          <a:prstGeom prst="rect">
            <a:avLst/>
          </a:prstGeom>
          <a:solidFill>
            <a:srgbClr val="FFFF00"/>
          </a:solidFill>
          <a:ln w="19050">
            <a:solidFill>
              <a:srgbClr val="FF0000"/>
            </a:solidFill>
          </a:ln>
        </p:spPr>
        <p:txBody>
          <a:bodyPr vert="horz" wrap="square" lIns="91440" tIns="45720" rIns="91440" bIns="45720" numCol="1" anchor="ctr"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4400" b="1" i="1" u="none" strike="noStrike"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j-cs"/>
              </a:rPr>
              <a:t>何为</a:t>
            </a:r>
            <a:r>
              <a:rPr lang="zh-CN" altLang="en-US" sz="4400" b="1" i="1" noProof="0" dirty="0" smtClean="0">
                <a:ln>
                  <a:noFill/>
                </a:ln>
                <a:solidFill>
                  <a:srgbClr val="CC0000"/>
                </a:solidFill>
                <a:effectLst/>
                <a:uLnTx/>
                <a:uFillTx/>
                <a:latin typeface="微软雅黑" panose="020B0503020204020204" pitchFamily="34" charset="-122"/>
                <a:ea typeface="微软雅黑" panose="020B0503020204020204" pitchFamily="34" charset="-122"/>
                <a:sym typeface="+mn-ea"/>
              </a:rPr>
              <a:t>启蒙？</a:t>
            </a:r>
            <a:endParaRPr kumimoji="0" lang="zh-CN" altLang="en-US" sz="4400" b="1" i="1" u="none" strike="noStrike"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j-cs"/>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39</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230576083"/>
      </p:ext>
    </p:extLst>
  </p:cSld>
  <p:clrMapOvr>
    <a:masterClrMapping/>
  </p:clrMapOvr>
  <p:transition>
    <p:pull dir="l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1426"/>
                                        </p:tgtEl>
                                        <p:attrNameLst>
                                          <p:attrName>style.visibility</p:attrName>
                                        </p:attrNameLst>
                                      </p:cBhvr>
                                      <p:to>
                                        <p:strVal val="visible"/>
                                      </p:to>
                                    </p:set>
                                    <p:anim calcmode="lin" valueType="num">
                                      <p:cBhvr>
                                        <p:cTn id="7" dur="500" fill="hold"/>
                                        <p:tgtEl>
                                          <p:spTgt spid="231426"/>
                                        </p:tgtEl>
                                        <p:attrNameLst>
                                          <p:attrName>ppt_w</p:attrName>
                                        </p:attrNameLst>
                                      </p:cBhvr>
                                      <p:tavLst>
                                        <p:tav tm="0">
                                          <p:val>
                                            <p:fltVal val="0"/>
                                          </p:val>
                                        </p:tav>
                                        <p:tav tm="100000">
                                          <p:val>
                                            <p:strVal val="#ppt_w"/>
                                          </p:val>
                                        </p:tav>
                                      </p:tavLst>
                                    </p:anim>
                                    <p:anim calcmode="lin" valueType="num">
                                      <p:cBhvr>
                                        <p:cTn id="8" dur="500" fill="hold"/>
                                        <p:tgtEl>
                                          <p:spTgt spid="231426"/>
                                        </p:tgtEl>
                                        <p:attrNameLst>
                                          <p:attrName>ppt_h</p:attrName>
                                        </p:attrNameLst>
                                      </p:cBhvr>
                                      <p:tavLst>
                                        <p:tav tm="0">
                                          <p:val>
                                            <p:fltVal val="0"/>
                                          </p:val>
                                        </p:tav>
                                        <p:tav tm="100000">
                                          <p:val>
                                            <p:strVal val="#ppt_h"/>
                                          </p:val>
                                        </p:tav>
                                      </p:tavLst>
                                    </p:anim>
                                    <p:animEffect transition="in" filter="fade">
                                      <p:cBhvr>
                                        <p:cTn id="9" dur="500"/>
                                        <p:tgtEl>
                                          <p:spTgt spid="231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p:cNvSpPr>
          <p:nvPr>
            <p:ph idx="1"/>
          </p:nvPr>
        </p:nvSpPr>
        <p:spPr>
          <a:xfrm>
            <a:off x="279400" y="3025775"/>
            <a:ext cx="8359775" cy="2708275"/>
          </a:xfrm>
        </p:spPr>
        <p:txBody>
          <a:bodyPr vert="horz" wrap="square" lIns="91440" tIns="45720" rIns="91440" bIns="45720" anchor="t"/>
          <a:lstStyle/>
          <a:p>
            <a:pPr lvl="1" indent="-325120" algn="just" eaLnBrk="1" hangingPunct="1">
              <a:spcBef>
                <a:spcPct val="40000"/>
              </a:spcBef>
            </a:pPr>
            <a:r>
              <a:rPr lang="zh-CN" altLang="en-US" sz="3200" b="1" dirty="0">
                <a:solidFill>
                  <a:srgbClr val="C00000"/>
                </a:solidFill>
                <a:latin typeface="微软雅黑" panose="020B0503020204020204" pitchFamily="34" charset="-122"/>
                <a:ea typeface="微软雅黑" panose="020B0503020204020204" pitchFamily="34" charset="-122"/>
              </a:rPr>
              <a:t>美国</a:t>
            </a:r>
            <a:r>
              <a:rPr lang="zh-CN" altLang="en-US" sz="3200" b="1" dirty="0">
                <a:solidFill>
                  <a:srgbClr val="2207EB"/>
                </a:solidFill>
                <a:latin typeface="黑体" panose="02010609060101010101" pitchFamily="49" charset="-122"/>
                <a:ea typeface="黑体" panose="02010609060101010101" pitchFamily="49" charset="-122"/>
              </a:rPr>
              <a:t>社会在近</a:t>
            </a:r>
            <a:r>
              <a:rPr lang="en-US" altLang="zh-CN" sz="3200" b="1" dirty="0">
                <a:solidFill>
                  <a:srgbClr val="2207EB"/>
                </a:solidFill>
                <a:latin typeface="黑体" panose="02010609060101010101" pitchFamily="49" charset="-122"/>
                <a:ea typeface="黑体" panose="02010609060101010101" pitchFamily="49" charset="-122"/>
              </a:rPr>
              <a:t>200</a:t>
            </a:r>
            <a:r>
              <a:rPr lang="zh-CN" altLang="en-US" sz="3200" b="1" dirty="0">
                <a:solidFill>
                  <a:srgbClr val="2207EB"/>
                </a:solidFill>
                <a:latin typeface="黑体" panose="02010609060101010101" pitchFamily="49" charset="-122"/>
                <a:ea typeface="黑体" panose="02010609060101010101" pitchFamily="49" charset="-122"/>
              </a:rPr>
              <a:t>年间已从一个以农业为主的社会变成一个高度城市化和工业化的社会。</a:t>
            </a:r>
          </a:p>
          <a:p>
            <a:pPr lvl="1" indent="-325120" algn="just" eaLnBrk="1" hangingPunct="1">
              <a:spcBef>
                <a:spcPct val="40000"/>
              </a:spcBef>
            </a:pPr>
            <a:r>
              <a:rPr lang="zh-CN" altLang="en-US" sz="3200" b="1" dirty="0">
                <a:solidFill>
                  <a:srgbClr val="2207EB"/>
                </a:solidFill>
                <a:latin typeface="黑体" panose="02010609060101010101" pitchFamily="49" charset="-122"/>
                <a:ea typeface="黑体" panose="02010609060101010101" pitchFamily="49" charset="-122"/>
              </a:rPr>
              <a:t>而中非森林地带的</a:t>
            </a:r>
            <a:r>
              <a:rPr lang="zh-CN" altLang="en-US" sz="3200" b="1" dirty="0">
                <a:solidFill>
                  <a:srgbClr val="C00000"/>
                </a:solidFill>
                <a:latin typeface="微软雅黑" panose="020B0503020204020204" pitchFamily="34" charset="-122"/>
                <a:ea typeface="微软雅黑" panose="020B0503020204020204" pitchFamily="34" charset="-122"/>
              </a:rPr>
              <a:t>班布蒂俾格米</a:t>
            </a:r>
            <a:r>
              <a:rPr lang="zh-CN" altLang="en-US" sz="3200" b="1" dirty="0">
                <a:solidFill>
                  <a:srgbClr val="2207EB"/>
                </a:solidFill>
                <a:latin typeface="黑体" panose="02010609060101010101" pitchFamily="49" charset="-122"/>
                <a:ea typeface="黑体" panose="02010609060101010101" pitchFamily="49" charset="-122"/>
              </a:rPr>
              <a:t>近几百年来却几乎毫无变化。</a:t>
            </a:r>
          </a:p>
        </p:txBody>
      </p:sp>
      <p:pic>
        <p:nvPicPr>
          <p:cNvPr id="12291" name="Picture 6" descr="C:\Users\Public\Pictures\Sample Pictures\Desert.jpg"/>
          <p:cNvPicPr>
            <a:picLocks noChangeAspect="1"/>
          </p:cNvPicPr>
          <p:nvPr/>
        </p:nvPicPr>
        <p:blipFill>
          <a:blip r:embed="rId2"/>
          <a:stretch>
            <a:fillRect/>
          </a:stretch>
        </p:blipFill>
        <p:spPr>
          <a:xfrm>
            <a:off x="5562600" y="215900"/>
            <a:ext cx="3581400" cy="2574925"/>
          </a:xfrm>
          <a:prstGeom prst="rect">
            <a:avLst/>
          </a:prstGeom>
          <a:noFill/>
          <a:ln w="9525">
            <a:noFill/>
          </a:ln>
        </p:spPr>
      </p:pic>
      <p:sp>
        <p:nvSpPr>
          <p:cNvPr id="12292" name="文本框 1"/>
          <p:cNvSpPr txBox="1"/>
          <p:nvPr/>
        </p:nvSpPr>
        <p:spPr>
          <a:xfrm>
            <a:off x="528638" y="714375"/>
            <a:ext cx="4999037" cy="1862138"/>
          </a:xfrm>
          <a:prstGeom prst="rect">
            <a:avLst/>
          </a:prstGeom>
          <a:noFill/>
          <a:ln w="9525">
            <a:noFill/>
          </a:ln>
        </p:spPr>
        <p:txBody>
          <a:bodyPr wrap="square" anchor="t">
            <a:spAutoFit/>
          </a:bodyPr>
          <a:lstStyle/>
          <a:p>
            <a:pPr marL="285750" indent="-500380" algn="just">
              <a:lnSpc>
                <a:spcPct val="120000"/>
              </a:lnSpc>
              <a:buFont typeface="Wingdings" panose="05000000000000000000" charset="0"/>
              <a:buChar char="n"/>
            </a:pPr>
            <a:r>
              <a:rPr lang="zh-CN" altLang="en-US" sz="3200" b="1" dirty="0">
                <a:solidFill>
                  <a:srgbClr val="CC0000"/>
                </a:solidFill>
                <a:latin typeface="微软雅黑" panose="020B0503020204020204" pitchFamily="34" charset="-122"/>
                <a:ea typeface="微软雅黑" panose="020B0503020204020204" pitchFamily="34" charset="-122"/>
              </a:rPr>
              <a:t>但是，不同社会之间的变迁速度、性质和方向上却大不相同。</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4</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wipe/>
  </p:transition>
  <p:timing>
    <p:tnLst>
      <p:par>
        <p:cTn id="1" dur="indefinite" restart="never" nodeType="tmRoot"/>
      </p:par>
    </p:tnLst>
    <p:bldLst>
      <p:bldP spid="24883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p:cNvSpPr>
          <p:nvPr>
            <p:ph type="title"/>
          </p:nvPr>
        </p:nvSpPr>
        <p:spPr/>
        <p:txBody>
          <a:bodyPr vert="horz" wrap="square" lIns="91440" tIns="45720" rIns="91440" bIns="45720" anchor="ctr"/>
          <a:lstStyle/>
          <a:p>
            <a:endParaRPr lang="zh-CN" altLang="en-US" dirty="0"/>
          </a:p>
        </p:txBody>
      </p:sp>
      <p:sp>
        <p:nvSpPr>
          <p:cNvPr id="114691" name="Rectangle 3"/>
          <p:cNvSpPr>
            <a:spLocks noGrp="1"/>
          </p:cNvSpPr>
          <p:nvPr>
            <p:ph idx="1"/>
          </p:nvPr>
        </p:nvSpPr>
        <p:spPr>
          <a:xfrm>
            <a:off x="335280" y="1289685"/>
            <a:ext cx="8507413" cy="4781550"/>
          </a:xfrm>
        </p:spPr>
        <p:txBody>
          <a:bodyPr vert="horz" wrap="square" lIns="91440" tIns="45720" rIns="91440" bIns="45720" anchor="t"/>
          <a:lstStyle/>
          <a:p>
            <a:pPr>
              <a:lnSpc>
                <a:spcPct val="100000"/>
              </a:lnSpc>
              <a:spcBef>
                <a:spcPts val="600"/>
              </a:spcBef>
              <a:spcAft>
                <a:spcPts val="600"/>
              </a:spcAft>
            </a:pPr>
            <a:r>
              <a:rPr lang="en-US" altLang="zh-CN" sz="28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17</a:t>
            </a:r>
            <a:r>
              <a:rPr lang="zh-CN" altLang="en-US" sz="28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世纪科学革命为启蒙运动的诞生营造了基本的思想环境。自然观念的转变，不但对科学，还对人类思想的其他领域提出了大量问题。</a:t>
            </a:r>
          </a:p>
          <a:p>
            <a:pPr>
              <a:lnSpc>
                <a:spcPct val="100000"/>
              </a:lnSpc>
              <a:spcBef>
                <a:spcPts val="600"/>
              </a:spcBef>
              <a:spcAft>
                <a:spcPts val="600"/>
              </a:spcAft>
            </a:pPr>
            <a:r>
              <a:rPr lang="zh-CN" altLang="en-US" sz="28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机械哲学从物质和运动的角度解释一切自然现象，并用数学来表达事物之间的关系；</a:t>
            </a:r>
          </a:p>
          <a:p>
            <a:pPr>
              <a:lnSpc>
                <a:spcPct val="100000"/>
              </a:lnSpc>
              <a:spcBef>
                <a:spcPts val="600"/>
              </a:spcBef>
              <a:spcAft>
                <a:spcPts val="600"/>
              </a:spcAft>
            </a:pPr>
            <a:r>
              <a:rPr lang="zh-CN" altLang="en-US" sz="28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理性主义赋予人类理性以极大的力量，通过仔细考察各种传统观念和信仰，摒弃那些错误的教条；</a:t>
            </a:r>
          </a:p>
          <a:p>
            <a:pPr>
              <a:lnSpc>
                <a:spcPct val="100000"/>
              </a:lnSpc>
              <a:spcBef>
                <a:spcPts val="600"/>
              </a:spcBef>
              <a:spcAft>
                <a:spcPts val="600"/>
              </a:spcAft>
            </a:pPr>
            <a:r>
              <a:rPr lang="zh-CN" altLang="en-US" sz="28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经验主义要求从经验和实践中观察客观事物，使用这种方法人们才能秉承理性来推行秩序，并最终揭示出事物的基本结构。</a:t>
            </a:r>
          </a:p>
        </p:txBody>
      </p:sp>
      <p:sp>
        <p:nvSpPr>
          <p:cNvPr id="231426" name="Rectangle 2"/>
          <p:cNvSpPr>
            <a:spLocks noGrp="1" noChangeArrowheads="1"/>
          </p:cNvSpPr>
          <p:nvPr/>
        </p:nvSpPr>
        <p:spPr>
          <a:xfrm>
            <a:off x="370205" y="184785"/>
            <a:ext cx="8404860" cy="882015"/>
          </a:xfrm>
          <a:prstGeom prst="rect">
            <a:avLst/>
          </a:prstGeom>
          <a:solidFill>
            <a:srgbClr val="FFFF00"/>
          </a:solidFill>
          <a:ln w="19050">
            <a:solidFill>
              <a:srgbClr val="FF0000"/>
            </a:solidFill>
          </a:ln>
        </p:spPr>
        <p:txBody>
          <a:bodyPr vert="horz" wrap="square" lIns="91440" tIns="45720" rIns="91440" bIns="45720" numCol="1" anchor="ctr"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zh-CN" altLang="en-US" sz="4400" b="1" i="1" noProof="0" dirty="0" smtClean="0">
                <a:ln>
                  <a:noFill/>
                </a:ln>
                <a:solidFill>
                  <a:srgbClr val="CC0000"/>
                </a:solidFill>
                <a:effectLst/>
                <a:uLnTx/>
                <a:uFillTx/>
                <a:latin typeface="微软雅黑" panose="020B0503020204020204" pitchFamily="34" charset="-122"/>
                <a:ea typeface="微软雅黑" panose="020B0503020204020204" pitchFamily="34" charset="-122"/>
                <a:sym typeface="+mn-ea"/>
              </a:rPr>
              <a:t>启蒙运动诞生的思想环境</a:t>
            </a:r>
            <a:endParaRPr kumimoji="0" lang="zh-CN" altLang="en-US" sz="4400" b="1" i="1"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j-cs"/>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40</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299141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1426"/>
                                        </p:tgtEl>
                                        <p:attrNameLst>
                                          <p:attrName>style.visibility</p:attrName>
                                        </p:attrNameLst>
                                      </p:cBhvr>
                                      <p:to>
                                        <p:strVal val="visible"/>
                                      </p:to>
                                    </p:set>
                                    <p:anim calcmode="lin" valueType="num">
                                      <p:cBhvr>
                                        <p:cTn id="7" dur="500" fill="hold"/>
                                        <p:tgtEl>
                                          <p:spTgt spid="231426"/>
                                        </p:tgtEl>
                                        <p:attrNameLst>
                                          <p:attrName>ppt_w</p:attrName>
                                        </p:attrNameLst>
                                      </p:cBhvr>
                                      <p:tavLst>
                                        <p:tav tm="0">
                                          <p:val>
                                            <p:fltVal val="0"/>
                                          </p:val>
                                        </p:tav>
                                        <p:tav tm="100000">
                                          <p:val>
                                            <p:strVal val="#ppt_w"/>
                                          </p:val>
                                        </p:tav>
                                      </p:tavLst>
                                    </p:anim>
                                    <p:anim calcmode="lin" valueType="num">
                                      <p:cBhvr>
                                        <p:cTn id="8" dur="500" fill="hold"/>
                                        <p:tgtEl>
                                          <p:spTgt spid="231426"/>
                                        </p:tgtEl>
                                        <p:attrNameLst>
                                          <p:attrName>ppt_h</p:attrName>
                                        </p:attrNameLst>
                                      </p:cBhvr>
                                      <p:tavLst>
                                        <p:tav tm="0">
                                          <p:val>
                                            <p:fltVal val="0"/>
                                          </p:val>
                                        </p:tav>
                                        <p:tav tm="100000">
                                          <p:val>
                                            <p:strVal val="#ppt_h"/>
                                          </p:val>
                                        </p:tav>
                                      </p:tavLst>
                                    </p:anim>
                                    <p:animEffect transition="in" filter="fade">
                                      <p:cBhvr>
                                        <p:cTn id="9" dur="500"/>
                                        <p:tgtEl>
                                          <p:spTgt spid="231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p:cNvSpPr>
          <p:nvPr>
            <p:ph idx="1"/>
          </p:nvPr>
        </p:nvSpPr>
        <p:spPr>
          <a:xfrm>
            <a:off x="457200" y="1600200"/>
            <a:ext cx="8507413" cy="4525963"/>
          </a:xfrm>
        </p:spPr>
        <p:txBody>
          <a:bodyPr vert="horz" wrap="square" lIns="91440" tIns="45720" rIns="91440" bIns="45720" anchor="t"/>
          <a:lstStyle/>
          <a:p>
            <a:pPr algn="l">
              <a:lnSpc>
                <a:spcPct val="140000"/>
              </a:lnSpc>
              <a:spcBef>
                <a:spcPts val="600"/>
              </a:spcBef>
              <a:spcAft>
                <a:spcPts val="600"/>
              </a:spcAft>
            </a:pPr>
            <a:r>
              <a:rPr lang="zh-CN" altLang="en-US" dirty="0">
                <a:solidFill>
                  <a:srgbClr val="002060"/>
                </a:solidFill>
                <a:latin typeface="微软雅黑" panose="020B0503020204020204" pitchFamily="34" charset="-122"/>
                <a:ea typeface="微软雅黑" panose="020B0503020204020204" pitchFamily="34" charset="-122"/>
              </a:rPr>
              <a:t>整个宇宙可以被充分认识，它是由自然而不是由超自然的力量支配的；</a:t>
            </a:r>
          </a:p>
          <a:p>
            <a:pPr algn="l">
              <a:lnSpc>
                <a:spcPct val="140000"/>
              </a:lnSpc>
              <a:spcBef>
                <a:spcPts val="600"/>
              </a:spcBef>
              <a:spcAft>
                <a:spcPts val="600"/>
              </a:spcAft>
            </a:pPr>
            <a:r>
              <a:rPr lang="zh-CN" altLang="en-US" dirty="0">
                <a:solidFill>
                  <a:srgbClr val="002060"/>
                </a:solidFill>
                <a:latin typeface="微软雅黑" panose="020B0503020204020204" pitchFamily="34" charset="-122"/>
                <a:ea typeface="微软雅黑" panose="020B0503020204020204" pitchFamily="34" charset="-122"/>
              </a:rPr>
              <a:t>通过使用科学方法可以解决每一个研究领域的基本问题；</a:t>
            </a:r>
          </a:p>
          <a:p>
            <a:pPr algn="l">
              <a:lnSpc>
                <a:spcPct val="140000"/>
              </a:lnSpc>
              <a:spcBef>
                <a:spcPts val="600"/>
              </a:spcBef>
              <a:spcAft>
                <a:spcPts val="600"/>
              </a:spcAft>
            </a:pPr>
            <a:r>
              <a:rPr lang="zh-CN" altLang="en-US" dirty="0">
                <a:solidFill>
                  <a:srgbClr val="002060"/>
                </a:solidFill>
                <a:latin typeface="微软雅黑" panose="020B0503020204020204" pitchFamily="34" charset="-122"/>
                <a:ea typeface="微软雅黑" panose="020B0503020204020204" pitchFamily="34" charset="-122"/>
              </a:rPr>
              <a:t>人类可以被“教化”以至获得无止境的改善。</a:t>
            </a:r>
          </a:p>
        </p:txBody>
      </p:sp>
      <p:sp>
        <p:nvSpPr>
          <p:cNvPr id="231426" name="Rectangle 2"/>
          <p:cNvSpPr>
            <a:spLocks noGrp="1" noChangeArrowheads="1"/>
          </p:cNvSpPr>
          <p:nvPr/>
        </p:nvSpPr>
        <p:spPr>
          <a:xfrm>
            <a:off x="370205" y="184785"/>
            <a:ext cx="8404860" cy="1225550"/>
          </a:xfrm>
          <a:prstGeom prst="rect">
            <a:avLst/>
          </a:prstGeom>
          <a:solidFill>
            <a:srgbClr val="FFFF00"/>
          </a:solidFill>
          <a:ln w="19050">
            <a:solidFill>
              <a:srgbClr val="FF0000"/>
            </a:solidFill>
          </a:ln>
        </p:spPr>
        <p:txBody>
          <a:bodyPr vert="horz" wrap="square" lIns="91440" tIns="45720" rIns="91440" bIns="45720" numCol="1" anchor="ctr"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zh-CN" altLang="en-US" sz="4400" b="1" i="1" noProof="0" dirty="0" smtClean="0">
                <a:ln>
                  <a:noFill/>
                </a:ln>
                <a:solidFill>
                  <a:srgbClr val="CC0000"/>
                </a:solidFill>
                <a:effectLst/>
                <a:uLnTx/>
                <a:uFillTx/>
                <a:latin typeface="微软雅黑" panose="020B0503020204020204" pitchFamily="34" charset="-122"/>
                <a:ea typeface="微软雅黑" panose="020B0503020204020204" pitchFamily="34" charset="-122"/>
                <a:sym typeface="+mn-ea"/>
              </a:rPr>
              <a:t>启蒙运动诞生的基本前提</a:t>
            </a:r>
            <a:endParaRPr kumimoji="0" lang="zh-CN" altLang="en-US" sz="4400" b="1" i="1" u="none" strike="noStrike"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j-cs"/>
              <a:sym typeface="+mn-ea"/>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41</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28159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1426"/>
                                        </p:tgtEl>
                                        <p:attrNameLst>
                                          <p:attrName>style.visibility</p:attrName>
                                        </p:attrNameLst>
                                      </p:cBhvr>
                                      <p:to>
                                        <p:strVal val="visible"/>
                                      </p:to>
                                    </p:set>
                                    <p:anim calcmode="lin" valueType="num">
                                      <p:cBhvr>
                                        <p:cTn id="7" dur="500" fill="hold"/>
                                        <p:tgtEl>
                                          <p:spTgt spid="231426"/>
                                        </p:tgtEl>
                                        <p:attrNameLst>
                                          <p:attrName>ppt_w</p:attrName>
                                        </p:attrNameLst>
                                      </p:cBhvr>
                                      <p:tavLst>
                                        <p:tav tm="0">
                                          <p:val>
                                            <p:fltVal val="0"/>
                                          </p:val>
                                        </p:tav>
                                        <p:tav tm="100000">
                                          <p:val>
                                            <p:strVal val="#ppt_w"/>
                                          </p:val>
                                        </p:tav>
                                      </p:tavLst>
                                    </p:anim>
                                    <p:anim calcmode="lin" valueType="num">
                                      <p:cBhvr>
                                        <p:cTn id="8" dur="500" fill="hold"/>
                                        <p:tgtEl>
                                          <p:spTgt spid="231426"/>
                                        </p:tgtEl>
                                        <p:attrNameLst>
                                          <p:attrName>ppt_h</p:attrName>
                                        </p:attrNameLst>
                                      </p:cBhvr>
                                      <p:tavLst>
                                        <p:tav tm="0">
                                          <p:val>
                                            <p:fltVal val="0"/>
                                          </p:val>
                                        </p:tav>
                                        <p:tav tm="100000">
                                          <p:val>
                                            <p:strVal val="#ppt_h"/>
                                          </p:val>
                                        </p:tav>
                                      </p:tavLst>
                                    </p:anim>
                                    <p:animEffect transition="in" filter="fade">
                                      <p:cBhvr>
                                        <p:cTn id="9" dur="500"/>
                                        <p:tgtEl>
                                          <p:spTgt spid="231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6"/>
          <p:cNvSpPr>
            <a:spLocks noGrp="1"/>
          </p:cNvSpPr>
          <p:nvPr>
            <p:ph type="body" sz="half" idx="2"/>
          </p:nvPr>
        </p:nvSpPr>
        <p:spPr>
          <a:xfrm>
            <a:off x="5359400" y="782955"/>
            <a:ext cx="3365500" cy="4114800"/>
          </a:xfrm>
        </p:spPr>
        <p:txBody>
          <a:bodyPr vert="horz" wrap="square" lIns="91440" tIns="45720" rIns="91440" bIns="45720" anchor="t"/>
          <a:lstStyle/>
          <a:p>
            <a:pPr algn="l">
              <a:lnSpc>
                <a:spcPct val="150000"/>
              </a:lnSpc>
              <a:buSzTx/>
              <a:buFont typeface="Wingdings" panose="05000000000000000000" charset="0"/>
            </a:pPr>
            <a:r>
              <a:rPr lang="zh-CN" altLang="en-US" sz="3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进步的，理性的，人文主义的世界观。</a:t>
            </a:r>
          </a:p>
          <a:p>
            <a:pPr algn="l">
              <a:lnSpc>
                <a:spcPct val="150000"/>
              </a:lnSpc>
              <a:buSzTx/>
              <a:buFont typeface="Wingdings" panose="05000000000000000000" charset="0"/>
            </a:pPr>
            <a:r>
              <a:rPr lang="zh-CN" altLang="en-US" sz="32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关于人的能力的乐观态度。</a:t>
            </a:r>
          </a:p>
        </p:txBody>
      </p:sp>
      <p:pic>
        <p:nvPicPr>
          <p:cNvPr id="116740" name="Picture 8" descr="light"/>
          <p:cNvPicPr>
            <a:picLocks noChangeAspect="1"/>
          </p:cNvPicPr>
          <p:nvPr/>
        </p:nvPicPr>
        <p:blipFill>
          <a:blip r:embed="rId2"/>
          <a:stretch>
            <a:fillRect/>
          </a:stretch>
        </p:blipFill>
        <p:spPr>
          <a:xfrm>
            <a:off x="434975" y="377190"/>
            <a:ext cx="4450080" cy="5422900"/>
          </a:xfrm>
          <a:prstGeom prst="rect">
            <a:avLst/>
          </a:prstGeom>
          <a:noFill/>
          <a:ln w="9525">
            <a:noFill/>
          </a:ln>
        </p:spPr>
      </p:pic>
      <p:sp>
        <p:nvSpPr>
          <p:cNvPr id="4" name="灯片编号占位符 3"/>
          <p:cNvSpPr>
            <a:spLocks noGrp="1"/>
          </p:cNvSpPr>
          <p:nvPr>
            <p:ph type="sldNum" sz="quarter" idx="4"/>
          </p:nvPr>
        </p:nvSpPr>
        <p:spPr/>
        <p:txBody>
          <a:bodyPr/>
          <a:lstStyle/>
          <a:p>
            <a:pPr algn="r"/>
            <a:fld id="{9A0DB2DC-4C9A-4742-B13C-FB6460FD3503}" type="slidenum">
              <a:rPr lang="en-US" altLang="zh-CN" dirty="0"/>
              <a:t>42</a:t>
            </a:fld>
            <a:endParaRPr lang="en-US" altLang="zh-CN" dirty="0"/>
          </a:p>
        </p:txBody>
      </p:sp>
      <p:sp>
        <p:nvSpPr>
          <p:cNvPr id="5" name="日期占位符 4"/>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9010478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4"/>
          <p:cNvSpPr>
            <a:spLocks noGrp="1"/>
          </p:cNvSpPr>
          <p:nvPr>
            <p:ph type="title"/>
          </p:nvPr>
        </p:nvSpPr>
        <p:spPr>
          <a:xfrm>
            <a:off x="275590" y="142240"/>
            <a:ext cx="8515350" cy="1371600"/>
          </a:xfrm>
          <a:solidFill>
            <a:srgbClr val="FFFF00"/>
          </a:solidFill>
        </p:spPr>
        <p:txBody>
          <a:bodyPr vert="horz" wrap="square" lIns="91440" tIns="45720" rIns="91440" bIns="45720" anchor="ctr"/>
          <a:lstStyle/>
          <a:p>
            <a:pPr>
              <a:buNone/>
            </a:pPr>
            <a:r>
              <a:rPr lang="en-US" altLang="zh-CN" b="1" i="1" dirty="0">
                <a:latin typeface="微软雅黑" panose="020B0503020204020204" pitchFamily="34" charset="-122"/>
                <a:ea typeface="微软雅黑" panose="020B0503020204020204" pitchFamily="34" charset="-122"/>
              </a:rPr>
              <a:t>  </a:t>
            </a:r>
            <a:r>
              <a:rPr lang="zh-CN" altLang="en-US" b="1" i="1" dirty="0">
                <a:latin typeface="微软雅黑" panose="020B0503020204020204" pitchFamily="34" charset="-122"/>
                <a:ea typeface="微软雅黑" panose="020B0503020204020204" pitchFamily="34" charset="-122"/>
              </a:rPr>
              <a:t>关键思想</a:t>
            </a:r>
          </a:p>
        </p:txBody>
      </p:sp>
      <p:sp>
        <p:nvSpPr>
          <p:cNvPr id="117763" name="Rectangle 6"/>
          <p:cNvSpPr>
            <a:spLocks noGrp="1"/>
          </p:cNvSpPr>
          <p:nvPr>
            <p:ph type="body" sz="half" idx="2"/>
          </p:nvPr>
        </p:nvSpPr>
        <p:spPr/>
        <p:txBody>
          <a:bodyPr vert="horz" wrap="square" lIns="91440" tIns="45720" rIns="91440" bIns="45720" anchor="t"/>
          <a:lstStyle/>
          <a:p>
            <a:pPr algn="l">
              <a:lnSpc>
                <a:spcPct val="150000"/>
              </a:lnSpc>
              <a:buSzTx/>
              <a:buFont typeface="Wingdings" panose="05000000000000000000" charset="0"/>
            </a:pPr>
            <a:r>
              <a:rPr lang="zh-CN" altLang="en-US" sz="28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对传统和天启宗教的不信任。</a:t>
            </a:r>
          </a:p>
          <a:p>
            <a:pPr algn="l">
              <a:lnSpc>
                <a:spcPct val="150000"/>
              </a:lnSpc>
              <a:buSzTx/>
              <a:buFont typeface="Wingdings" panose="05000000000000000000" charset="0"/>
            </a:pPr>
            <a:r>
              <a:rPr lang="zh-CN" altLang="en-US" sz="2800" dirty="0">
                <a:gradFill>
                  <a:gsLst>
                    <a:gs pos="0">
                      <a:srgbClr val="012D86"/>
                    </a:gs>
                    <a:gs pos="100000">
                      <a:srgbClr val="0E2557"/>
                    </a:gs>
                  </a:gsLst>
                  <a:lin scaled="0"/>
                </a:gradFill>
                <a:latin typeface="微软雅黑" panose="020B0503020204020204" pitchFamily="34" charset="-122"/>
                <a:ea typeface="微软雅黑" panose="020B0503020204020204" pitchFamily="34" charset="-122"/>
                <a:cs typeface="微软雅黑" panose="020B0503020204020204" pitchFamily="34" charset="-122"/>
              </a:rPr>
              <a:t>科学方法可以运用到社会。</a:t>
            </a:r>
          </a:p>
        </p:txBody>
      </p:sp>
      <p:pic>
        <p:nvPicPr>
          <p:cNvPr id="117764" name="Picture 7" descr="bible"/>
          <p:cNvPicPr>
            <a:picLocks noChangeAspect="1"/>
          </p:cNvPicPr>
          <p:nvPr/>
        </p:nvPicPr>
        <p:blipFill>
          <a:blip r:embed="rId2"/>
          <a:stretch>
            <a:fillRect/>
          </a:stretch>
        </p:blipFill>
        <p:spPr>
          <a:xfrm>
            <a:off x="275590" y="1642110"/>
            <a:ext cx="4191000" cy="4191000"/>
          </a:xfrm>
          <a:prstGeom prst="rect">
            <a:avLst/>
          </a:prstGeom>
          <a:noFill/>
          <a:ln w="9525">
            <a:noFill/>
          </a:ln>
        </p:spPr>
      </p:pic>
      <p:sp>
        <p:nvSpPr>
          <p:cNvPr id="4" name="灯片编号占位符 3"/>
          <p:cNvSpPr>
            <a:spLocks noGrp="1"/>
          </p:cNvSpPr>
          <p:nvPr>
            <p:ph type="sldNum" sz="quarter" idx="4"/>
          </p:nvPr>
        </p:nvSpPr>
        <p:spPr/>
        <p:txBody>
          <a:bodyPr/>
          <a:lstStyle/>
          <a:p>
            <a:pPr algn="r"/>
            <a:fld id="{9A0DB2DC-4C9A-4742-B13C-FB6460FD3503}" type="slidenum">
              <a:rPr lang="en-US" altLang="zh-CN" dirty="0"/>
              <a:t>43</a:t>
            </a:fld>
            <a:endParaRPr lang="en-US" altLang="zh-CN" dirty="0"/>
          </a:p>
        </p:txBody>
      </p:sp>
      <p:sp>
        <p:nvSpPr>
          <p:cNvPr id="5" name="日期占位符 4"/>
          <p:cNvSpPr>
            <a:spLocks noGrp="1"/>
          </p:cNvSpPr>
          <p:nvPr>
            <p:ph type="dt" sz="half"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2139DEF-C6F7-4D26-B530-5AB81A426E5A}" type="datetime2">
              <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2020年2月11日</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5548408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57345"/>
          <p:cNvSpPr>
            <a:spLocks noGrp="1"/>
          </p:cNvSpPr>
          <p:nvPr>
            <p:ph type="title"/>
          </p:nvPr>
        </p:nvSpPr>
        <p:spPr>
          <a:xfrm>
            <a:off x="372110" y="210185"/>
            <a:ext cx="8399780" cy="842551"/>
          </a:xfrm>
          <a:solidFill>
            <a:srgbClr val="FFFF00"/>
          </a:solidFill>
        </p:spPr>
        <p:txBody>
          <a:bodyPr anchor="b"/>
          <a:lstStyle/>
          <a:p>
            <a:r>
              <a:rPr lang="zh-CN" altLang="en-US" b="1" i="1" dirty="0">
                <a:effectLst>
                  <a:outerShdw blurRad="38100" dist="38100" dir="2700000">
                    <a:srgbClr val="C0C0C0"/>
                  </a:outerShdw>
                </a:effectLst>
                <a:latin typeface="微软雅黑" panose="020B0503020204020204" pitchFamily="34" charset="-122"/>
                <a:ea typeface="微软雅黑" panose="020B0503020204020204" pitchFamily="34" charset="-122"/>
              </a:rPr>
              <a:t>法国的觉醒</a:t>
            </a:r>
          </a:p>
        </p:txBody>
      </p:sp>
      <p:sp>
        <p:nvSpPr>
          <p:cNvPr id="57347" name="文本占位符 57346"/>
          <p:cNvSpPr>
            <a:spLocks noGrp="1"/>
          </p:cNvSpPr>
          <p:nvPr>
            <p:ph type="body" idx="1"/>
          </p:nvPr>
        </p:nvSpPr>
        <p:spPr>
          <a:xfrm>
            <a:off x="543560" y="1247140"/>
            <a:ext cx="8228330" cy="5034915"/>
          </a:xfrm>
        </p:spPr>
        <p:txBody>
          <a:bodyPr/>
          <a:lstStyle/>
          <a:p>
            <a:pPr>
              <a:lnSpc>
                <a:spcPct val="100000"/>
              </a:lnSpc>
            </a:pPr>
            <a:r>
              <a:rPr lang="zh-CN" altLang="en-US" sz="2800"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英国工业革命的影响，使法国的一批知识分子认识到自己肩上的责任，他们宣传人类社会进步的思想，认为：</a:t>
            </a: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人类社会正处于一个由蒙昧进入文明、由黑暗进入光明的时期，需要用知识来扫荡人们心中的迷信和蒙昧，需要用理性的力量来支配人类生活的一切方面</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只有理性才能促进人类社会的进步。他们著书立说，奔走呼号，思想长久地在法国以及欧洲流传并发挥着影响，形成了近代历史上著名的</a:t>
            </a: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“启蒙运动”</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。这场运动又逐渐演变成改革法国历史进程的导火索</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它直接导致了</a:t>
            </a: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法国大革命！</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44</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3088070519"/>
      </p:ext>
    </p:extLst>
  </p:cSld>
  <p:clrMapOvr>
    <a:masterClrMapping/>
  </p:clrMapOvr>
  <p:transition>
    <p:zoom dir="in"/>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文本占位符 112642"/>
          <p:cNvSpPr>
            <a:spLocks noGrp="1"/>
          </p:cNvSpPr>
          <p:nvPr>
            <p:ph type="body" idx="1"/>
          </p:nvPr>
        </p:nvSpPr>
        <p:spPr>
          <a:xfrm>
            <a:off x="75565" y="5382895"/>
            <a:ext cx="8967470" cy="878840"/>
          </a:xfrm>
        </p:spPr>
        <p:txBody>
          <a:bodyPr/>
          <a:lstStyle/>
          <a:p>
            <a:pPr algn="ctr">
              <a:lnSpc>
                <a:spcPct val="90000"/>
              </a:lnSpc>
              <a:buNone/>
            </a:pP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若弗兰夫人（右三）的沙龙</a:t>
            </a:r>
            <a:r>
              <a:rPr lang="en-US" altLang="zh-CN" sz="2400" b="1">
                <a:solidFill>
                  <a:srgbClr val="C00000"/>
                </a:solidFill>
                <a:latin typeface="微软雅黑" panose="020B0503020204020204" pitchFamily="34" charset="-122"/>
                <a:ea typeface="微软雅黑" panose="020B0503020204020204" pitchFamily="34" charset="-122"/>
              </a:rPr>
              <a:t>》</a:t>
            </a:r>
          </a:p>
          <a:p>
            <a:pPr marL="0" indent="0">
              <a:lnSpc>
                <a:spcPct val="90000"/>
              </a:lnSpc>
              <a:buNone/>
            </a:pPr>
            <a:r>
              <a:rPr lang="zh-CN" altLang="en-US" sz="2000" b="1" dirty="0">
                <a:solidFill>
                  <a:srgbClr val="002060"/>
                </a:solidFill>
                <a:latin typeface="微软雅黑" panose="020B0503020204020204" pitchFamily="34" charset="-122"/>
                <a:ea typeface="微软雅黑" panose="020B0503020204020204" pitchFamily="34" charset="-122"/>
              </a:rPr>
              <a:t>参加者有孟德斯鸠、丰特耐尔、伏尔泰、达朗贝尔、狄德罗等巴黎的名人政要</a:t>
            </a:r>
          </a:p>
        </p:txBody>
      </p:sp>
      <p:pic>
        <p:nvPicPr>
          <p:cNvPr id="112644" name="图片 112643" descr="salon"/>
          <p:cNvPicPr>
            <a:picLocks noChangeAspect="1"/>
          </p:cNvPicPr>
          <p:nvPr/>
        </p:nvPicPr>
        <p:blipFill>
          <a:blip r:embed="rId2"/>
          <a:stretch>
            <a:fillRect/>
          </a:stretch>
        </p:blipFill>
        <p:spPr>
          <a:xfrm>
            <a:off x="141605" y="-22860"/>
            <a:ext cx="8800465" cy="5337175"/>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45</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41471370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77825"/>
          <p:cNvSpPr>
            <a:spLocks noGrp="1"/>
          </p:cNvSpPr>
          <p:nvPr>
            <p:ph type="title"/>
          </p:nvPr>
        </p:nvSpPr>
        <p:spPr>
          <a:xfrm>
            <a:off x="434340" y="266700"/>
            <a:ext cx="8248650" cy="1143000"/>
          </a:xfrm>
          <a:solidFill>
            <a:srgbClr val="FFFF00"/>
          </a:solidFill>
        </p:spPr>
        <p:txBody>
          <a:bodyPr anchor="ctr" anchorCtr="0"/>
          <a:lstStyle/>
          <a:p>
            <a:r>
              <a:rPr lang="en-US" altLang="zh-CN" b="1" i="1" dirty="0">
                <a:latin typeface="微软雅黑" panose="020B0503020204020204" pitchFamily="34" charset="-122"/>
                <a:ea typeface="微软雅黑" panose="020B0503020204020204" pitchFamily="34" charset="-122"/>
              </a:rPr>
              <a:t> </a:t>
            </a:r>
            <a:r>
              <a:rPr lang="zh-CN" altLang="en-US" b="1" i="1" dirty="0">
                <a:latin typeface="微软雅黑" panose="020B0503020204020204" pitchFamily="34" charset="-122"/>
                <a:ea typeface="微软雅黑" panose="020B0503020204020204" pitchFamily="34" charset="-122"/>
              </a:rPr>
              <a:t>法国启蒙运动的主将</a:t>
            </a:r>
            <a:endParaRPr lang="zh-CN" altLang="en-US" b="1" i="1">
              <a:latin typeface="微软雅黑" panose="020B0503020204020204" pitchFamily="34" charset="-122"/>
              <a:ea typeface="微软雅黑" panose="020B0503020204020204" pitchFamily="34" charset="-122"/>
            </a:endParaRPr>
          </a:p>
        </p:txBody>
      </p:sp>
      <p:sp>
        <p:nvSpPr>
          <p:cNvPr id="77827" name="文本占位符 77826"/>
          <p:cNvSpPr>
            <a:spLocks noGrp="1"/>
          </p:cNvSpPr>
          <p:nvPr>
            <p:ph type="body" idx="1"/>
          </p:nvPr>
        </p:nvSpPr>
        <p:spPr>
          <a:xfrm>
            <a:off x="478155" y="1711960"/>
            <a:ext cx="8030845" cy="3614420"/>
          </a:xfrm>
        </p:spPr>
        <p:txBody>
          <a:bodyPr/>
          <a:lstStyle/>
          <a:p>
            <a:r>
              <a:rPr lang="zh-CN" altLang="en-US" sz="3600" b="1" dirty="0">
                <a:solidFill>
                  <a:schemeClr val="tx2"/>
                </a:solidFill>
                <a:latin typeface="微软雅黑" panose="020B0503020204020204" pitchFamily="34" charset="-122"/>
                <a:ea typeface="微软雅黑" panose="020B0503020204020204" pitchFamily="34" charset="-122"/>
              </a:rPr>
              <a:t>思想家</a:t>
            </a:r>
            <a:r>
              <a:rPr lang="zh-CN" altLang="en-US" sz="3600" b="1" dirty="0">
                <a:latin typeface="微软雅黑" panose="020B0503020204020204" pitchFamily="34" charset="-122"/>
                <a:ea typeface="微软雅黑" panose="020B0503020204020204" pitchFamily="34" charset="-122"/>
              </a:rPr>
              <a:t>：</a:t>
            </a:r>
            <a:r>
              <a:rPr lang="zh-CN" altLang="en-US" sz="2800" b="1" dirty="0">
                <a:solidFill>
                  <a:srgbClr val="002060"/>
                </a:solidFill>
                <a:latin typeface="微软雅黑" panose="020B0503020204020204" pitchFamily="34" charset="-122"/>
                <a:ea typeface="微软雅黑" panose="020B0503020204020204" pitchFamily="34" charset="-122"/>
              </a:rPr>
              <a:t>伏尔泰；卢梭；休谟；孟德斯鸠</a:t>
            </a:r>
          </a:p>
          <a:p>
            <a:pPr>
              <a:buNone/>
            </a:pPr>
            <a:endParaRPr lang="zh-CN" altLang="en-US" sz="2000" b="1" dirty="0">
              <a:latin typeface="微软雅黑" panose="020B0503020204020204" pitchFamily="34" charset="-122"/>
              <a:ea typeface="微软雅黑" panose="020B0503020204020204" pitchFamily="34" charset="-122"/>
            </a:endParaRPr>
          </a:p>
          <a:p>
            <a:r>
              <a:rPr lang="zh-CN" altLang="en-US" sz="3600" b="1" dirty="0">
                <a:solidFill>
                  <a:schemeClr val="tx2"/>
                </a:solidFill>
                <a:latin typeface="微软雅黑" panose="020B0503020204020204" pitchFamily="34" charset="-122"/>
                <a:ea typeface="微软雅黑" panose="020B0503020204020204" pitchFamily="34" charset="-122"/>
              </a:rPr>
              <a:t>数学家</a:t>
            </a:r>
            <a:r>
              <a:rPr lang="zh-CN" altLang="en-US" sz="3600" b="1" dirty="0">
                <a:latin typeface="微软雅黑" panose="020B0503020204020204" pitchFamily="34" charset="-122"/>
                <a:ea typeface="微软雅黑" panose="020B0503020204020204" pitchFamily="34" charset="-122"/>
              </a:rPr>
              <a:t>：</a:t>
            </a:r>
            <a:r>
              <a:rPr lang="zh-CN" altLang="en-US" sz="2800" b="1" dirty="0">
                <a:solidFill>
                  <a:srgbClr val="002060"/>
                </a:solidFill>
                <a:latin typeface="微软雅黑" panose="020B0503020204020204" pitchFamily="34" charset="-122"/>
                <a:ea typeface="微软雅黑" panose="020B0503020204020204" pitchFamily="34" charset="-122"/>
              </a:rPr>
              <a:t>狄德罗；达朗贝尔；孔多塞</a:t>
            </a:r>
            <a:endParaRPr lang="zh-CN" altLang="en-US" sz="3600" b="1" dirty="0">
              <a:latin typeface="微软雅黑" panose="020B0503020204020204" pitchFamily="34" charset="-122"/>
              <a:ea typeface="微软雅黑" panose="020B0503020204020204" pitchFamily="34" charset="-122"/>
            </a:endParaRPr>
          </a:p>
          <a:p>
            <a:pPr>
              <a:buNone/>
            </a:pPr>
            <a:endParaRPr lang="zh-CN" altLang="en-US" sz="2000" b="1" dirty="0">
              <a:latin typeface="微软雅黑" panose="020B0503020204020204" pitchFamily="34" charset="-122"/>
              <a:ea typeface="微软雅黑" panose="020B0503020204020204" pitchFamily="34" charset="-122"/>
            </a:endParaRPr>
          </a:p>
          <a:p>
            <a:r>
              <a:rPr lang="zh-CN" altLang="en-US" sz="3600" b="1" dirty="0">
                <a:solidFill>
                  <a:schemeClr val="tx2"/>
                </a:solidFill>
                <a:latin typeface="微软雅黑" panose="020B0503020204020204" pitchFamily="34" charset="-122"/>
                <a:ea typeface="微软雅黑" panose="020B0503020204020204" pitchFamily="34" charset="-122"/>
              </a:rPr>
              <a:t>博物学家</a:t>
            </a:r>
            <a:r>
              <a:rPr lang="zh-CN" altLang="en-US" sz="3600" b="1" dirty="0">
                <a:latin typeface="微软雅黑" panose="020B0503020204020204" pitchFamily="34" charset="-122"/>
                <a:ea typeface="微软雅黑" panose="020B0503020204020204" pitchFamily="34" charset="-122"/>
              </a:rPr>
              <a:t>：</a:t>
            </a:r>
            <a:r>
              <a:rPr lang="zh-CN" altLang="en-US" sz="2800" b="1" dirty="0">
                <a:solidFill>
                  <a:srgbClr val="002060"/>
                </a:solidFill>
                <a:latin typeface="微软雅黑" panose="020B0503020204020204" pitchFamily="34" charset="-122"/>
                <a:ea typeface="微软雅黑" panose="020B0503020204020204" pitchFamily="34" charset="-122"/>
              </a:rPr>
              <a:t>布丰</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46</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1127102560"/>
      </p:ext>
    </p:extLst>
  </p:cSld>
  <p:clrMapOvr>
    <a:masterClrMapping/>
  </p:clrMapOvr>
  <p:transition>
    <p:blinds/>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58369"/>
          <p:cNvSpPr>
            <a:spLocks noGrp="1"/>
          </p:cNvSpPr>
          <p:nvPr>
            <p:ph type="title"/>
          </p:nvPr>
        </p:nvSpPr>
        <p:spPr>
          <a:xfrm>
            <a:off x="375285" y="256540"/>
            <a:ext cx="8179435" cy="1136015"/>
          </a:xfrm>
          <a:solidFill>
            <a:srgbClr val="FFFF00"/>
          </a:solidFill>
        </p:spPr>
        <p:txBody>
          <a:bodyPr anchor="ctr" anchorCtr="0"/>
          <a:lstStyle/>
          <a:p>
            <a:pPr algn="l"/>
            <a:r>
              <a:rPr lang="en-US" altLang="zh-CN" b="1" i="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i="1" dirty="0">
                <a:latin typeface="微软雅黑" panose="020B0503020204020204" pitchFamily="34" charset="-122"/>
                <a:ea typeface="微软雅黑" panose="020B0503020204020204" pitchFamily="34" charset="-122"/>
                <a:cs typeface="微软雅黑" panose="020B0503020204020204" pitchFamily="34" charset="-122"/>
              </a:rPr>
              <a:t>牛顿学说”在法国的传播</a:t>
            </a:r>
            <a:endParaRPr lang="zh-CN" altLang="en-US" b="1" i="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371" name="文本占位符 58370"/>
          <p:cNvSpPr>
            <a:spLocks noGrp="1"/>
          </p:cNvSpPr>
          <p:nvPr>
            <p:ph type="body" idx="1"/>
          </p:nvPr>
        </p:nvSpPr>
        <p:spPr>
          <a:xfrm>
            <a:off x="4643755" y="1757045"/>
            <a:ext cx="4033520" cy="4267200"/>
          </a:xfrm>
        </p:spPr>
        <p:txBody>
          <a:bodyPr/>
          <a:lstStyle/>
          <a:p>
            <a:pPr latinLnBrk="0">
              <a:lnSpc>
                <a:spcPct val="120000"/>
              </a:lnSpc>
              <a:spcBef>
                <a:spcPts val="0"/>
              </a:spcBef>
              <a:buNone/>
            </a:pPr>
            <a:r>
              <a:rPr lang="zh-CN" altLang="en-US"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我没有显赫的门第，但我的门第将因我而显赫！”</a:t>
            </a:r>
            <a:endParaRPr lang="zh-CN" altLang="en-US" dirty="0">
              <a:latin typeface="华文新魏" panose="02010800040101010101" pitchFamily="2" charset="-122"/>
              <a:ea typeface="华文新魏" panose="02010800040101010101" pitchFamily="2" charset="-122"/>
            </a:endParaRPr>
          </a:p>
          <a:p>
            <a:pPr>
              <a:buNone/>
            </a:pPr>
            <a:endParaRPr lang="zh-CN" altLang="en-US" dirty="0">
              <a:latin typeface="华文新魏" panose="02010800040101010101" pitchFamily="2" charset="-122"/>
              <a:ea typeface="华文新魏" panose="02010800040101010101" pitchFamily="2" charset="-122"/>
            </a:endParaRPr>
          </a:p>
          <a:p>
            <a:pPr latinLnBrk="0">
              <a:lnSpc>
                <a:spcPct val="140000"/>
              </a:lnSpc>
              <a:spcBef>
                <a:spcPts val="0"/>
              </a:spcBef>
              <a:buNone/>
            </a:pPr>
            <a:r>
              <a:rPr lang="en-US"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1729《</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英格兰书简</a:t>
            </a:r>
            <a:r>
              <a:rPr lang="en-US" altLang="zh-CN"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p>
          <a:p>
            <a:pPr latinLnBrk="0">
              <a:lnSpc>
                <a:spcPct val="140000"/>
              </a:lnSpc>
              <a:spcBef>
                <a:spcPts val="0"/>
              </a:spcBef>
              <a:buNone/>
            </a:pPr>
            <a:r>
              <a:rPr lang="en-US"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1738《</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牛顿的哲学原理</a:t>
            </a:r>
            <a:r>
              <a:rPr lang="en-US" altLang="zh-CN"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p>
          <a:p>
            <a:pPr latinLnBrk="0">
              <a:lnSpc>
                <a:spcPct val="140000"/>
              </a:lnSpc>
              <a:spcBef>
                <a:spcPts val="0"/>
              </a:spcBef>
              <a:buNone/>
            </a:pPr>
            <a:r>
              <a:rPr lang="en-US"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1740《</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牛顿的形而上学</a:t>
            </a:r>
            <a:r>
              <a:rPr lang="en-US" altLang="zh-CN"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8375" name="文本框 58374"/>
          <p:cNvSpPr txBox="1"/>
          <p:nvPr/>
        </p:nvSpPr>
        <p:spPr>
          <a:xfrm>
            <a:off x="762000" y="6142038"/>
            <a:ext cx="3881438" cy="460375"/>
          </a:xfrm>
          <a:prstGeom prst="rect">
            <a:avLst/>
          </a:prstGeom>
          <a:noFill/>
          <a:ln w="9525">
            <a:noFill/>
          </a:ln>
        </p:spPr>
        <p:txBody>
          <a:bodyPr>
            <a:spAutoFit/>
          </a:bodyPr>
          <a:lstStyle/>
          <a:p>
            <a:pPr algn="ctr">
              <a:spcBef>
                <a:spcPct val="50000"/>
              </a:spcBef>
            </a:pPr>
            <a:r>
              <a:rPr lang="zh-CN" altLang="en-US" sz="2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伏尔泰（</a:t>
            </a:r>
            <a:r>
              <a:rPr lang="en-US" altLang="zh-CN" sz="2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1694-1778</a:t>
            </a:r>
            <a:r>
              <a:rPr lang="zh-CN" altLang="en-US" sz="24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58376" name="图片 58375" descr="voltai"/>
          <p:cNvPicPr>
            <a:picLocks noChangeAspect="1"/>
          </p:cNvPicPr>
          <p:nvPr/>
        </p:nvPicPr>
        <p:blipFill>
          <a:blip r:embed="rId2"/>
          <a:stretch>
            <a:fillRect/>
          </a:stretch>
        </p:blipFill>
        <p:spPr>
          <a:xfrm>
            <a:off x="636905" y="1484948"/>
            <a:ext cx="3933825" cy="4495800"/>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47</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1180719137"/>
      </p:ext>
    </p:extLst>
  </p:cSld>
  <p:clrMapOvr>
    <a:masterClrMapping/>
  </p:clrMapOvr>
  <p:transition>
    <p:cover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03425"/>
          <p:cNvSpPr>
            <a:spLocks noGrp="1"/>
          </p:cNvSpPr>
          <p:nvPr>
            <p:ph type="title"/>
          </p:nvPr>
        </p:nvSpPr>
        <p:spPr>
          <a:xfrm>
            <a:off x="326390" y="173990"/>
            <a:ext cx="8230235" cy="1038225"/>
          </a:xfrm>
          <a:solidFill>
            <a:srgbClr val="FFFF00"/>
          </a:solidFill>
        </p:spPr>
        <p:txBody>
          <a:bodyPr anchor="ctr" anchorCtr="0"/>
          <a:lstStyle/>
          <a:p>
            <a:r>
              <a:rPr lang="en-US" altLang="zh-CN" b="1" i="1" dirty="0">
                <a:latin typeface="微软雅黑" panose="020B0503020204020204" pitchFamily="34" charset="-122"/>
                <a:ea typeface="微软雅黑" panose="020B0503020204020204" pitchFamily="34" charset="-122"/>
              </a:rPr>
              <a:t>   </a:t>
            </a:r>
            <a:r>
              <a:rPr lang="zh-CN" altLang="en-US" b="1" i="1" dirty="0">
                <a:latin typeface="微软雅黑" panose="020B0503020204020204" pitchFamily="34" charset="-122"/>
                <a:ea typeface="微软雅黑" panose="020B0503020204020204" pitchFamily="34" charset="-122"/>
              </a:rPr>
              <a:t>法国大革命</a:t>
            </a:r>
            <a:endParaRPr lang="zh-CN" altLang="en-US" b="1" i="1">
              <a:latin typeface="微软雅黑" panose="020B0503020204020204" pitchFamily="34" charset="-122"/>
              <a:ea typeface="微软雅黑" panose="020B0503020204020204" pitchFamily="34" charset="-122"/>
            </a:endParaRPr>
          </a:p>
        </p:txBody>
      </p:sp>
      <p:sp>
        <p:nvSpPr>
          <p:cNvPr id="103427" name="文本占位符 103426"/>
          <p:cNvSpPr>
            <a:spLocks noGrp="1"/>
          </p:cNvSpPr>
          <p:nvPr>
            <p:ph type="body" idx="1"/>
          </p:nvPr>
        </p:nvSpPr>
        <p:spPr>
          <a:xfrm>
            <a:off x="575310" y="1358265"/>
            <a:ext cx="7992745" cy="4334510"/>
          </a:xfrm>
        </p:spPr>
        <p:txBody>
          <a:bodyPr/>
          <a:lstStyle/>
          <a:p>
            <a:pPr latinLnBrk="0">
              <a:lnSpc>
                <a:spcPct val="120000"/>
              </a:lnSpc>
              <a:spcBef>
                <a:spcPts val="0"/>
              </a:spcBef>
            </a:pPr>
            <a:r>
              <a:rPr lang="zh-CN" altLang="en-US" sz="3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没有任何事件比法国革命和工业革命更深刻地改变西方文明的面貌了，“现代”历史就是从这两个革命后算起的。十九世纪和二十世纪早期所发生的重大事件</a:t>
            </a:r>
            <a:r>
              <a:rPr lang="en-US" altLang="zh-CN" sz="32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中产阶级自由主义的传播、古老土地贵族的没落、专制主义的消灭、城市工人中阶级意识的增长</a:t>
            </a:r>
            <a:r>
              <a:rPr lang="en-US" altLang="zh-CN" sz="32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所有这一切都根植于这两次革命。</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48</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21202520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62465"/>
          <p:cNvSpPr>
            <a:spLocks noGrp="1"/>
          </p:cNvSpPr>
          <p:nvPr>
            <p:ph type="title"/>
          </p:nvPr>
        </p:nvSpPr>
        <p:spPr>
          <a:solidFill>
            <a:schemeClr val="accent3">
              <a:lumMod val="85000"/>
            </a:schemeClr>
          </a:solidFill>
        </p:spPr>
        <p:txBody>
          <a:bodyPr anchor="ctr" anchorCtr="0"/>
          <a:lstStyle/>
          <a:p>
            <a:pPr algn="l"/>
            <a:r>
              <a:rPr lang="en-US" altLang="zh-CN" b="1" i="1" dirty="0">
                <a:solidFill>
                  <a:srgbClr val="0070C0"/>
                </a:solidFill>
                <a:latin typeface="微软雅黑" panose="020B0503020204020204" pitchFamily="34" charset="-122"/>
                <a:ea typeface="微软雅黑" panose="020B0503020204020204" pitchFamily="34" charset="-122"/>
              </a:rPr>
              <a:t>    </a:t>
            </a:r>
            <a:r>
              <a:rPr lang="zh-CN" altLang="en-US" b="1" i="1" dirty="0">
                <a:solidFill>
                  <a:srgbClr val="0070C0"/>
                </a:solidFill>
                <a:latin typeface="微软雅黑" panose="020B0503020204020204" pitchFamily="34" charset="-122"/>
                <a:ea typeface="微软雅黑" panose="020B0503020204020204" pitchFamily="34" charset="-122"/>
              </a:rPr>
              <a:t>攻占巴士底监狱</a:t>
            </a:r>
          </a:p>
        </p:txBody>
      </p:sp>
      <p:sp>
        <p:nvSpPr>
          <p:cNvPr id="62467" name="文本占位符 62466"/>
          <p:cNvSpPr>
            <a:spLocks noGrp="1"/>
          </p:cNvSpPr>
          <p:nvPr>
            <p:ph type="body" idx="1"/>
          </p:nvPr>
        </p:nvSpPr>
        <p:spPr>
          <a:xfrm>
            <a:off x="6162358" y="2049463"/>
            <a:ext cx="2460625" cy="4114800"/>
          </a:xfrm>
        </p:spPr>
        <p:txBody>
          <a:bodyPr/>
          <a:lstStyle/>
          <a:p>
            <a:pPr algn="just">
              <a:lnSpc>
                <a:spcPct val="120000"/>
              </a:lnSpc>
              <a:spcBef>
                <a:spcPts val="20"/>
              </a:spcBef>
              <a:spcAft>
                <a:spcPts val="0"/>
              </a:spcAft>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1789</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14</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日，巴黎市民举行暴动，攻占巴士底监狱，法国大革命爆发！</a:t>
            </a:r>
          </a:p>
        </p:txBody>
      </p:sp>
      <p:pic>
        <p:nvPicPr>
          <p:cNvPr id="62468" name="图片 62467" descr="8巴士底1"/>
          <p:cNvPicPr>
            <a:picLocks noChangeAspect="1"/>
          </p:cNvPicPr>
          <p:nvPr/>
        </p:nvPicPr>
        <p:blipFill>
          <a:blip r:embed="rId2">
            <a:lum bright="-6000" contrast="-12000"/>
          </a:blip>
          <a:stretch>
            <a:fillRect/>
          </a:stretch>
        </p:blipFill>
        <p:spPr>
          <a:xfrm>
            <a:off x="447040" y="1654175"/>
            <a:ext cx="5715635" cy="4655185"/>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49</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1206198749"/>
      </p:ext>
    </p:extLst>
  </p:cSld>
  <p:clrMapOvr>
    <a:masterClrMapping/>
  </p:clrMapOvr>
  <p:transition>
    <p:blind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457200" y="260350"/>
            <a:ext cx="8229600" cy="1081088"/>
          </a:xfrm>
          <a:solidFill>
            <a:srgbClr val="FFFF00"/>
          </a:solidFill>
          <a:ln w="19050">
            <a:noFill/>
          </a:ln>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ts val="0"/>
              </a:spcBef>
              <a:spcAft>
                <a:spcPts val="0"/>
              </a:spcAft>
              <a:buClrTx/>
              <a:buSzTx/>
              <a:buFontTx/>
              <a:buNone/>
              <a:defRPr/>
            </a:pPr>
            <a:r>
              <a:rPr kumimoji="0" lang="zh-CN" altLang="en-US" sz="42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4800" b="1" i="0"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二、社会是如何变迁的？</a:t>
            </a:r>
          </a:p>
        </p:txBody>
      </p:sp>
      <p:sp>
        <p:nvSpPr>
          <p:cNvPr id="251907" name="Rectangle 3"/>
          <p:cNvSpPr>
            <a:spLocks noGrp="1" noChangeArrowheads="1"/>
          </p:cNvSpPr>
          <p:nvPr>
            <p:ph idx="1"/>
          </p:nvPr>
        </p:nvSpPr>
        <p:spPr>
          <a:xfrm>
            <a:off x="468313" y="1484313"/>
            <a:ext cx="8351838" cy="5113338"/>
          </a:xfrm>
          <a:solidFill>
            <a:srgbClr val="FFCC99"/>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ts val="1200"/>
              </a:spcBef>
              <a:spcAft>
                <a:spcPct val="0"/>
              </a:spcAft>
              <a:buClr>
                <a:schemeClr val="accent1"/>
              </a:buClr>
              <a:buSzPct val="65000"/>
              <a:buFont typeface="Wingdings" panose="05000000000000000000" pitchFamily="2" charset="2"/>
              <a:buChar char="n"/>
              <a:defRPr/>
            </a:pPr>
            <a:endParaRPr kumimoji="0" lang="zh-CN" altLang="en-US" sz="16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ts val="12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为什么除了最不适合人类居住的地区外，我们在世界上任何地方都能发现伟大文明的遗迹？</a:t>
            </a:r>
          </a:p>
          <a:p>
            <a:pPr marL="342900" marR="0" lvl="0" indent="-342900" algn="l" defTabSz="914400" rtl="0" eaLnBrk="1" fontAlgn="base" latinLnBrk="0" hangingPunct="1">
              <a:lnSpc>
                <a:spcPct val="100000"/>
              </a:lnSpc>
              <a:spcBef>
                <a:spcPts val="12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是什么使它们繁荣起来？又是什么造成了它们的崩溃或衰败？</a:t>
            </a:r>
          </a:p>
          <a:p>
            <a:pPr marL="342900" marR="0" lvl="0" indent="-342900" algn="l" defTabSz="914400" rtl="0" eaLnBrk="1" fontAlgn="base" latinLnBrk="0" hangingPunct="1">
              <a:lnSpc>
                <a:spcPct val="100000"/>
              </a:lnSpc>
              <a:spcBef>
                <a:spcPts val="12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为什么工业化最先在欧洲出现，而不是在印度出现？也不是在中国出现？</a:t>
            </a:r>
          </a:p>
          <a:p>
            <a:pPr marL="342900" marR="0" lvl="0" indent="-342900" algn="l" defTabSz="914400" rtl="0" eaLnBrk="1" fontAlgn="base" latinLnBrk="0" hangingPunct="1">
              <a:lnSpc>
                <a:spcPct val="100000"/>
              </a:lnSpc>
              <a:spcBef>
                <a:spcPts val="1200"/>
              </a:spcBef>
              <a:spcAft>
                <a:spcPct val="0"/>
              </a:spcAft>
              <a:buClr>
                <a:schemeClr val="accent1"/>
              </a:buClr>
              <a:buSzPct val="65000"/>
              <a:buFont typeface="Wingdings" panose="05000000000000000000" pitchFamily="2" charset="2"/>
              <a:buChar char="n"/>
              <a:defRPr/>
            </a:pPr>
            <a:r>
              <a:rPr kumimoji="0" lang="zh-CN" altLang="en-US" sz="30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社会变迁是偶然地随意地发生的呢？还是在各个社会中均可找到的、反复出现的模式？</a:t>
            </a:r>
            <a:endParaRPr kumimoji="0" lang="en-US" altLang="zh-CN" sz="3200" b="1" i="0"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5</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1906"/>
                                        </p:tgtEl>
                                        <p:attrNameLst>
                                          <p:attrName>style.visibility</p:attrName>
                                        </p:attrNameLst>
                                      </p:cBhvr>
                                      <p:to>
                                        <p:strVal val="visible"/>
                                      </p:to>
                                    </p:set>
                                    <p:anim calcmode="lin" valueType="num">
                                      <p:cBhvr>
                                        <p:cTn id="7" dur="500" fill="hold"/>
                                        <p:tgtEl>
                                          <p:spTgt spid="251906"/>
                                        </p:tgtEl>
                                        <p:attrNameLst>
                                          <p:attrName>ppt_w</p:attrName>
                                        </p:attrNameLst>
                                      </p:cBhvr>
                                      <p:tavLst>
                                        <p:tav tm="0">
                                          <p:val>
                                            <p:fltVal val="0"/>
                                          </p:val>
                                        </p:tav>
                                        <p:tav tm="100000">
                                          <p:val>
                                            <p:strVal val="#ppt_w"/>
                                          </p:val>
                                        </p:tav>
                                      </p:tavLst>
                                    </p:anim>
                                    <p:anim calcmode="lin" valueType="num">
                                      <p:cBhvr>
                                        <p:cTn id="8" dur="500" fill="hold"/>
                                        <p:tgtEl>
                                          <p:spTgt spid="251906"/>
                                        </p:tgtEl>
                                        <p:attrNameLst>
                                          <p:attrName>ppt_h</p:attrName>
                                        </p:attrNameLst>
                                      </p:cBhvr>
                                      <p:tavLst>
                                        <p:tav tm="0">
                                          <p:val>
                                            <p:fltVal val="0"/>
                                          </p:val>
                                        </p:tav>
                                        <p:tav tm="100000">
                                          <p:val>
                                            <p:strVal val="#ppt_h"/>
                                          </p:val>
                                        </p:tav>
                                      </p:tavLst>
                                    </p:anim>
                                    <p:animEffect transition="in" filter="fade">
                                      <p:cBhvr>
                                        <p:cTn id="9" dur="500"/>
                                        <p:tgtEl>
                                          <p:spTgt spid="25190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51907">
                                            <p:bg/>
                                          </p:spTgt>
                                        </p:tgtEl>
                                        <p:attrNameLst>
                                          <p:attrName>style.visibility</p:attrName>
                                        </p:attrNameLst>
                                      </p:cBhvr>
                                      <p:to>
                                        <p:strVal val="visible"/>
                                      </p:to>
                                    </p:set>
                                    <p:animEffect transition="in" filter="fade">
                                      <p:cBhvr>
                                        <p:cTn id="13" dur="1000">
                                          <p:stCondLst>
                                            <p:cond delay="0"/>
                                          </p:stCondLst>
                                        </p:cTn>
                                        <p:tgtEl>
                                          <p:spTgt spid="251907">
                                            <p:bg/>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51907">
                                            <p:txEl>
                                              <p:pRg st="1" end="1"/>
                                            </p:txEl>
                                          </p:spTgt>
                                        </p:tgtEl>
                                        <p:attrNameLst>
                                          <p:attrName>style.visibility</p:attrName>
                                        </p:attrNameLst>
                                      </p:cBhvr>
                                      <p:to>
                                        <p:strVal val="visible"/>
                                      </p:to>
                                    </p:set>
                                    <p:animEffect transition="in" filter="fade">
                                      <p:cBhvr>
                                        <p:cTn id="17" dur="1000">
                                          <p:stCondLst>
                                            <p:cond delay="0"/>
                                          </p:stCondLst>
                                        </p:cTn>
                                        <p:tgtEl>
                                          <p:spTgt spid="25190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1907">
                                            <p:txEl>
                                              <p:pRg st="2" end="2"/>
                                            </p:txEl>
                                          </p:spTgt>
                                        </p:tgtEl>
                                        <p:attrNameLst>
                                          <p:attrName>style.visibility</p:attrName>
                                        </p:attrNameLst>
                                      </p:cBhvr>
                                      <p:to>
                                        <p:strVal val="visible"/>
                                      </p:to>
                                    </p:set>
                                    <p:animEffect transition="in" filter="fade">
                                      <p:cBhvr>
                                        <p:cTn id="22" dur="1000">
                                          <p:stCondLst>
                                            <p:cond delay="0"/>
                                          </p:stCondLst>
                                        </p:cTn>
                                        <p:tgtEl>
                                          <p:spTgt spid="25190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1907">
                                            <p:txEl>
                                              <p:pRg st="3" end="3"/>
                                            </p:txEl>
                                          </p:spTgt>
                                        </p:tgtEl>
                                        <p:attrNameLst>
                                          <p:attrName>style.visibility</p:attrName>
                                        </p:attrNameLst>
                                      </p:cBhvr>
                                      <p:to>
                                        <p:strVal val="visible"/>
                                      </p:to>
                                    </p:set>
                                    <p:animEffect transition="in" filter="fade">
                                      <p:cBhvr>
                                        <p:cTn id="27" dur="1000">
                                          <p:stCondLst>
                                            <p:cond delay="0"/>
                                          </p:stCondLst>
                                        </p:cTn>
                                        <p:tgtEl>
                                          <p:spTgt spid="25190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1907">
                                            <p:txEl>
                                              <p:pRg st="4" end="4"/>
                                            </p:txEl>
                                          </p:spTgt>
                                        </p:tgtEl>
                                        <p:attrNameLst>
                                          <p:attrName>style.visibility</p:attrName>
                                        </p:attrNameLst>
                                      </p:cBhvr>
                                      <p:to>
                                        <p:strVal val="visible"/>
                                      </p:to>
                                    </p:set>
                                    <p:animEffect transition="in" filter="fade">
                                      <p:cBhvr>
                                        <p:cTn id="32" dur="1000">
                                          <p:stCondLst>
                                            <p:cond delay="0"/>
                                          </p:stCondLst>
                                        </p:cTn>
                                        <p:tgtEl>
                                          <p:spTgt spid="2519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6" grpId="0" bldLvl="0" animBg="1"/>
      <p:bldP spid="251907" grpId="0" uiExpand="1"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63489"/>
          <p:cNvSpPr>
            <a:spLocks noGrp="1"/>
          </p:cNvSpPr>
          <p:nvPr>
            <p:ph type="title"/>
          </p:nvPr>
        </p:nvSpPr>
        <p:spPr>
          <a:xfrm>
            <a:off x="457200" y="278130"/>
            <a:ext cx="8229600" cy="883285"/>
          </a:xfrm>
          <a:solidFill>
            <a:srgbClr val="FFFF00"/>
          </a:solidFill>
        </p:spPr>
        <p:txBody>
          <a:bodyPr anchor="ctr" anchorCtr="0"/>
          <a:lstStyle/>
          <a:p>
            <a:pPr algn="ct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自由、平等、博爱”！</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491" name="文本占位符 63490"/>
          <p:cNvSpPr>
            <a:spLocks noGrp="1"/>
          </p:cNvSpPr>
          <p:nvPr>
            <p:ph type="body" idx="1"/>
          </p:nvPr>
        </p:nvSpPr>
        <p:spPr>
          <a:xfrm>
            <a:off x="4604385" y="1447483"/>
            <a:ext cx="4044950" cy="3532187"/>
          </a:xfrm>
        </p:spPr>
        <p:txBody>
          <a:bodyPr/>
          <a:lstStyle/>
          <a:p>
            <a:pPr algn="just">
              <a:lnSpc>
                <a:spcPct val="120000"/>
              </a:lnSpc>
              <a:spcBef>
                <a:spcPts val="20"/>
              </a:spcBef>
              <a:spcAft>
                <a:spcPts val="0"/>
              </a:spcAft>
            </a:pP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1789</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日，国民议会中的贵族、教士和平民代表一起投票废除封建制度，通过了</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人和公民权力宣言</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p>
          <a:p>
            <a:pPr algn="just">
              <a:lnSpc>
                <a:spcPct val="120000"/>
              </a:lnSpc>
              <a:spcBef>
                <a:spcPts val="20"/>
              </a:spcBef>
              <a:spcAft>
                <a:spcPts val="0"/>
              </a:spcAft>
              <a:buNone/>
            </a:pPr>
            <a:endParaRPr lang="zh-CN" altLang="en-US" sz="9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20000"/>
              </a:lnSpc>
              <a:spcBef>
                <a:spcPts val="20"/>
              </a:spcBef>
              <a:spcAft>
                <a:spcPts val="0"/>
              </a:spcAft>
            </a:pP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1792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22</a:t>
            </a:r>
            <a:r>
              <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日法兰西共和国宣告成立。</a:t>
            </a:r>
          </a:p>
          <a:p>
            <a:pPr algn="just">
              <a:lnSpc>
                <a:spcPct val="90000"/>
              </a:lnSpc>
            </a:pPr>
            <a:endParaRPr lang="zh-CN" altLang="en-US" sz="28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3492" name="图片 63491" descr="8人权"/>
          <p:cNvPicPr>
            <a:picLocks noChangeAspect="1"/>
          </p:cNvPicPr>
          <p:nvPr/>
        </p:nvPicPr>
        <p:blipFill>
          <a:blip r:embed="rId2"/>
          <a:stretch>
            <a:fillRect/>
          </a:stretch>
        </p:blipFill>
        <p:spPr>
          <a:xfrm>
            <a:off x="572770" y="1161415"/>
            <a:ext cx="3989388" cy="5181600"/>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50</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1906772566"/>
      </p:ext>
    </p:extLst>
  </p:cSld>
  <p:clrMapOvr>
    <a:masterClrMapping/>
  </p:clrMapOvr>
  <p:transition>
    <p:checker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04449"/>
          <p:cNvSpPr>
            <a:spLocks noGrp="1"/>
          </p:cNvSpPr>
          <p:nvPr>
            <p:ph type="title"/>
          </p:nvPr>
        </p:nvSpPr>
        <p:spPr>
          <a:xfrm>
            <a:off x="358140" y="193675"/>
            <a:ext cx="8366760" cy="1037590"/>
          </a:xfrm>
          <a:solidFill>
            <a:srgbClr val="FFFF00"/>
          </a:solidFill>
        </p:spPr>
        <p:txBody>
          <a:bodyPr anchor="ctr" anchorCtr="0"/>
          <a:lstStyle/>
          <a:p>
            <a:pPr algn="l"/>
            <a:r>
              <a:rPr lang="en-US" altLang="zh-CN" b="1" i="1" dirty="0">
                <a:latin typeface="微软雅黑" panose="020B0503020204020204" pitchFamily="34" charset="-122"/>
                <a:ea typeface="微软雅黑" panose="020B0503020204020204" pitchFamily="34" charset="-122"/>
              </a:rPr>
              <a:t>  《</a:t>
            </a:r>
            <a:r>
              <a:rPr lang="zh-CN" altLang="en-US" b="1" i="1" dirty="0">
                <a:latin typeface="微软雅黑" panose="020B0503020204020204" pitchFamily="34" charset="-122"/>
                <a:ea typeface="微软雅黑" panose="020B0503020204020204" pitchFamily="34" charset="-122"/>
              </a:rPr>
              <a:t>人民与公民权力宣言</a:t>
            </a:r>
            <a:r>
              <a:rPr lang="en-US" altLang="zh-CN" b="1" i="1">
                <a:latin typeface="微软雅黑" panose="020B0503020204020204" pitchFamily="34" charset="-122"/>
                <a:ea typeface="微软雅黑" panose="020B0503020204020204" pitchFamily="34" charset="-122"/>
              </a:rPr>
              <a:t>》</a:t>
            </a:r>
          </a:p>
        </p:txBody>
      </p:sp>
      <p:sp>
        <p:nvSpPr>
          <p:cNvPr id="104451" name="文本占位符 104450"/>
          <p:cNvSpPr>
            <a:spLocks noGrp="1"/>
          </p:cNvSpPr>
          <p:nvPr>
            <p:ph type="body" idx="1"/>
          </p:nvPr>
        </p:nvSpPr>
        <p:spPr>
          <a:xfrm>
            <a:off x="603250" y="1751965"/>
            <a:ext cx="7608570" cy="3784600"/>
          </a:xfrm>
        </p:spPr>
        <p:txBody>
          <a:bodyPr/>
          <a:lstStyle/>
          <a:p>
            <a:pPr marL="0" indent="0">
              <a:lnSpc>
                <a:spcPct val="130000"/>
              </a:lnSpc>
              <a:spcBef>
                <a:spcPts val="20"/>
              </a:spcBef>
              <a:spcAft>
                <a:spcPts val="0"/>
              </a:spcAft>
              <a:buNone/>
            </a:pPr>
            <a:r>
              <a:rPr lang="en-US" altLang="zh-CN" sz="32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就权力而言，人生来是，而且始终是自由和平等的。只有在公共事务上才有公民身份的不同。所有的权威，实质上都来源于国民，任何个人或团体都不能具有不是来源于国民的任何权威。”</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51</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7650609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p:cNvSpPr>
          <p:nvPr>
            <p:ph type="title"/>
          </p:nvPr>
        </p:nvSpPr>
        <p:spPr>
          <a:xfrm>
            <a:off x="281305" y="193675"/>
            <a:ext cx="8371840" cy="932180"/>
          </a:xfrm>
          <a:solidFill>
            <a:srgbClr val="FFFF00"/>
          </a:solidFill>
        </p:spPr>
        <p:txBody>
          <a:bodyPr vert="horz" wrap="square" lIns="91440" tIns="45720" rIns="91440" bIns="45720" anchor="ctr"/>
          <a:lstStyle/>
          <a:p>
            <a:pPr eaLnBrk="1" hangingPunct="1"/>
            <a:r>
              <a:rPr lang="en-US" altLang="zh-CN" b="1" dirty="0">
                <a:solidFill>
                  <a:srgbClr val="C00000"/>
                </a:solidFill>
                <a:latin typeface="微软雅黑" panose="020B0503020204020204" pitchFamily="34" charset="-122"/>
                <a:ea typeface="微软雅黑" panose="020B0503020204020204" pitchFamily="34" charset="-122"/>
              </a:rPr>
              <a:t>  </a:t>
            </a:r>
            <a:r>
              <a:rPr lang="zh-CN" altLang="en-US" b="1" i="1" dirty="0">
                <a:solidFill>
                  <a:srgbClr val="C00000"/>
                </a:solidFill>
                <a:latin typeface="微软雅黑" panose="020B0503020204020204" pitchFamily="34" charset="-122"/>
                <a:ea typeface="微软雅黑" panose="020B0503020204020204" pitchFamily="34" charset="-122"/>
              </a:rPr>
              <a:t>启蒙运动的遗产</a:t>
            </a:r>
          </a:p>
        </p:txBody>
      </p:sp>
      <p:sp>
        <p:nvSpPr>
          <p:cNvPr id="244739" name="Rectangle 3"/>
          <p:cNvSpPr>
            <a:spLocks noGrp="1"/>
          </p:cNvSpPr>
          <p:nvPr>
            <p:ph idx="1"/>
          </p:nvPr>
        </p:nvSpPr>
        <p:spPr>
          <a:xfrm>
            <a:off x="590550" y="1242060"/>
            <a:ext cx="7886065" cy="5069840"/>
          </a:xfrm>
          <a:solidFill>
            <a:schemeClr val="accent6">
              <a:lumMod val="40000"/>
              <a:lumOff val="60000"/>
            </a:schemeClr>
          </a:solidFill>
        </p:spPr>
        <p:txBody>
          <a:bodyPr vert="horz" wrap="square" lIns="91440" tIns="45720" rIns="91440" bIns="45720" anchor="t"/>
          <a:lstStyle/>
          <a:p>
            <a:pPr algn="just" eaLnBrk="1" latinLnBrk="0" hangingPunct="1">
              <a:lnSpc>
                <a:spcPct val="120000"/>
              </a:lnSpc>
              <a:spcBef>
                <a:spcPts val="600"/>
              </a:spcBef>
              <a:spcAft>
                <a:spcPts val="0"/>
              </a:spcAft>
            </a:pP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启蒙哲学家的作用</a:t>
            </a:r>
          </a:p>
          <a:p>
            <a:pPr marL="457200" lvl="1" indent="0" algn="just" eaLnBrk="1" latinLnBrk="0" hangingPunct="1">
              <a:lnSpc>
                <a:spcPct val="120000"/>
              </a:lnSpc>
              <a:spcBef>
                <a:spcPts val="600"/>
              </a:spcBef>
              <a:spcAft>
                <a:spcPts val="0"/>
              </a:spcAft>
              <a:buNone/>
            </a:pPr>
            <a:r>
              <a:rPr lang="en-US" altLang="zh-CN" sz="2080" dirty="0">
                <a:latin typeface="微软雅黑" panose="020B0503020204020204" pitchFamily="34" charset="-122"/>
                <a:ea typeface="微软雅黑" panose="020B0503020204020204" pitchFamily="34" charset="-122"/>
                <a:cs typeface="微软雅黑" panose="020B0503020204020204" pitchFamily="34" charset="-122"/>
              </a:rPr>
              <a:t>• 他们本身不是激进份子，但他们的思想引发了法国大革命</a:t>
            </a:r>
          </a:p>
          <a:p>
            <a:pPr algn="just" eaLnBrk="1" latinLnBrk="0" hangingPunct="1">
              <a:lnSpc>
                <a:spcPct val="120000"/>
              </a:lnSpc>
              <a:spcBef>
                <a:spcPts val="600"/>
              </a:spcBef>
              <a:spcAft>
                <a:spcPts val="0"/>
              </a:spcAft>
            </a:pP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相信进步</a:t>
            </a:r>
          </a:p>
          <a:p>
            <a:pPr marL="457200" lvl="1" indent="0" algn="just" eaLnBrk="1" latinLnBrk="0" hangingPunct="1">
              <a:lnSpc>
                <a:spcPct val="120000"/>
              </a:lnSpc>
              <a:spcBef>
                <a:spcPts val="600"/>
              </a:spcBef>
              <a:spcAft>
                <a:spcPts val="0"/>
              </a:spcAft>
              <a:buNone/>
            </a:pPr>
            <a:r>
              <a:rPr lang="en-US" altLang="zh-CN" sz="2080" dirty="0">
                <a:latin typeface="微软雅黑" panose="020B0503020204020204" pitchFamily="34" charset="-122"/>
                <a:ea typeface="微软雅黑" panose="020B0503020204020204" pitchFamily="34" charset="-122"/>
                <a:cs typeface="微软雅黑" panose="020B0503020204020204" pitchFamily="34" charset="-122"/>
              </a:rPr>
              <a:t>• 科学上的突破表明人类有改进社会的能力</a:t>
            </a:r>
          </a:p>
          <a:p>
            <a:pPr algn="just" eaLnBrk="1" latinLnBrk="0" hangingPunct="1">
              <a:lnSpc>
                <a:spcPct val="120000"/>
              </a:lnSpc>
              <a:spcBef>
                <a:spcPts val="600"/>
              </a:spcBef>
              <a:spcAft>
                <a:spcPts val="0"/>
              </a:spcAft>
            </a:pP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一个更世俗的世界观</a:t>
            </a:r>
          </a:p>
          <a:p>
            <a:pPr marL="457200" lvl="1" indent="0" algn="just" eaLnBrk="1" latinLnBrk="0" hangingPunct="1">
              <a:lnSpc>
                <a:spcPct val="120000"/>
              </a:lnSpc>
              <a:spcBef>
                <a:spcPts val="600"/>
              </a:spcBef>
              <a:spcAft>
                <a:spcPts val="0"/>
              </a:spcAft>
              <a:buNone/>
            </a:pPr>
            <a:r>
              <a:rPr lang="en-US" altLang="zh-CN" sz="203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80" dirty="0">
                <a:latin typeface="微软雅黑" panose="020B0503020204020204" pitchFamily="34" charset="-122"/>
                <a:ea typeface="微软雅黑" panose="020B0503020204020204" pitchFamily="34" charset="-122"/>
                <a:cs typeface="微软雅黑" panose="020B0503020204020204" pitchFamily="34" charset="-122"/>
              </a:rPr>
              <a:t>关于世界的新知识让人们对宗教观念产生怀疑</a:t>
            </a:r>
          </a:p>
          <a:p>
            <a:pPr marL="457200" lvl="1" indent="0" algn="just" eaLnBrk="1" latinLnBrk="0" hangingPunct="1">
              <a:lnSpc>
                <a:spcPct val="120000"/>
              </a:lnSpc>
              <a:spcBef>
                <a:spcPts val="600"/>
              </a:spcBef>
              <a:spcAft>
                <a:spcPts val="0"/>
              </a:spcAft>
              <a:buNone/>
            </a:pPr>
            <a:r>
              <a:rPr lang="en-US" altLang="zh-CN" sz="2080" dirty="0">
                <a:latin typeface="微软雅黑" panose="020B0503020204020204" pitchFamily="34" charset="-122"/>
                <a:ea typeface="微软雅黑" panose="020B0503020204020204" pitchFamily="34" charset="-122"/>
                <a:cs typeface="微软雅黑" panose="020B0503020204020204" pitchFamily="34" charset="-122"/>
              </a:rPr>
              <a:t>• 伏尔泰和其他人批评了基督教的信念与做法</a:t>
            </a:r>
          </a:p>
          <a:p>
            <a:pPr algn="just" eaLnBrk="1" latinLnBrk="0" hangingPunct="1">
              <a:lnSpc>
                <a:spcPct val="120000"/>
              </a:lnSpc>
              <a:spcBef>
                <a:spcPts val="600"/>
              </a:spcBef>
              <a:spcAft>
                <a:spcPts val="0"/>
              </a:spcAft>
            </a:pP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个人的重要性</a:t>
            </a:r>
          </a:p>
          <a:p>
            <a:pPr marL="457200" lvl="1" indent="0" algn="just" eaLnBrk="1" latinLnBrk="0" hangingPunct="1">
              <a:lnSpc>
                <a:spcPct val="120000"/>
              </a:lnSpc>
              <a:spcBef>
                <a:spcPts val="600"/>
              </a:spcBef>
              <a:spcAft>
                <a:spcPts val="0"/>
              </a:spcAft>
              <a:buNone/>
            </a:pPr>
            <a:r>
              <a:rPr lang="en-US" altLang="zh-CN" sz="203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30" dirty="0">
                <a:latin typeface="微软雅黑" panose="020B0503020204020204" pitchFamily="34" charset="-122"/>
                <a:ea typeface="微软雅黑" panose="020B0503020204020204" pitchFamily="34" charset="-122"/>
                <a:cs typeface="微软雅黑" panose="020B0503020204020204" pitchFamily="34" charset="-122"/>
              </a:rPr>
              <a:t>人</a:t>
            </a:r>
            <a:r>
              <a:rPr lang="en-US" altLang="zh-CN" sz="2080" dirty="0">
                <a:latin typeface="微软雅黑" panose="020B0503020204020204" pitchFamily="34" charset="-122"/>
                <a:ea typeface="微软雅黑" panose="020B0503020204020204" pitchFamily="34" charset="-122"/>
                <a:cs typeface="微软雅黑" panose="020B0503020204020204" pitchFamily="34" charset="-122"/>
              </a:rPr>
              <a:t>们越来越强调个人权利和能力</a:t>
            </a:r>
          </a:p>
          <a:p>
            <a:pPr marL="457200" lvl="1" indent="0" algn="just" eaLnBrk="1" latinLnBrk="0" hangingPunct="1">
              <a:lnSpc>
                <a:spcPct val="120000"/>
              </a:lnSpc>
              <a:spcBef>
                <a:spcPts val="600"/>
              </a:spcBef>
              <a:spcAft>
                <a:spcPts val="0"/>
              </a:spcAft>
              <a:buNone/>
            </a:pPr>
            <a:r>
              <a:rPr lang="en-US" altLang="zh-CN" sz="2080" dirty="0">
                <a:latin typeface="微软雅黑" panose="020B0503020204020204" pitchFamily="34" charset="-122"/>
                <a:ea typeface="微软雅黑" panose="020B0503020204020204" pitchFamily="34" charset="-122"/>
                <a:cs typeface="微软雅黑" panose="020B0503020204020204" pitchFamily="34" charset="-122"/>
              </a:rPr>
              <a:t>• 理性成为哲学家和统治者的重要概念</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52</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9128186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361315" y="173355"/>
            <a:ext cx="8325485" cy="1244600"/>
          </a:xfrm>
          <a:solidFill>
            <a:srgbClr val="FFCC00"/>
          </a:solidFill>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200" b="1" i="1" u="none" strike="noStrike" kern="0" cap="none" spc="0" normalizeH="0" baseline="0" noProof="0" dirty="0" smtClean="0">
                <a:ln>
                  <a:noFill/>
                </a:ln>
                <a:solidFill>
                  <a:srgbClr val="716699"/>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4200" b="1" i="1" u="none" strike="noStrike" kern="0" cap="none" spc="0" normalizeH="0" baseline="0" noProof="0" dirty="0" smtClean="0">
                <a:ln>
                  <a:noFill/>
                </a:ln>
                <a:solidFill>
                  <a:srgbClr val="716699"/>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文艺复兴与启蒙运动的比较</a:t>
            </a:r>
            <a:endParaRPr kumimoji="0" lang="zh-CN" altLang="en-US" sz="4200" b="0"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sp>
        <p:nvSpPr>
          <p:cNvPr id="239619" name="Rectangle 3"/>
          <p:cNvSpPr>
            <a:spLocks noGrp="1" noChangeArrowheads="1"/>
          </p:cNvSpPr>
          <p:nvPr>
            <p:ph sz="half" idx="1"/>
          </p:nvPr>
        </p:nvSpPr>
        <p:spPr>
          <a:xfrm>
            <a:off x="457200" y="1600200"/>
            <a:ext cx="4572000" cy="4530725"/>
          </a:xfrm>
          <a:solidFill>
            <a:srgbClr val="FFCC99"/>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40000"/>
              </a:spcBef>
              <a:spcAft>
                <a:spcPct val="0"/>
              </a:spcAft>
              <a:buClr>
                <a:schemeClr val="accent1"/>
              </a:buClr>
              <a:buSzPct val="65000"/>
              <a:buFont typeface="Wingdings" panose="05000000000000000000" pitchFamily="2" charset="2"/>
              <a:buChar char="n"/>
              <a:defRPr/>
            </a:pPr>
            <a:r>
              <a:rPr kumimoji="0" lang="en-US" altLang="zh-CN" sz="2600" b="1" i="1" u="none" strike="noStrike" kern="0" cap="none" spc="0" normalizeH="0" baseline="0" noProof="0" dirty="0" smtClean="0">
                <a:ln>
                  <a:noFill/>
                </a:ln>
                <a:solidFill>
                  <a:srgbClr val="716699"/>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rPr>
              <a:t> </a:t>
            </a:r>
            <a:r>
              <a:rPr kumimoji="0" lang="zh-CN" altLang="en-US" sz="2600" b="1" i="1" u="none" strike="noStrike" kern="0" cap="none" spc="0" normalizeH="0" baseline="0" noProof="0" dirty="0" smtClean="0">
                <a:ln>
                  <a:noFill/>
                </a:ln>
                <a:solidFill>
                  <a:srgbClr val="716699"/>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相同点：</a:t>
            </a:r>
            <a:endParaRPr kumimoji="0" lang="zh-CN" altLang="en-US" sz="2600" b="1" i="1"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endParaRPr>
          </a:p>
          <a:p>
            <a:pPr marL="669925" marR="0" lvl="1" indent="-325755" algn="l" defTabSz="914400" rtl="0" eaLnBrk="1" fontAlgn="base" latinLnBrk="0" hangingPunct="1">
              <a:lnSpc>
                <a:spcPct val="110000"/>
              </a:lnSpc>
              <a:spcBef>
                <a:spcPct val="40000"/>
              </a:spcBef>
              <a:spcAft>
                <a:spcPct val="0"/>
              </a:spcAft>
              <a:buClr>
                <a:schemeClr val="accent2"/>
              </a:buClr>
              <a:buSzPct val="60000"/>
              <a:buFont typeface="Wingdings" panose="05000000000000000000" pitchFamily="2" charset="2"/>
              <a:buChar char="q"/>
              <a:defRPr/>
            </a:pPr>
            <a:r>
              <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都是新兴的资产阶级反封建的</a:t>
            </a:r>
            <a:r>
              <a:rPr kumimoji="0" lang="zh-CN" altLang="en-US" sz="26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ea"/>
              </a:rPr>
              <a:t>思想解放运动</a:t>
            </a:r>
            <a:r>
              <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a:t>
            </a:r>
          </a:p>
          <a:p>
            <a:pPr marL="669925" marR="0" lvl="1" indent="-325755" algn="l" defTabSz="914400" rtl="0" eaLnBrk="1" fontAlgn="base" latinLnBrk="0" hangingPunct="1">
              <a:lnSpc>
                <a:spcPct val="110000"/>
              </a:lnSpc>
              <a:spcBef>
                <a:spcPct val="40000"/>
              </a:spcBef>
              <a:spcAft>
                <a:spcPct val="0"/>
              </a:spcAft>
              <a:buClr>
                <a:schemeClr val="accent2"/>
              </a:buClr>
              <a:buSzPct val="60000"/>
              <a:buFont typeface="Wingdings" panose="05000000000000000000" pitchFamily="2" charset="2"/>
              <a:buChar char="q"/>
              <a:defRPr/>
            </a:pPr>
            <a:r>
              <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都</a:t>
            </a:r>
            <a:r>
              <a:rPr kumimoji="0" lang="zh-CN" altLang="en-US" sz="26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ea"/>
              </a:rPr>
              <a:t>注重人的价值</a:t>
            </a:r>
            <a:r>
              <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，都为资产阶级取得政治、经济上的统治做了思想准备；</a:t>
            </a:r>
          </a:p>
          <a:p>
            <a:pPr marL="669925" marR="0" lvl="1" indent="-325755" algn="l" defTabSz="914400" rtl="0" eaLnBrk="1" fontAlgn="base" latinLnBrk="0" hangingPunct="1">
              <a:lnSpc>
                <a:spcPct val="110000"/>
              </a:lnSpc>
              <a:spcBef>
                <a:spcPct val="40000"/>
              </a:spcBef>
              <a:spcAft>
                <a:spcPct val="0"/>
              </a:spcAft>
              <a:buClr>
                <a:schemeClr val="accent2"/>
              </a:buClr>
              <a:buSzPct val="60000"/>
              <a:buFont typeface="Wingdings" panose="05000000000000000000" pitchFamily="2" charset="2"/>
              <a:buChar char="q"/>
              <a:defRPr/>
            </a:pPr>
            <a:r>
              <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所追求的所谓人类利益都是</a:t>
            </a:r>
            <a:r>
              <a:rPr kumimoji="0" lang="zh-CN" altLang="en-US" sz="26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ea"/>
              </a:rPr>
              <a:t>资产阶级的利益</a:t>
            </a:r>
            <a:r>
              <a:rPr kumimoji="0" lang="zh-CN" altLang="en-US" sz="26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ea"/>
              </a:rPr>
              <a:t>。</a:t>
            </a:r>
          </a:p>
          <a:p>
            <a:pPr marL="342900" marR="0" lvl="0" indent="-342900" algn="just" defTabSz="914400" rtl="0" eaLnBrk="1" fontAlgn="base" latinLnBrk="0" hangingPunct="1">
              <a:lnSpc>
                <a:spcPct val="110000"/>
              </a:lnSpc>
              <a:spcBef>
                <a:spcPct val="40000"/>
              </a:spcBef>
              <a:spcAft>
                <a:spcPct val="0"/>
              </a:spcAft>
              <a:buClr>
                <a:schemeClr val="accent1"/>
              </a:buClr>
              <a:buSzPct val="65000"/>
              <a:buFont typeface="Wingdings" panose="05000000000000000000" pitchFamily="2" charset="2"/>
              <a:buNone/>
              <a:defRPr/>
            </a:pPr>
            <a:endParaRPr kumimoji="0" lang="en-US" altLang="zh-CN" sz="26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27652" name="Rectangle 4"/>
          <p:cNvSpPr>
            <a:spLocks noGrp="1"/>
          </p:cNvSpPr>
          <p:nvPr>
            <p:ph sz="half" idx="2"/>
          </p:nvPr>
        </p:nvSpPr>
        <p:spPr/>
        <p:txBody>
          <a:bodyPr vert="horz" wrap="square" lIns="91440" tIns="45720" rIns="91440" bIns="45720" anchor="t"/>
          <a:lstStyle/>
          <a:p>
            <a:pPr eaLnBrk="1" hangingPunct="1">
              <a:buSzPct val="65000"/>
            </a:pPr>
            <a:endParaRPr lang="zh-CN" altLang="zh-CN" sz="2600" dirty="0">
              <a:latin typeface="+mn-lt"/>
              <a:ea typeface="+mn-ea"/>
              <a:cs typeface="+mn-cs"/>
            </a:endParaRPr>
          </a:p>
        </p:txBody>
      </p:sp>
      <p:pic>
        <p:nvPicPr>
          <p:cNvPr id="27653" name="Picture 5" descr="BD04912_"/>
          <p:cNvPicPr>
            <a:picLocks noChangeAspect="1"/>
          </p:cNvPicPr>
          <p:nvPr/>
        </p:nvPicPr>
        <p:blipFill>
          <a:blip r:embed="rId2"/>
          <a:stretch>
            <a:fillRect/>
          </a:stretch>
        </p:blipFill>
        <p:spPr>
          <a:xfrm>
            <a:off x="5181600" y="1600200"/>
            <a:ext cx="3400425" cy="4551363"/>
          </a:xfrm>
          <a:prstGeom prst="rect">
            <a:avLst/>
          </a:prstGeom>
          <a:noFill/>
          <a:ln w="9525">
            <a:noFill/>
          </a:ln>
        </p:spPr>
      </p:pic>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53</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4367BB4-4082-440B-8080-C15149BF03D1}"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8086590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323850" y="188913"/>
            <a:ext cx="8229600" cy="865188"/>
          </a:xfrm>
          <a:solidFill>
            <a:srgbClr val="FFCC99"/>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200" b="1" i="1" u="none" strike="noStrike" kern="0" cap="none" spc="0" normalizeH="0" baseline="0" noProof="0" dirty="0" smtClean="0">
                <a:ln>
                  <a:noFill/>
                </a:ln>
                <a:solidFill>
                  <a:srgbClr val="716699"/>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文艺复兴与启蒙运动的比较</a:t>
            </a:r>
          </a:p>
        </p:txBody>
      </p:sp>
      <p:sp>
        <p:nvSpPr>
          <p:cNvPr id="240643" name="Rectangle 3"/>
          <p:cNvSpPr>
            <a:spLocks noGrp="1" noChangeArrowheads="1"/>
          </p:cNvSpPr>
          <p:nvPr>
            <p:ph idx="1"/>
          </p:nvPr>
        </p:nvSpPr>
        <p:spPr>
          <a:xfrm>
            <a:off x="323850" y="1219200"/>
            <a:ext cx="8569325" cy="5233988"/>
          </a:xfrm>
          <a:solidFill>
            <a:srgbClr val="FFFF99"/>
          </a:solidFill>
        </p:spPr>
        <p:txBody>
          <a:bodyPr vert="horz" wrap="square" lIns="91440" tIns="45720" rIns="91440" bIns="45720" numCol="1" anchor="t" anchorCtr="0" compatLnSpc="1"/>
          <a:lstStyle/>
          <a:p>
            <a:pPr marL="342900" marR="0" lvl="0" indent="-342900" algn="l" defTabSz="914400" rtl="0" eaLnBrk="1" fontAlgn="base" latinLnBrk="0" hangingPunct="1">
              <a:lnSpc>
                <a:spcPct val="90000"/>
              </a:lnSpc>
              <a:spcBef>
                <a:spcPct val="40000"/>
              </a:spcBef>
              <a:spcAft>
                <a:spcPct val="0"/>
              </a:spcAft>
              <a:buClr>
                <a:schemeClr val="accent1"/>
              </a:buClr>
              <a:buSzPct val="65000"/>
              <a:buFont typeface="Wingdings" panose="05000000000000000000" pitchFamily="2" charset="2"/>
              <a:buChar char="n"/>
              <a:defRPr/>
            </a:pPr>
            <a:r>
              <a:rPr kumimoji="0" lang="zh-CN" altLang="en-US" sz="3000" b="1" i="1" u="none" strike="noStrike" kern="0" cap="none" spc="0" normalizeH="0" baseline="0" noProof="0" dirty="0" smtClean="0">
                <a:ln>
                  <a:noFill/>
                </a:ln>
                <a:solidFill>
                  <a:srgbClr val="716699"/>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相异处：</a:t>
            </a:r>
            <a:endParaRPr kumimoji="0" lang="zh-CN" altLang="en-US" sz="3000" b="0" i="1"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90000"/>
              </a:lnSpc>
              <a:spcBef>
                <a:spcPct val="40000"/>
              </a:spcBef>
              <a:spcAft>
                <a:spcPct val="0"/>
              </a:spcAft>
              <a:buClr>
                <a:schemeClr val="accent1"/>
              </a:buClr>
              <a:buSzPct val="65000"/>
              <a:buFont typeface="Wingdings" panose="05000000000000000000" pitchFamily="2" charset="2"/>
              <a:buChar char="n"/>
              <a:defRPr/>
            </a:pPr>
            <a:r>
              <a:rPr kumimoji="0" lang="zh-CN" altLang="en-US" sz="2400" b="1" i="1"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背景不同。</a:t>
            </a:r>
            <a:r>
              <a:rPr kumimoji="0" lang="zh-CN" altLang="en-US" sz="22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文艺复兴是资产阶级萌芽的产物，主要是反对教会对人的束缚；</a:t>
            </a:r>
            <a:r>
              <a:rPr kumimoji="0" lang="zh-CN" altLang="en-US" sz="22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rPr>
              <a:t>启蒙运动是资本主义发展的结果，矛头直指封建专制制度。</a:t>
            </a:r>
            <a:r>
              <a:rPr kumimoji="0" lang="zh-CN" altLang="en-US" sz="2200" b="1" i="0" u="none" strike="noStrike" kern="0" cap="none" spc="0" normalizeH="0" baseline="0" noProof="0" dirty="0" smtClean="0">
                <a:ln>
                  <a:noFill/>
                </a:ln>
                <a:solidFill>
                  <a:srgbClr val="716699"/>
                </a:solidFill>
                <a:effectLst/>
                <a:uLnTx/>
                <a:uFillTx/>
                <a:latin typeface="微软雅黑" panose="020B0503020204020204" pitchFamily="34" charset="-122"/>
                <a:ea typeface="微软雅黑" panose="020B0503020204020204" pitchFamily="34" charset="-122"/>
                <a:cs typeface="+mn-cs"/>
              </a:rPr>
              <a:t>（时间：前者</a:t>
            </a:r>
            <a:r>
              <a:rPr kumimoji="0" lang="en-US" altLang="zh-CN" sz="2200" b="1" i="0" u="none" strike="noStrike" kern="0" cap="none" spc="0" normalizeH="0" baseline="0" noProof="0" dirty="0" smtClean="0">
                <a:ln>
                  <a:noFill/>
                </a:ln>
                <a:solidFill>
                  <a:srgbClr val="716699"/>
                </a:solidFill>
                <a:effectLst/>
                <a:uLnTx/>
                <a:uFillTx/>
                <a:latin typeface="微软雅黑" panose="020B0503020204020204" pitchFamily="34" charset="-122"/>
                <a:ea typeface="微软雅黑" panose="020B0503020204020204" pitchFamily="34" charset="-122"/>
                <a:cs typeface="+mn-cs"/>
              </a:rPr>
              <a:t>14~16</a:t>
            </a:r>
            <a:r>
              <a:rPr kumimoji="0" lang="zh-CN" altLang="en-US" sz="2200" b="1" i="0" u="none" strike="noStrike" kern="0" cap="none" spc="0" normalizeH="0" baseline="0" noProof="0" dirty="0" smtClean="0">
                <a:ln>
                  <a:noFill/>
                </a:ln>
                <a:solidFill>
                  <a:srgbClr val="716699"/>
                </a:solidFill>
                <a:effectLst/>
                <a:uLnTx/>
                <a:uFillTx/>
                <a:latin typeface="微软雅黑" panose="020B0503020204020204" pitchFamily="34" charset="-122"/>
                <a:ea typeface="微软雅黑" panose="020B0503020204020204" pitchFamily="34" charset="-122"/>
                <a:cs typeface="+mn-cs"/>
              </a:rPr>
              <a:t>世纪；后者</a:t>
            </a:r>
            <a:r>
              <a:rPr kumimoji="0" lang="en-US" altLang="zh-CN" sz="2200" b="1" i="0" u="none" strike="noStrike" kern="0" cap="none" spc="0" normalizeH="0" baseline="0" noProof="0" dirty="0" smtClean="0">
                <a:ln>
                  <a:noFill/>
                </a:ln>
                <a:solidFill>
                  <a:srgbClr val="716699"/>
                </a:solidFill>
                <a:effectLst/>
                <a:uLnTx/>
                <a:uFillTx/>
                <a:latin typeface="微软雅黑" panose="020B0503020204020204" pitchFamily="34" charset="-122"/>
                <a:ea typeface="微软雅黑" panose="020B0503020204020204" pitchFamily="34" charset="-122"/>
                <a:cs typeface="+mn-cs"/>
              </a:rPr>
              <a:t>17~18</a:t>
            </a:r>
            <a:r>
              <a:rPr kumimoji="0" lang="zh-CN" altLang="en-US" sz="2200" b="1" i="0" u="none" strike="noStrike" kern="0" cap="none" spc="0" normalizeH="0" baseline="0" noProof="0" dirty="0" smtClean="0">
                <a:ln>
                  <a:noFill/>
                </a:ln>
                <a:solidFill>
                  <a:srgbClr val="716699"/>
                </a:solidFill>
                <a:effectLst/>
                <a:uLnTx/>
                <a:uFillTx/>
                <a:latin typeface="微软雅黑" panose="020B0503020204020204" pitchFamily="34" charset="-122"/>
                <a:ea typeface="微软雅黑" panose="020B0503020204020204" pitchFamily="34" charset="-122"/>
                <a:cs typeface="+mn-cs"/>
              </a:rPr>
              <a:t>世纪）</a:t>
            </a:r>
          </a:p>
          <a:p>
            <a:pPr marL="342900" marR="0" lvl="0" indent="-342900" algn="l" defTabSz="914400" rtl="0" eaLnBrk="1" fontAlgn="base" latinLnBrk="0" hangingPunct="1">
              <a:lnSpc>
                <a:spcPct val="90000"/>
              </a:lnSpc>
              <a:spcBef>
                <a:spcPct val="40000"/>
              </a:spcBef>
              <a:spcAft>
                <a:spcPct val="0"/>
              </a:spcAft>
              <a:buClr>
                <a:schemeClr val="accent1"/>
              </a:buClr>
              <a:buSzPct val="65000"/>
              <a:buFont typeface="Wingdings" panose="05000000000000000000" pitchFamily="2" charset="2"/>
              <a:buChar char="n"/>
              <a:defRPr/>
            </a:pPr>
            <a:r>
              <a:rPr kumimoji="0" lang="zh-CN" altLang="en-US" sz="2400" b="1" i="1"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内容不同。</a:t>
            </a:r>
            <a:r>
              <a:rPr kumimoji="0" lang="zh-CN" altLang="en-US" sz="22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文艺复兴提倡“人性”，旨在摆脱天主教神学的束缚，强调追求现世的幸福；</a:t>
            </a:r>
            <a:r>
              <a:rPr kumimoji="0" lang="zh-CN" altLang="en-US" sz="22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rPr>
              <a:t>启蒙运动则进一步高举“理性”的旗帜，旨在反对专制主义、教权主义和封建特权，追求政治平等和经济自由。</a:t>
            </a:r>
          </a:p>
          <a:p>
            <a:pPr marL="342900" marR="0" lvl="0" indent="-342900" algn="l" defTabSz="914400" rtl="0" eaLnBrk="1" fontAlgn="base" latinLnBrk="0" hangingPunct="1">
              <a:lnSpc>
                <a:spcPct val="90000"/>
              </a:lnSpc>
              <a:spcBef>
                <a:spcPct val="40000"/>
              </a:spcBef>
              <a:spcAft>
                <a:spcPct val="0"/>
              </a:spcAft>
              <a:buClr>
                <a:schemeClr val="accent1"/>
              </a:buClr>
              <a:buSzPct val="65000"/>
              <a:buFont typeface="Wingdings" panose="05000000000000000000" pitchFamily="2" charset="2"/>
              <a:buChar char="n"/>
              <a:defRPr/>
            </a:pPr>
            <a:r>
              <a:rPr kumimoji="0" lang="zh-CN" altLang="en-US" sz="2400" b="1" i="1"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方式不同。</a:t>
            </a:r>
            <a:r>
              <a:rPr kumimoji="0" lang="zh-CN" altLang="en-US" sz="22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文艺复兴时许多思想家借用宗教的外衣，</a:t>
            </a:r>
            <a:r>
              <a:rPr kumimoji="0" lang="zh-CN" altLang="en-US" sz="22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rPr>
              <a:t>启蒙运动已提出无神论思想，公开向宗教神学挑战。</a:t>
            </a:r>
          </a:p>
          <a:p>
            <a:pPr marL="342900" marR="0" lvl="0" indent="-342900" algn="l" defTabSz="914400" rtl="0" eaLnBrk="1" fontAlgn="base" latinLnBrk="0" hangingPunct="1">
              <a:lnSpc>
                <a:spcPct val="90000"/>
              </a:lnSpc>
              <a:spcBef>
                <a:spcPct val="40000"/>
              </a:spcBef>
              <a:spcAft>
                <a:spcPct val="0"/>
              </a:spcAft>
              <a:buClr>
                <a:schemeClr val="accent1"/>
              </a:buClr>
              <a:buSzPct val="65000"/>
              <a:buFont typeface="Wingdings" panose="05000000000000000000" pitchFamily="2" charset="2"/>
              <a:buChar char="n"/>
              <a:defRPr/>
            </a:pPr>
            <a:r>
              <a:rPr kumimoji="0" lang="zh-CN" altLang="en-US" sz="2400" b="1" i="1"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n-cs"/>
              </a:rPr>
              <a:t>影响不同。</a:t>
            </a:r>
            <a:r>
              <a:rPr kumimoji="0" lang="zh-CN" altLang="en-US" sz="22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文艺复兴推动了自然科学的发展，引发了欧洲范围内的宗教改革浪潮。</a:t>
            </a:r>
            <a:r>
              <a:rPr kumimoji="0" lang="zh-CN" altLang="en-US" sz="22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rPr>
              <a:t>启蒙运动是在科学事业发展的前提下出现的，它打击了封建主义的世俗统治，引发了欧洲及世界范围内资产阶级革命浪潮</a:t>
            </a:r>
            <a:r>
              <a:rPr kumimoji="0" lang="en-US" altLang="zh-CN" sz="2200" b="1"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rPr>
              <a:t>.</a:t>
            </a:r>
            <a:endParaRPr kumimoji="0" lang="en-US" altLang="zh-CN" sz="2200" b="0" i="0" u="none" strike="noStrike" kern="0" cap="none" spc="0" normalizeH="0" baseline="0" noProof="0" dirty="0" smtClean="0">
              <a:ln>
                <a:noFill/>
              </a:ln>
              <a:solidFill>
                <a:srgbClr val="CC0000"/>
              </a:solidFill>
              <a:effectLst/>
              <a:uLnTx/>
              <a:uFillTx/>
              <a:latin typeface="微软雅黑" panose="020B0503020204020204" pitchFamily="34" charset="-122"/>
              <a:ea typeface="微软雅黑" panose="020B0503020204020204" pitchFamily="34" charset="-122"/>
              <a:cs typeface="+mn-cs"/>
            </a:endParaRPr>
          </a:p>
        </p:txBody>
      </p:sp>
      <p:pic>
        <p:nvPicPr>
          <p:cNvPr id="28676" name="Picture 4" descr="BD06455_"/>
          <p:cNvPicPr>
            <a:picLocks noChangeAspect="1"/>
          </p:cNvPicPr>
          <p:nvPr/>
        </p:nvPicPr>
        <p:blipFill>
          <a:blip r:embed="rId3"/>
          <a:stretch>
            <a:fillRect/>
          </a:stretch>
        </p:blipFill>
        <p:spPr>
          <a:xfrm>
            <a:off x="7146925" y="115888"/>
            <a:ext cx="1889125" cy="1524000"/>
          </a:xfrm>
          <a:prstGeom prst="rect">
            <a:avLst/>
          </a:prstGeom>
          <a:noFill/>
          <a:ln w="9525">
            <a:noFill/>
          </a:ln>
        </p:spPr>
      </p:pic>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54</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77716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40643">
                                            <p:bg/>
                                          </p:spTgt>
                                        </p:tgtEl>
                                        <p:attrNameLst>
                                          <p:attrName>style.visibility</p:attrName>
                                        </p:attrNameLst>
                                      </p:cBhvr>
                                      <p:to>
                                        <p:strVal val="visible"/>
                                      </p:to>
                                    </p:set>
                                    <p:anim calcmode="lin" valueType="num">
                                      <p:cBhvr additive="base">
                                        <p:cTn id="7" dur="500" fill="hold"/>
                                        <p:tgtEl>
                                          <p:spTgt spid="240643">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240643">
                                            <p:bg/>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rbrak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40643">
                                            <p:txEl>
                                              <p:pRg st="0" end="0"/>
                                            </p:txEl>
                                          </p:spTgt>
                                        </p:tgtEl>
                                        <p:attrNameLst>
                                          <p:attrName>style.visibility</p:attrName>
                                        </p:attrNameLst>
                                      </p:cBhvr>
                                      <p:to>
                                        <p:strVal val="visible"/>
                                      </p:to>
                                    </p:set>
                                    <p:anim calcmode="lin" valueType="num">
                                      <p:cBhvr additive="base">
                                        <p:cTn id="13" dur="500" fill="hold"/>
                                        <p:tgtEl>
                                          <p:spTgt spid="24064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4064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arbrak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40643">
                                            <p:txEl>
                                              <p:pRg st="1" end="1"/>
                                            </p:txEl>
                                          </p:spTgt>
                                        </p:tgtEl>
                                        <p:attrNameLst>
                                          <p:attrName>style.visibility</p:attrName>
                                        </p:attrNameLst>
                                      </p:cBhvr>
                                      <p:to>
                                        <p:strVal val="visible"/>
                                      </p:to>
                                    </p:set>
                                    <p:anim calcmode="lin" valueType="num">
                                      <p:cBhvr additive="base">
                                        <p:cTn id="19" dur="500" fill="hold"/>
                                        <p:tgtEl>
                                          <p:spTgt spid="240643">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4064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carbrake.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40643">
                                            <p:txEl>
                                              <p:pRg st="2" end="2"/>
                                            </p:txEl>
                                          </p:spTgt>
                                        </p:tgtEl>
                                        <p:attrNameLst>
                                          <p:attrName>style.visibility</p:attrName>
                                        </p:attrNameLst>
                                      </p:cBhvr>
                                      <p:to>
                                        <p:strVal val="visible"/>
                                      </p:to>
                                    </p:set>
                                    <p:anim calcmode="lin" valueType="num">
                                      <p:cBhvr additive="base">
                                        <p:cTn id="25" dur="500" fill="hold"/>
                                        <p:tgtEl>
                                          <p:spTgt spid="240643">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4064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carbrake.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40643">
                                            <p:txEl>
                                              <p:pRg st="3" end="3"/>
                                            </p:txEl>
                                          </p:spTgt>
                                        </p:tgtEl>
                                        <p:attrNameLst>
                                          <p:attrName>style.visibility</p:attrName>
                                        </p:attrNameLst>
                                      </p:cBhvr>
                                      <p:to>
                                        <p:strVal val="visible"/>
                                      </p:to>
                                    </p:set>
                                    <p:anim calcmode="lin" valueType="num">
                                      <p:cBhvr additive="base">
                                        <p:cTn id="31" dur="500" fill="hold"/>
                                        <p:tgtEl>
                                          <p:spTgt spid="240643">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4064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carbrake.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240643">
                                            <p:txEl>
                                              <p:pRg st="4" end="4"/>
                                            </p:txEl>
                                          </p:spTgt>
                                        </p:tgtEl>
                                        <p:attrNameLst>
                                          <p:attrName>style.visibility</p:attrName>
                                        </p:attrNameLst>
                                      </p:cBhvr>
                                      <p:to>
                                        <p:strVal val="visible"/>
                                      </p:to>
                                    </p:set>
                                    <p:anim calcmode="lin" valueType="num">
                                      <p:cBhvr additive="base">
                                        <p:cTn id="37" dur="500" fill="hold"/>
                                        <p:tgtEl>
                                          <p:spTgt spid="240643">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4064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p:cNvSpPr>
          <p:nvPr>
            <p:ph type="title"/>
          </p:nvPr>
        </p:nvSpPr>
        <p:spPr>
          <a:xfrm>
            <a:off x="276225" y="203200"/>
            <a:ext cx="8410575" cy="883285"/>
          </a:xfrm>
          <a:solidFill>
            <a:srgbClr val="FFFF00"/>
          </a:solidFill>
        </p:spPr>
        <p:txBody>
          <a:bodyPr vert="horz" wrap="square" lIns="91440" tIns="45720" rIns="91440" bIns="45720" anchor="ctr" anchorCtr="0"/>
          <a:lstStyle/>
          <a:p>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小结：</a:t>
            </a:r>
            <a:r>
              <a:rPr lang="zh-CN" altLang="en-US" sz="3600" b="1" i="1" dirty="0">
                <a:latin typeface="微软雅黑" panose="020B0503020204020204" pitchFamily="34" charset="-122"/>
                <a:ea typeface="微软雅黑" panose="020B0503020204020204" pitchFamily="34" charset="-122"/>
                <a:cs typeface="微软雅黑" panose="020B0503020204020204" pitchFamily="34" charset="-122"/>
              </a:rPr>
              <a:t>对启蒙运动和</a:t>
            </a:r>
            <a:r>
              <a:rPr lang="en-US" altLang="zh-CN" sz="3600" b="1" i="1" dirty="0">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3600" b="1" i="1" dirty="0">
                <a:latin typeface="微软雅黑" panose="020B0503020204020204" pitchFamily="34" charset="-122"/>
                <a:ea typeface="微软雅黑" panose="020B0503020204020204" pitchFamily="34" charset="-122"/>
                <a:cs typeface="微软雅黑" panose="020B0503020204020204" pitchFamily="34" charset="-122"/>
              </a:rPr>
              <a:t>世纪科学的反思</a:t>
            </a:r>
          </a:p>
        </p:txBody>
      </p:sp>
      <p:sp>
        <p:nvSpPr>
          <p:cNvPr id="245763" name="Rectangle 3"/>
          <p:cNvSpPr>
            <a:spLocks noGrp="1"/>
          </p:cNvSpPr>
          <p:nvPr>
            <p:ph idx="1"/>
          </p:nvPr>
        </p:nvSpPr>
        <p:spPr>
          <a:xfrm>
            <a:off x="457200" y="1321435"/>
            <a:ext cx="8507730" cy="4805045"/>
          </a:xfrm>
        </p:spPr>
        <p:txBody>
          <a:bodyPr vert="horz" wrap="square" lIns="91440" tIns="45720" rIns="91440" bIns="45720" anchor="t"/>
          <a:lstStyle/>
          <a:p>
            <a:pPr eaLnBrk="1" hangingPunct="1">
              <a:lnSpc>
                <a:spcPct val="90000"/>
              </a:lnSpc>
            </a:pPr>
            <a:r>
              <a:rPr lang="zh-CN" altLang="en-US" sz="28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有人称赞启蒙运动为现代自由的温床。</a:t>
            </a:r>
            <a:endParaRPr lang="en-US" altLang="zh-CN" sz="28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endParaRPr>
          </a:p>
          <a:p>
            <a:pPr eaLnBrk="1" hangingPunct="1">
              <a:lnSpc>
                <a:spcPct val="90000"/>
              </a:lnSpc>
            </a:pPr>
            <a:r>
              <a:rPr lang="zh-CN" altLang="en-US" sz="28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有人指责它为独裁主义与异化的毒源。</a:t>
            </a:r>
          </a:p>
          <a:p>
            <a:pPr eaLnBrk="1" hangingPunct="1">
              <a:lnSpc>
                <a:spcPct val="90000"/>
              </a:lnSpc>
            </a:pPr>
            <a:r>
              <a:rPr lang="zh-CN" altLang="en-US" sz="28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相比而言，人们通常是以柔和的色调来描摹</a:t>
            </a:r>
            <a:r>
              <a:rPr lang="en-US" altLang="zh-CN" sz="28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28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世纪的科学。</a:t>
            </a:r>
          </a:p>
          <a:p>
            <a:pPr eaLnBrk="1" hangingPunct="1">
              <a:lnSpc>
                <a:spcPct val="90000"/>
              </a:lnSpc>
            </a:pPr>
            <a:r>
              <a:rPr lang="zh-CN" altLang="en-US" sz="28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这个时期缺乏以往的英雄品质</a:t>
            </a:r>
            <a:r>
              <a:rPr lang="en-US" altLang="zh-CN" sz="28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布鲁诺的殉道、伽利略与罗马教廷激烈的冲突、“科学革命”带来的“新天文学”和“新哲学”，以及像笛卡儿、牛顿或莱布尼兹那种卓越的天才。</a:t>
            </a:r>
          </a:p>
          <a:p>
            <a:pPr eaLnBrk="1" hangingPunct="1">
              <a:lnSpc>
                <a:spcPct val="90000"/>
              </a:lnSpc>
            </a:pPr>
            <a:r>
              <a:rPr lang="zh-CN" altLang="en-US" sz="2800" b="1" dirty="0">
                <a:solidFill>
                  <a:srgbClr val="7030A0"/>
                </a:solidFill>
                <a:latin typeface="微软雅黑" panose="020B0503020204020204" pitchFamily="34" charset="-122"/>
                <a:ea typeface="微软雅黑" panose="020B0503020204020204" pitchFamily="34" charset="-122"/>
                <a:cs typeface="微软雅黑" panose="020B0503020204020204" pitchFamily="34" charset="-122"/>
              </a:rPr>
              <a:t>哲学家们拿起新科学，将其作为一种不可抵抗的力量，并将其引入他们的辩论中，他们自认为有着完好的方法、进步、成功与未来。</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55</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21461136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p:cNvSpPr>
          <p:nvPr>
            <p:ph type="title"/>
          </p:nvPr>
        </p:nvSpPr>
        <p:spPr/>
        <p:txBody>
          <a:bodyPr vert="horz" wrap="square" lIns="91440" tIns="45720" rIns="91440" bIns="45720" anchor="ctr"/>
          <a:lstStyle/>
          <a:p>
            <a:r>
              <a:rPr lang="zh-CN" altLang="en-US" sz="4400" b="1" i="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思考与讨论：</a:t>
            </a:r>
            <a:endParaRPr lang="zh-CN" altLang="en-US" sz="4400"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3171" name="Rectangle 3"/>
          <p:cNvSpPr>
            <a:spLocks noGrp="1"/>
          </p:cNvSpPr>
          <p:nvPr>
            <p:ph idx="1"/>
          </p:nvPr>
        </p:nvSpPr>
        <p:spPr/>
        <p:txBody>
          <a:bodyPr vert="horz" wrap="square" lIns="91440" tIns="45720" rIns="91440" bIns="45720" anchor="t"/>
          <a:lstStyle/>
          <a:p>
            <a:pPr algn="just" eaLnBrk="1" hangingPunct="1">
              <a:lnSpc>
                <a:spcPct val="150000"/>
              </a:lnSpc>
            </a:pPr>
            <a:r>
              <a:rPr lang="en-US" altLang="zh-CN" sz="36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600" b="1"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科学革命</a:t>
            </a:r>
            <a:r>
              <a:rPr lang="en-US" altLang="zh-CN" sz="3600" b="1" dirty="0" err="1" smtClean="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”如何对科学之外的领域产生</a:t>
            </a:r>
            <a:r>
              <a:rPr lang="zh-CN" altLang="en-US" sz="3600" b="1" dirty="0" smtClean="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了</a:t>
            </a:r>
            <a:r>
              <a:rPr lang="en-US" altLang="zh-CN" sz="3600" b="1" dirty="0" err="1" smtClean="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影响</a:t>
            </a:r>
            <a:r>
              <a:rPr lang="en-US" altLang="zh-CN" sz="3600" b="1" dirty="0" smtClean="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6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a:p>
            <a:pPr algn="just" eaLnBrk="1" hangingPunct="1">
              <a:lnSpc>
                <a:spcPct val="150000"/>
              </a:lnSpc>
            </a:pPr>
            <a:r>
              <a:rPr lang="en-US" altLang="zh-CN" sz="3600" b="1" dirty="0" err="1" smtClean="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如何看待</a:t>
            </a:r>
            <a:r>
              <a:rPr lang="zh-CN" altLang="en-US" sz="3600" b="1" dirty="0" smtClean="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文艺复兴</a:t>
            </a:r>
            <a:r>
              <a:rPr lang="en-US" altLang="zh-CN" sz="3600" b="1" dirty="0" smtClean="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6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科学革命与启蒙运动之间的关系？</a:t>
            </a:r>
          </a:p>
          <a:p>
            <a:pPr algn="just" eaLnBrk="1" hangingPunct="1">
              <a:lnSpc>
                <a:spcPct val="150000"/>
              </a:lnSpc>
            </a:pPr>
            <a:endParaRPr lang="en-US" altLang="zh-CN" sz="36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56</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27947841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p:cNvSpPr>
          <p:nvPr>
            <p:ph idx="1"/>
          </p:nvPr>
        </p:nvSpPr>
        <p:spPr>
          <a:xfrm>
            <a:off x="385445" y="1591945"/>
            <a:ext cx="8229600" cy="4754880"/>
          </a:xfrm>
          <a:solidFill>
            <a:schemeClr val="accent6">
              <a:lumMod val="40000"/>
              <a:lumOff val="60000"/>
            </a:schemeClr>
          </a:solidFill>
        </p:spPr>
        <p:txBody>
          <a:bodyPr vert="horz" wrap="square" lIns="91440" tIns="45720" rIns="91440" bIns="45720" anchor="t"/>
          <a:lstStyle/>
          <a:p>
            <a:pPr algn="just">
              <a:lnSpc>
                <a:spcPct val="150000"/>
              </a:lnSpc>
            </a:pPr>
            <a:r>
              <a:rPr lang="zh-CN" altLang="en-US" sz="3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也就是在这时，一场根本性变革率先在英格兰展开。接着，影响到欧洲和北美。这就是</a:t>
            </a:r>
            <a:r>
              <a:rPr lang="zh-CN" altLang="en-US"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工业革命</a:t>
            </a:r>
            <a:r>
              <a:rPr lang="zh-CN" altLang="en-US" sz="3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ct val="150000"/>
              </a:lnSpc>
            </a:pPr>
            <a:r>
              <a:rPr lang="en-US" altLang="zh-CN" sz="3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3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世纪这场由技术变革引发的工业革命，把人类推进到一种全新的生存方式</a:t>
            </a:r>
            <a:r>
              <a:rPr lang="en-US" altLang="zh-CN" sz="3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工业文明。</a:t>
            </a:r>
            <a:r>
              <a:rPr lang="zh-CN" altLang="en-US" dirty="0">
                <a:solidFill>
                  <a:srgbClr val="C00000"/>
                </a:solidFill>
              </a:rPr>
              <a:t> </a:t>
            </a:r>
          </a:p>
        </p:txBody>
      </p:sp>
      <p:sp>
        <p:nvSpPr>
          <p:cNvPr id="231426" name="Rectangle 2"/>
          <p:cNvSpPr>
            <a:spLocks noGrp="1" noChangeArrowheads="1"/>
          </p:cNvSpPr>
          <p:nvPr/>
        </p:nvSpPr>
        <p:spPr>
          <a:xfrm>
            <a:off x="322580" y="184785"/>
            <a:ext cx="8452485" cy="1249045"/>
          </a:xfrm>
          <a:prstGeom prst="rect">
            <a:avLst/>
          </a:prstGeom>
          <a:solidFill>
            <a:srgbClr val="FFFF00"/>
          </a:solidFill>
          <a:ln w="19050">
            <a:noFill/>
          </a:ln>
        </p:spPr>
        <p:txBody>
          <a:bodyPr vert="horz" wrap="square" lIns="91440" tIns="45720" rIns="91440" bIns="45720" numCol="1" anchor="ctr" anchorCtr="0" compatLnSpc="1"/>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44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lang="zh-CN" altLang="en-US" sz="4800" b="1" dirty="0">
                <a:solidFill>
                  <a:srgbClr val="CC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mn-ea"/>
              </a:rPr>
              <a:t>七</a:t>
            </a:r>
            <a:r>
              <a:rPr lang="zh-CN" altLang="en-US" sz="4800" b="1"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sym typeface="+mn-ea"/>
              </a:rPr>
              <a:t>、英国工业革命</a:t>
            </a:r>
            <a:endParaRPr kumimoji="0" lang="zh-CN" altLang="en-US" sz="48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57</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31426"/>
                                        </p:tgtEl>
                                        <p:attrNameLst>
                                          <p:attrName>style.visibility</p:attrName>
                                        </p:attrNameLst>
                                      </p:cBhvr>
                                      <p:to>
                                        <p:strVal val="visible"/>
                                      </p:to>
                                    </p:set>
                                    <p:anim calcmode="lin" valueType="num">
                                      <p:cBhvr>
                                        <p:cTn id="7" dur="500" fill="hold"/>
                                        <p:tgtEl>
                                          <p:spTgt spid="231426"/>
                                        </p:tgtEl>
                                        <p:attrNameLst>
                                          <p:attrName>ppt_w</p:attrName>
                                        </p:attrNameLst>
                                      </p:cBhvr>
                                      <p:tavLst>
                                        <p:tav tm="0">
                                          <p:val>
                                            <p:fltVal val="0"/>
                                          </p:val>
                                        </p:tav>
                                        <p:tav tm="100000">
                                          <p:val>
                                            <p:strVal val="#ppt_w"/>
                                          </p:val>
                                        </p:tav>
                                      </p:tavLst>
                                    </p:anim>
                                    <p:anim calcmode="lin" valueType="num">
                                      <p:cBhvr>
                                        <p:cTn id="8" dur="500" fill="hold"/>
                                        <p:tgtEl>
                                          <p:spTgt spid="231426"/>
                                        </p:tgtEl>
                                        <p:attrNameLst>
                                          <p:attrName>ppt_h</p:attrName>
                                        </p:attrNameLst>
                                      </p:cBhvr>
                                      <p:tavLst>
                                        <p:tav tm="0">
                                          <p:val>
                                            <p:fltVal val="0"/>
                                          </p:val>
                                        </p:tav>
                                        <p:tav tm="100000">
                                          <p:val>
                                            <p:strVal val="#ppt_h"/>
                                          </p:val>
                                        </p:tav>
                                      </p:tavLst>
                                    </p:anim>
                                    <p:animEffect transition="in" filter="fade">
                                      <p:cBhvr>
                                        <p:cTn id="9" dur="500"/>
                                        <p:tgtEl>
                                          <p:spTgt spid="231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p:cNvSpPr>
          <p:nvPr>
            <p:ph idx="1"/>
          </p:nvPr>
        </p:nvSpPr>
        <p:spPr>
          <a:xfrm>
            <a:off x="323850" y="1518920"/>
            <a:ext cx="8229600" cy="4702175"/>
          </a:xfrm>
          <a:solidFill>
            <a:schemeClr val="accent6">
              <a:lumMod val="40000"/>
              <a:lumOff val="60000"/>
            </a:schemeClr>
          </a:solidFill>
        </p:spPr>
        <p:txBody>
          <a:bodyPr vert="horz" wrap="square" lIns="91440" tIns="45720" rIns="91440" bIns="45720" anchor="t"/>
          <a:lstStyle/>
          <a:p>
            <a:pPr algn="just">
              <a:lnSpc>
                <a:spcPct val="120000"/>
              </a:lnSpc>
              <a:spcBef>
                <a:spcPts val="600"/>
              </a:spcBef>
              <a:spcAft>
                <a:spcPts val="0"/>
              </a:spcAft>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产业革命即工业革命。</a:t>
            </a: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sym typeface="+mn-ea"/>
              </a:rPr>
              <a:t>它表现在</a:t>
            </a: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以机器代替人力，以大规模工厂生产代替个体手工生产，在生产力和生产关系方面均发生巨大的变革。</a:t>
            </a:r>
          </a:p>
          <a:p>
            <a:pPr algn="just">
              <a:lnSpc>
                <a:spcPct val="120000"/>
              </a:lnSpc>
              <a:spcBef>
                <a:spcPts val="600"/>
              </a:spcBef>
              <a:spcAft>
                <a:spcPts val="0"/>
              </a:spcAft>
            </a:pPr>
            <a:r>
              <a:rPr lang="zh-CN" altLang="en-US"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它使人类历史进入一个全新的工业化时期。</a:t>
            </a:r>
          </a:p>
          <a:p>
            <a:pPr algn="just">
              <a:lnSpc>
                <a:spcPct val="120000"/>
              </a:lnSpc>
              <a:spcBef>
                <a:spcPts val="600"/>
              </a:spcBef>
              <a:spcAft>
                <a:spcPts val="0"/>
              </a:spcAft>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一座座工厂在从前绿色的原野上耸立起来，</a:t>
            </a: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高大的烟囱冒出浓黑的烟雾，</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机器的轰隆声惊醒了沉寂的山坳，人类生活方式在工业革命中发生着巨大的变化。</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2" name="标题 1"/>
          <p:cNvSpPr>
            <a:spLocks noGrp="1"/>
          </p:cNvSpPr>
          <p:nvPr>
            <p:ph type="title"/>
          </p:nvPr>
        </p:nvSpPr>
        <p:spPr/>
        <p:txBody>
          <a:bodyPr/>
          <a:lstStyle/>
          <a:p>
            <a:endParaRPr lang="zh-CN" altLang="en-US"/>
          </a:p>
        </p:txBody>
      </p:sp>
      <p:sp>
        <p:nvSpPr>
          <p:cNvPr id="11266" name="标题 11265"/>
          <p:cNvSpPr>
            <a:spLocks noGrp="1"/>
          </p:cNvSpPr>
          <p:nvPr/>
        </p:nvSpPr>
        <p:spPr>
          <a:xfrm>
            <a:off x="298450" y="234315"/>
            <a:ext cx="8476615" cy="1143000"/>
          </a:xfrm>
          <a:prstGeom prst="rect">
            <a:avLst/>
          </a:prstGeom>
          <a:solidFill>
            <a:srgbClr val="FFFF00"/>
          </a:solidFill>
          <a:ln w="9525">
            <a:noFill/>
          </a:ln>
        </p:spPr>
        <p:txBody>
          <a:bodyPr anchor="ctr" anchorCtr="0"/>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algn="ctr">
              <a:lnSpc>
                <a:spcPct val="100000"/>
              </a:lnSpc>
            </a:pPr>
            <a:r>
              <a:rPr lang="zh-CN" altLang="en-US" sz="4400" b="1" dirty="0">
                <a:latin typeface="微软雅黑" panose="020B0503020204020204" pitchFamily="34" charset="-122"/>
                <a:ea typeface="微软雅黑" panose="020B0503020204020204" pitchFamily="34" charset="-122"/>
              </a:rPr>
              <a:t>技术变革引发产业革命！</a:t>
            </a: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58</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1026"/>
          <p:cNvSpPr>
            <a:spLocks noGrp="1" noChangeArrowheads="1"/>
          </p:cNvSpPr>
          <p:nvPr>
            <p:ph type="ctrTitle"/>
          </p:nvPr>
        </p:nvSpPr>
        <p:spPr>
          <a:xfrm>
            <a:off x="457200" y="188913"/>
            <a:ext cx="8291513" cy="1147763"/>
          </a:xfrm>
          <a:solidFill>
            <a:srgbClr val="FFFF00"/>
          </a:solidFill>
          <a:ln w="28575">
            <a:solidFill>
              <a:srgbClr val="FF3300"/>
            </a:solidFill>
          </a:ln>
        </p:spPr>
        <p:txBody>
          <a:bodyPr vert="horz" wrap="square" lIns="91440" tIns="45720" rIns="91440" bIns="45720" numCol="1" anchor="t" anchorCtr="0" compatLnSpc="1"/>
          <a:lstStyle/>
          <a:p>
            <a:pPr marL="0" marR="0" lvl="0" indent="0" algn="l" defTabSz="914400" rtl="0" eaLnBrk="1" latinLnBrk="0" hangingPunct="1">
              <a:lnSpc>
                <a:spcPct val="120000"/>
              </a:lnSpc>
              <a:spcBef>
                <a:spcPct val="0"/>
              </a:spcBef>
              <a:spcAft>
                <a:spcPct val="0"/>
              </a:spcAft>
              <a:buClrTx/>
              <a:buSzTx/>
              <a:buFontTx/>
              <a:buNone/>
              <a:defRPr/>
            </a:pPr>
            <a:r>
              <a:rPr lang="en-US" altLang="zh-CN" sz="4400" b="1" kern="1200" noProof="0" dirty="0">
                <a:solidFill>
                  <a:srgbClr val="3333CC"/>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sym typeface="+mn-ea"/>
              </a:rPr>
              <a:t> </a:t>
            </a:r>
            <a:r>
              <a:rPr lang="zh-CN" altLang="en-US" sz="4400" b="1" kern="1200" noProof="0" dirty="0">
                <a:solidFill>
                  <a:srgbClr val="3333CC"/>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sym typeface="+mn-ea"/>
              </a:rPr>
              <a:t>从纺织机开始的革命</a:t>
            </a:r>
            <a:r>
              <a:rPr kumimoji="0" lang="zh-CN" altLang="en-US" sz="4400" b="1" kern="1200" cap="none" spc="0" normalizeH="0" baseline="0" noProof="0" dirty="0">
                <a:solidFill>
                  <a:srgbClr val="3333CC"/>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t/>
            </a:r>
            <a:br>
              <a:rPr kumimoji="0" lang="zh-CN" altLang="en-US" sz="4400" b="1" kern="1200" cap="none" spc="0" normalizeH="0" baseline="0" noProof="0" dirty="0">
                <a:solidFill>
                  <a:srgbClr val="3333CC"/>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br>
            <a:endParaRPr kumimoji="0" lang="zh-CN" altLang="en-US" sz="4400" b="1" i="0" u="none" strike="noStrike" kern="0" cap="none" spc="0" normalizeH="0" baseline="0" noProof="0" dirty="0" smtClean="0">
              <a:ln>
                <a:noFill/>
              </a:ln>
              <a:solidFill>
                <a:srgbClr val="CC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endParaRPr>
          </a:p>
        </p:txBody>
      </p:sp>
      <p:pic>
        <p:nvPicPr>
          <p:cNvPr id="30724" name="Picture 1028" descr="pic_181641"/>
          <p:cNvPicPr>
            <a:picLocks noChangeAspect="1"/>
          </p:cNvPicPr>
          <p:nvPr/>
        </p:nvPicPr>
        <p:blipFill>
          <a:blip r:embed="rId2">
            <a:lum bright="29999"/>
          </a:blip>
          <a:srcRect l="33653" t="52592" r="6371" b="3476"/>
          <a:stretch>
            <a:fillRect/>
          </a:stretch>
        </p:blipFill>
        <p:spPr>
          <a:xfrm>
            <a:off x="524510" y="1564640"/>
            <a:ext cx="4243070" cy="4679315"/>
          </a:xfrm>
          <a:prstGeom prst="rect">
            <a:avLst/>
          </a:prstGeom>
          <a:noFill/>
          <a:ln w="9525">
            <a:noFill/>
          </a:ln>
        </p:spPr>
      </p:pic>
      <p:pic>
        <p:nvPicPr>
          <p:cNvPr id="30725" name="Picture 1029" descr="Image2721"/>
          <p:cNvPicPr>
            <a:picLocks noChangeAspect="1"/>
          </p:cNvPicPr>
          <p:nvPr/>
        </p:nvPicPr>
        <p:blipFill>
          <a:blip r:embed="rId3"/>
          <a:stretch>
            <a:fillRect/>
          </a:stretch>
        </p:blipFill>
        <p:spPr>
          <a:xfrm>
            <a:off x="4696460" y="1521460"/>
            <a:ext cx="3843020" cy="4428490"/>
          </a:xfrm>
          <a:prstGeom prst="rect">
            <a:avLst/>
          </a:prstGeom>
          <a:noFill/>
          <a:ln w="9525">
            <a:noFill/>
          </a:ln>
        </p:spPr>
      </p:pic>
      <p:sp>
        <p:nvSpPr>
          <p:cNvPr id="30726" name="Rectangle 1030"/>
          <p:cNvSpPr/>
          <p:nvPr/>
        </p:nvSpPr>
        <p:spPr>
          <a:xfrm>
            <a:off x="6372225" y="5732463"/>
            <a:ext cx="1887538" cy="460375"/>
          </a:xfrm>
          <a:prstGeom prst="rect">
            <a:avLst/>
          </a:prstGeom>
          <a:noFill/>
          <a:ln w="9525">
            <a:noFill/>
          </a:ln>
        </p:spPr>
        <p:txBody>
          <a:bodyPr wrap="none" anchor="ctr">
            <a:spAutoFit/>
          </a:bodyPr>
          <a:lstStyle/>
          <a:p>
            <a:pPr>
              <a:buSzTx/>
            </a:pPr>
            <a:r>
              <a:rPr lang="zh-CN" altLang="en-US" sz="2400" b="1" dirty="0">
                <a:solidFill>
                  <a:srgbClr val="C00000"/>
                </a:solidFill>
                <a:latin typeface="微软雅黑" panose="020B0503020204020204" pitchFamily="34" charset="-122"/>
                <a:ea typeface="微软雅黑" panose="020B0503020204020204" pitchFamily="34" charset="-122"/>
              </a:rPr>
              <a:t>水力纺纱机 </a:t>
            </a:r>
          </a:p>
        </p:txBody>
      </p:sp>
      <p:sp>
        <p:nvSpPr>
          <p:cNvPr id="30727" name="Rectangle 1031"/>
          <p:cNvSpPr/>
          <p:nvPr/>
        </p:nvSpPr>
        <p:spPr>
          <a:xfrm>
            <a:off x="1979613" y="5732463"/>
            <a:ext cx="1250950" cy="457200"/>
          </a:xfrm>
          <a:prstGeom prst="rect">
            <a:avLst/>
          </a:prstGeom>
          <a:noFill/>
          <a:ln w="9525">
            <a:noFill/>
          </a:ln>
        </p:spPr>
        <p:txBody>
          <a:bodyPr wrap="none" anchor="ctr">
            <a:spAutoFit/>
          </a:bodyPr>
          <a:lstStyle/>
          <a:p>
            <a:pPr>
              <a:buSzTx/>
            </a:pPr>
            <a:r>
              <a:rPr lang="zh-CN" altLang="en-US" sz="2400" b="1" dirty="0">
                <a:solidFill>
                  <a:srgbClr val="C00000"/>
                </a:solidFill>
                <a:latin typeface="微软雅黑" panose="020B0503020204020204" pitchFamily="34" charset="-122"/>
                <a:ea typeface="微软雅黑" panose="020B0503020204020204" pitchFamily="34" charset="-122"/>
              </a:rPr>
              <a:t>珍妮机</a:t>
            </a:r>
            <a:r>
              <a:rPr lang="zh-CN" altLang="en-US" sz="2400" dirty="0">
                <a:solidFill>
                  <a:srgbClr val="FFFFFF"/>
                </a:solidFill>
                <a:latin typeface="黑体" panose="02010609060101010101" pitchFamily="49" charset="-122"/>
                <a:ea typeface="黑体" panose="02010609060101010101" pitchFamily="49" charset="-122"/>
              </a:rPr>
              <a:t> </a:t>
            </a:r>
          </a:p>
        </p:txBody>
      </p:sp>
      <p:sp>
        <p:nvSpPr>
          <p:cNvPr id="3" name="灯片编号占位符 2"/>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7104433-D348-4862-AD94-C718BE50F9BE}"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59</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748DC58-D0B2-427F-9F33-7842D48F607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250825" y="231775"/>
            <a:ext cx="8569325" cy="1184275"/>
          </a:xfrm>
          <a:solidFill>
            <a:srgbClr val="FFFF00"/>
          </a:solidFill>
          <a:ln w="19050">
            <a:solidFill>
              <a:srgbClr val="FF0000"/>
            </a:solidFill>
          </a:ln>
        </p:spPr>
        <p:txBody>
          <a:bodyPr vert="horz" wrap="square" lIns="91440" tIns="45720" rIns="91440" bIns="45720" numCol="1" anchor="t" anchorCtr="0" compatLnSpc="1"/>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42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社会变迁的类型</a:t>
            </a:r>
          </a:p>
        </p:txBody>
      </p:sp>
      <p:sp>
        <p:nvSpPr>
          <p:cNvPr id="189443" name="Rectangle 3"/>
          <p:cNvSpPr>
            <a:spLocks noGrp="1" noChangeArrowheads="1"/>
          </p:cNvSpPr>
          <p:nvPr>
            <p:ph idx="1"/>
          </p:nvPr>
        </p:nvSpPr>
        <p:spPr>
          <a:xfrm>
            <a:off x="323850" y="1630363"/>
            <a:ext cx="8362950" cy="4462463"/>
          </a:xfrm>
          <a:solidFill>
            <a:srgbClr val="FFFF99"/>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40000"/>
              </a:spcBef>
              <a:spcAft>
                <a:spcPct val="0"/>
              </a:spcAft>
              <a:buClr>
                <a:schemeClr val="accent1"/>
              </a:buClr>
              <a:buSzPct val="65000"/>
              <a:buFont typeface="Wingdings" panose="05000000000000000000" pitchFamily="2" charset="2"/>
              <a:buChar char="n"/>
              <a:defRPr/>
            </a:pPr>
            <a:endParaRPr kumimoji="0" lang="en-US" altLang="zh-CN" sz="1600" b="1" i="1"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mn-lt"/>
              <a:ea typeface="黑体" panose="02010609060101010101" pitchFamily="49" charset="-122"/>
              <a:cs typeface="+mn-cs"/>
            </a:endParaRPr>
          </a:p>
          <a:p>
            <a:pPr marL="342900" marR="0" lvl="0" indent="-342900" algn="l" defTabSz="914400" rtl="0" eaLnBrk="1" fontAlgn="base" latinLnBrk="0" hangingPunct="1">
              <a:lnSpc>
                <a:spcPct val="100000"/>
              </a:lnSpc>
              <a:spcBef>
                <a:spcPct val="40000"/>
              </a:spcBef>
              <a:spcAft>
                <a:spcPct val="0"/>
              </a:spcAft>
              <a:buClr>
                <a:schemeClr val="accent1"/>
              </a:buClr>
              <a:buSzPct val="65000"/>
              <a:buFont typeface="Wingdings" panose="05000000000000000000" pitchFamily="2" charset="2"/>
              <a:buChar char="n"/>
              <a:defRPr/>
            </a:pPr>
            <a:r>
              <a:rPr kumimoji="0" lang="zh-CN" altLang="en-US" sz="3800" b="1" i="1"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整体变迁与</a:t>
            </a:r>
            <a:r>
              <a:rPr kumimoji="0" lang="zh-CN" altLang="en-US" sz="3800" b="1" i="1" u="none" strike="noStrike" kern="0" cap="none" spc="0" normalizeH="0" baseline="0" noProof="0" dirty="0" smtClean="0">
                <a:ln>
                  <a:noFill/>
                </a:ln>
                <a:solidFill>
                  <a:srgbClr val="0000FF"/>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局部变迁</a:t>
            </a:r>
          </a:p>
          <a:p>
            <a:pPr marL="342900" marR="0" lvl="0" indent="-342900" algn="l" defTabSz="914400" rtl="0" eaLnBrk="1" fontAlgn="base" latinLnBrk="0" hangingPunct="1">
              <a:lnSpc>
                <a:spcPct val="100000"/>
              </a:lnSpc>
              <a:spcBef>
                <a:spcPct val="40000"/>
              </a:spcBef>
              <a:spcAft>
                <a:spcPct val="0"/>
              </a:spcAft>
              <a:buClr>
                <a:schemeClr val="accent1"/>
              </a:buClr>
              <a:buSzPct val="65000"/>
              <a:buFont typeface="Wingdings" panose="05000000000000000000" pitchFamily="2" charset="2"/>
              <a:buChar char="n"/>
              <a:defRPr/>
            </a:pPr>
            <a:r>
              <a:rPr kumimoji="0" lang="zh-CN" altLang="en-US" sz="3800" b="1" i="1"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进化的社会变迁</a:t>
            </a:r>
            <a:r>
              <a:rPr kumimoji="0" lang="zh-CN" altLang="en-US" sz="3800" b="1" i="1" u="none" strike="noStrike" kern="0" cap="none" spc="0" normalizeH="0" baseline="0" noProof="0" dirty="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与</a:t>
            </a:r>
            <a:r>
              <a:rPr kumimoji="0" lang="zh-CN" altLang="en-US" sz="3800" b="1" i="1" u="none" strike="noStrike" kern="0" cap="none" spc="0" normalizeH="0" baseline="0" noProof="0" dirty="0">
                <a:ln>
                  <a:noFill/>
                </a:ln>
                <a:solidFill>
                  <a:srgbClr val="0000FF"/>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革命的社会变迁</a:t>
            </a:r>
          </a:p>
          <a:p>
            <a:pPr marL="342900" marR="0" lvl="0" indent="-342900" algn="l" defTabSz="914400" rtl="0" eaLnBrk="1" fontAlgn="base" latinLnBrk="0" hangingPunct="1">
              <a:lnSpc>
                <a:spcPct val="100000"/>
              </a:lnSpc>
              <a:spcBef>
                <a:spcPct val="40000"/>
              </a:spcBef>
              <a:spcAft>
                <a:spcPct val="0"/>
              </a:spcAft>
              <a:buClr>
                <a:schemeClr val="accent1"/>
              </a:buClr>
              <a:buSzPct val="65000"/>
              <a:buFont typeface="Wingdings" panose="05000000000000000000" pitchFamily="2" charset="2"/>
              <a:buChar char="n"/>
              <a:defRPr/>
            </a:pPr>
            <a:r>
              <a:rPr kumimoji="0" lang="zh-CN" altLang="en-US" sz="3800" b="1" i="1"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进步的社会变迁</a:t>
            </a:r>
            <a:r>
              <a:rPr kumimoji="0" lang="zh-CN" altLang="en-US" sz="3800" b="1" i="1" u="none" strike="noStrike" kern="0" cap="none" spc="0" normalizeH="0" baseline="0" noProof="0" dirty="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与</a:t>
            </a:r>
            <a:r>
              <a:rPr kumimoji="0" lang="zh-CN" altLang="en-US" sz="3800" b="1" i="1" u="none" strike="noStrike" kern="0" cap="none" spc="0" normalizeH="0" baseline="0" noProof="0" dirty="0">
                <a:ln>
                  <a:noFill/>
                </a:ln>
                <a:solidFill>
                  <a:srgbClr val="0000FF"/>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退步的社会变迁</a:t>
            </a:r>
          </a:p>
          <a:p>
            <a:pPr marL="342900" marR="0" lvl="0" indent="-342900" algn="l" defTabSz="914400" rtl="0" eaLnBrk="1" fontAlgn="base" latinLnBrk="0" hangingPunct="1">
              <a:lnSpc>
                <a:spcPct val="100000"/>
              </a:lnSpc>
              <a:spcBef>
                <a:spcPct val="40000"/>
              </a:spcBef>
              <a:spcAft>
                <a:spcPct val="0"/>
              </a:spcAft>
              <a:buClr>
                <a:schemeClr val="accent1"/>
              </a:buClr>
              <a:buSzPct val="65000"/>
              <a:buFont typeface="Wingdings" panose="05000000000000000000" pitchFamily="2" charset="2"/>
              <a:buChar char="n"/>
              <a:defRPr/>
            </a:pPr>
            <a:r>
              <a:rPr kumimoji="0" lang="zh-CN" altLang="en-US" sz="3800" b="1" i="1" u="none" strike="noStrike" kern="0" cap="none" spc="0" normalizeH="0" baseline="0" noProof="0" dirty="0" smtClean="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自发的社会变迁</a:t>
            </a:r>
            <a:r>
              <a:rPr kumimoji="0" lang="zh-CN" altLang="en-US" sz="3800" b="1" i="1" u="none" strike="noStrike" kern="0" cap="none" spc="0" normalizeH="0" baseline="0" noProof="0" dirty="0">
                <a:ln>
                  <a:noFill/>
                </a:ln>
                <a:solidFill>
                  <a:schemeClr val="tx1"/>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与</a:t>
            </a:r>
            <a:r>
              <a:rPr kumimoji="0" lang="zh-CN" altLang="en-US" sz="3800" b="1" i="1" u="none" strike="noStrike" kern="0" cap="none" spc="0" normalizeH="0" baseline="0" noProof="0" dirty="0">
                <a:ln>
                  <a:noFill/>
                </a:ln>
                <a:solidFill>
                  <a:srgbClr val="0000FF"/>
                </a:solidFill>
                <a:effectLst>
                  <a:outerShdw blurRad="38100" dist="38100" dir="2700000" algn="tl">
                    <a:srgbClr val="FFFFFF"/>
                  </a:outerShdw>
                </a:effectLst>
                <a:uLnTx/>
                <a:uFillTx/>
                <a:latin typeface="微软雅黑" panose="020B0503020204020204" pitchFamily="34" charset="-122"/>
                <a:ea typeface="微软雅黑" panose="020B0503020204020204" pitchFamily="34" charset="-122"/>
                <a:cs typeface="+mn-cs"/>
              </a:rPr>
              <a:t>有计划的社会变迁</a:t>
            </a:r>
          </a:p>
        </p:txBody>
      </p:sp>
      <p:pic>
        <p:nvPicPr>
          <p:cNvPr id="14340" name="Picture 5" descr="PE01194_"/>
          <p:cNvPicPr>
            <a:picLocks noChangeAspect="1"/>
          </p:cNvPicPr>
          <p:nvPr/>
        </p:nvPicPr>
        <p:blipFill>
          <a:blip r:embed="rId2"/>
          <a:stretch>
            <a:fillRect/>
          </a:stretch>
        </p:blipFill>
        <p:spPr>
          <a:xfrm>
            <a:off x="6172200" y="600075"/>
            <a:ext cx="2362200" cy="1676400"/>
          </a:xfrm>
          <a:prstGeom prst="rect">
            <a:avLst/>
          </a:prstGeom>
          <a:noFill/>
          <a:ln w="9525">
            <a:noFill/>
          </a:ln>
        </p:spPr>
      </p:pic>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6</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89443">
                                            <p:bg/>
                                          </p:spTgt>
                                        </p:tgtEl>
                                        <p:attrNameLst>
                                          <p:attrName>style.visibility</p:attrName>
                                        </p:attrNameLst>
                                      </p:cBhvr>
                                      <p:to>
                                        <p:strVal val="visible"/>
                                      </p:to>
                                    </p:set>
                                    <p:animEffect transition="in" filter="box(out)">
                                      <p:cBhvr>
                                        <p:cTn id="7" dur="500"/>
                                        <p:tgtEl>
                                          <p:spTgt spid="189443">
                                            <p:bg/>
                                          </p:spTgt>
                                        </p:tgtEl>
                                      </p:cBhvr>
                                    </p:animEffect>
                                  </p:child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189443">
                                            <p:txEl>
                                              <p:pRg st="1" end="1"/>
                                            </p:txEl>
                                          </p:spTgt>
                                        </p:tgtEl>
                                        <p:attrNameLst>
                                          <p:attrName>style.visibility</p:attrName>
                                        </p:attrNameLst>
                                      </p:cBhvr>
                                      <p:to>
                                        <p:strVal val="visible"/>
                                      </p:to>
                                    </p:set>
                                    <p:animEffect transition="in" filter="box(out)">
                                      <p:cBhvr>
                                        <p:cTn id="11" dur="500"/>
                                        <p:tgtEl>
                                          <p:spTgt spid="18944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189443">
                                            <p:txEl>
                                              <p:pRg st="2" end="2"/>
                                            </p:txEl>
                                          </p:spTgt>
                                        </p:tgtEl>
                                        <p:attrNameLst>
                                          <p:attrName>style.visibility</p:attrName>
                                        </p:attrNameLst>
                                      </p:cBhvr>
                                      <p:to>
                                        <p:strVal val="visible"/>
                                      </p:to>
                                    </p:set>
                                    <p:animEffect transition="in" filter="box(out)">
                                      <p:cBhvr>
                                        <p:cTn id="16" dur="500"/>
                                        <p:tgtEl>
                                          <p:spTgt spid="18944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89443">
                                            <p:txEl>
                                              <p:pRg st="3" end="3"/>
                                            </p:txEl>
                                          </p:spTgt>
                                        </p:tgtEl>
                                        <p:attrNameLst>
                                          <p:attrName>style.visibility</p:attrName>
                                        </p:attrNameLst>
                                      </p:cBhvr>
                                      <p:to>
                                        <p:strVal val="visible"/>
                                      </p:to>
                                    </p:set>
                                    <p:animEffect transition="in" filter="box(out)">
                                      <p:cBhvr>
                                        <p:cTn id="21" dur="500"/>
                                        <p:tgtEl>
                                          <p:spTgt spid="18944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189443">
                                            <p:txEl>
                                              <p:pRg st="4" end="4"/>
                                            </p:txEl>
                                          </p:spTgt>
                                        </p:tgtEl>
                                        <p:attrNameLst>
                                          <p:attrName>style.visibility</p:attrName>
                                        </p:attrNameLst>
                                      </p:cBhvr>
                                      <p:to>
                                        <p:strVal val="visible"/>
                                      </p:to>
                                    </p:set>
                                    <p:animEffect transition="in" filter="box(out)">
                                      <p:cBhvr>
                                        <p:cTn id="26" dur="500"/>
                                        <p:tgtEl>
                                          <p:spTgt spid="1894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uiExpand="1"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5361"/>
          <p:cNvSpPr>
            <a:spLocks noGrp="1"/>
          </p:cNvSpPr>
          <p:nvPr>
            <p:ph type="title"/>
          </p:nvPr>
        </p:nvSpPr>
        <p:spPr>
          <a:xfrm>
            <a:off x="391160" y="440055"/>
            <a:ext cx="8440420" cy="826770"/>
          </a:xfrm>
          <a:solidFill>
            <a:schemeClr val="accent6">
              <a:lumMod val="40000"/>
              <a:lumOff val="60000"/>
            </a:schemeClr>
          </a:solidFill>
        </p:spPr>
        <p:txBody>
          <a:bodyPr anchor="b"/>
          <a:lstStyle/>
          <a:p>
            <a:pPr marL="571500" indent="-571500">
              <a:buFont typeface="Wingdings" panose="05000000000000000000" pitchFamily="2" charset="2"/>
              <a:buChar char="n"/>
            </a:pPr>
            <a:r>
              <a:rPr lang="en-US" altLang="zh-CN" b="1" dirty="0">
                <a:effectLst>
                  <a:outerShdw blurRad="38100" dist="38100" dir="2700000">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dirty="0" smtClean="0">
                <a:effectLst>
                  <a:outerShdw blurRad="38100" dist="38100" dir="2700000">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纺织业</a:t>
            </a:r>
            <a:r>
              <a:rPr lang="zh-CN" altLang="en-US" b="1" dirty="0">
                <a:effectLst>
                  <a:outerShdw blurRad="38100" dist="38100" dir="2700000">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的发展</a:t>
            </a:r>
          </a:p>
        </p:txBody>
      </p:sp>
      <p:sp>
        <p:nvSpPr>
          <p:cNvPr id="15363" name="文本占位符 15362"/>
          <p:cNvSpPr>
            <a:spLocks noGrp="1"/>
          </p:cNvSpPr>
          <p:nvPr>
            <p:ph type="body" idx="1"/>
          </p:nvPr>
        </p:nvSpPr>
        <p:spPr>
          <a:xfrm>
            <a:off x="522605" y="1672590"/>
            <a:ext cx="8177530" cy="4262755"/>
          </a:xfrm>
        </p:spPr>
        <p:txBody>
          <a:bodyPr/>
          <a:lstStyle/>
          <a:p>
            <a:pPr algn="just">
              <a:lnSpc>
                <a:spcPct val="120000"/>
              </a:lnSpc>
              <a:spcBef>
                <a:spcPts val="20"/>
              </a:spcBef>
              <a:spcAft>
                <a:spcPts val="0"/>
              </a:spcAft>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毛纺是英国的传统工业，如苏格兰的花格呢。英国社会十分喜爱棉布，一直从印度进口。</a:t>
            </a:r>
            <a:r>
              <a:rPr lang="en-US" alt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1700</a:t>
            </a: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年禁令：停止进口棉布，以挽救民族工业，刺激英国本土纺织业的发展。</a:t>
            </a:r>
          </a:p>
          <a:p>
            <a:pPr algn="just">
              <a:lnSpc>
                <a:spcPct val="120000"/>
              </a:lnSpc>
              <a:spcBef>
                <a:spcPts val="20"/>
              </a:spcBef>
              <a:spcAft>
                <a:spcPts val="0"/>
              </a:spcAft>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纺织：</a:t>
            </a:r>
            <a:r>
              <a:rPr lang="en-US" alt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textile</a:t>
            </a: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    纺纱：</a:t>
            </a:r>
            <a:r>
              <a:rPr lang="en-US" alt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spinning</a:t>
            </a: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；织布：</a:t>
            </a:r>
            <a:r>
              <a:rPr lang="en-US" alt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weaving, knitting</a:t>
            </a: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p>
          <a:p>
            <a:pPr algn="just">
              <a:lnSpc>
                <a:spcPct val="120000"/>
              </a:lnSpc>
              <a:spcBef>
                <a:spcPts val="20"/>
              </a:spcBef>
              <a:spcAft>
                <a:spcPts val="0"/>
              </a:spcAft>
              <a:buNone/>
            </a:pPr>
            <a:endParaRPr lang="zh-CN" altLang="en-US" sz="10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20"/>
              </a:spcBef>
              <a:spcAft>
                <a:spcPts val="0"/>
              </a:spcAft>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传统的纺纱：一手摇轮，一手续棉。</a:t>
            </a:r>
            <a:r>
              <a:rPr lang="zh-CN" altLang="en-US" b="1" dirty="0"/>
              <a:t> </a:t>
            </a:r>
            <a:endParaRPr lang="zh-CN" altLang="en-US" b="1"/>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60</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cover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51201"/>
          <p:cNvSpPr>
            <a:spLocks noGrp="1"/>
          </p:cNvSpPr>
          <p:nvPr>
            <p:ph type="title"/>
          </p:nvPr>
        </p:nvSpPr>
        <p:spPr/>
        <p:txBody>
          <a:bodyPr anchor="b"/>
          <a:lstStyle/>
          <a:p>
            <a:r>
              <a:rPr lang="zh-CN" altLang="en-US" sz="4000" b="1" dirty="0">
                <a:ea typeface="黑体" panose="02010609060101010101" pitchFamily="49" charset="-122"/>
              </a:rPr>
              <a:t>纺纱</a:t>
            </a:r>
            <a:endParaRPr lang="zh-CN" altLang="en-US" sz="4000" b="1">
              <a:ea typeface="黑体" panose="02010609060101010101" pitchFamily="49" charset="-122"/>
            </a:endParaRPr>
          </a:p>
        </p:txBody>
      </p:sp>
      <p:sp>
        <p:nvSpPr>
          <p:cNvPr id="51203" name="文本占位符 51202"/>
          <p:cNvSpPr>
            <a:spLocks noGrp="1"/>
          </p:cNvSpPr>
          <p:nvPr>
            <p:ph type="body" idx="1"/>
          </p:nvPr>
        </p:nvSpPr>
        <p:spPr>
          <a:xfrm>
            <a:off x="457200" y="812165"/>
            <a:ext cx="8229600" cy="5318760"/>
          </a:xfrm>
          <a:solidFill>
            <a:schemeClr val="accent6">
              <a:lumMod val="60000"/>
              <a:lumOff val="40000"/>
            </a:schemeClr>
          </a:solidFill>
        </p:spPr>
        <p:txBody>
          <a:bodyPr/>
          <a:lstStyle/>
          <a:p>
            <a:pPr>
              <a:lnSpc>
                <a:spcPct val="90000"/>
              </a:lnSpc>
              <a:buNone/>
            </a:pPr>
            <a:r>
              <a:rPr lang="en-US" altLang="zh-CN" b="1" dirty="0"/>
              <a:t>                                                       </a:t>
            </a:r>
          </a:p>
          <a:p>
            <a:pPr>
              <a:lnSpc>
                <a:spcPct val="90000"/>
              </a:lnSpc>
              <a:buNone/>
            </a:pPr>
            <a:r>
              <a:rPr lang="en-US" altLang="zh-CN" b="1" dirty="0"/>
              <a:t>                                                  </a:t>
            </a:r>
            <a:r>
              <a:rPr lang="zh-CN" altLang="en-US" b="1" dirty="0">
                <a:ea typeface="华文新魏" panose="02010800040101010101" pitchFamily="2" charset="-122"/>
              </a:rPr>
              <a:t>东汉画像石</a:t>
            </a:r>
          </a:p>
          <a:p>
            <a:pPr>
              <a:lnSpc>
                <a:spcPct val="90000"/>
              </a:lnSpc>
              <a:buNone/>
            </a:pPr>
            <a:endParaRPr lang="zh-CN" altLang="en-US" b="1" dirty="0"/>
          </a:p>
          <a:p>
            <a:pPr>
              <a:lnSpc>
                <a:spcPct val="90000"/>
              </a:lnSpc>
              <a:buNone/>
            </a:pPr>
            <a:endParaRPr lang="zh-CN" altLang="en-US" b="1" dirty="0"/>
          </a:p>
          <a:p>
            <a:pPr>
              <a:lnSpc>
                <a:spcPct val="90000"/>
              </a:lnSpc>
              <a:buNone/>
            </a:pPr>
            <a:endParaRPr lang="zh-CN" altLang="en-US" b="1" dirty="0"/>
          </a:p>
          <a:p>
            <a:pPr>
              <a:lnSpc>
                <a:spcPct val="90000"/>
              </a:lnSpc>
              <a:buNone/>
            </a:pPr>
            <a:endParaRPr lang="zh-CN" altLang="en-US" b="1" dirty="0"/>
          </a:p>
          <a:p>
            <a:pPr>
              <a:lnSpc>
                <a:spcPct val="90000"/>
              </a:lnSpc>
              <a:buNone/>
            </a:pPr>
            <a:endParaRPr lang="zh-CN" altLang="en-US" b="1" dirty="0"/>
          </a:p>
          <a:p>
            <a:pPr>
              <a:lnSpc>
                <a:spcPct val="90000"/>
              </a:lnSpc>
              <a:buNone/>
            </a:pPr>
            <a:r>
              <a:rPr lang="zh-CN" altLang="en-US" b="1" dirty="0">
                <a:ea typeface="华文新魏" panose="02010800040101010101" pitchFamily="2" charset="-122"/>
              </a:rPr>
              <a:t>英国家庭作坊</a:t>
            </a:r>
            <a:endParaRPr lang="zh-CN" altLang="en-US" b="1">
              <a:ea typeface="华文新魏" panose="02010800040101010101" pitchFamily="2" charset="-122"/>
            </a:endParaRPr>
          </a:p>
        </p:txBody>
      </p:sp>
      <p:pic>
        <p:nvPicPr>
          <p:cNvPr id="51205" name="图片 51204" descr="8纺纱"/>
          <p:cNvPicPr>
            <a:picLocks noChangeAspect="1"/>
          </p:cNvPicPr>
          <p:nvPr/>
        </p:nvPicPr>
        <p:blipFill>
          <a:blip r:embed="rId2"/>
          <a:stretch>
            <a:fillRect/>
          </a:stretch>
        </p:blipFill>
        <p:spPr>
          <a:xfrm>
            <a:off x="113665" y="278130"/>
            <a:ext cx="5472113" cy="3375025"/>
          </a:xfrm>
          <a:prstGeom prst="rect">
            <a:avLst/>
          </a:prstGeom>
          <a:noFill/>
          <a:ln w="9525">
            <a:noFill/>
          </a:ln>
        </p:spPr>
      </p:pic>
      <p:pic>
        <p:nvPicPr>
          <p:cNvPr id="51204" name="图片 51203" descr="domest1"/>
          <p:cNvPicPr>
            <a:picLocks noChangeAspect="1"/>
          </p:cNvPicPr>
          <p:nvPr/>
        </p:nvPicPr>
        <p:blipFill>
          <a:blip r:embed="rId3">
            <a:lum bright="35999" contrast="-12000"/>
          </a:blip>
          <a:stretch>
            <a:fillRect/>
          </a:stretch>
        </p:blipFill>
        <p:spPr>
          <a:xfrm>
            <a:off x="3749675" y="3371850"/>
            <a:ext cx="5394325" cy="3486150"/>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61</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blinds/>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文本占位符 52226"/>
          <p:cNvSpPr>
            <a:spLocks noGrp="1"/>
          </p:cNvSpPr>
          <p:nvPr>
            <p:ph type="body" idx="1"/>
          </p:nvPr>
        </p:nvSpPr>
        <p:spPr>
          <a:xfrm>
            <a:off x="231140" y="5886450"/>
            <a:ext cx="8682990" cy="609600"/>
          </a:xfrm>
          <a:solidFill>
            <a:srgbClr val="FFFF00"/>
          </a:solidFill>
        </p:spPr>
        <p:txBody>
          <a:bodyPr/>
          <a:lstStyle/>
          <a:p>
            <a:pPr marL="0" indent="0" algn="ctr">
              <a:buNone/>
            </a:pPr>
            <a:r>
              <a:rPr lang="zh-CN" altLang="en-US" sz="2800" dirty="0">
                <a:ea typeface="华文新魏" panose="02010800040101010101" pitchFamily="2" charset="-122"/>
              </a:rPr>
              <a:t>纺织业的迅速发展，迫切需要强大的动力</a:t>
            </a:r>
            <a:r>
              <a:rPr lang="en-US" altLang="zh-CN" sz="2800">
                <a:latin typeface="Times New Roman" panose="02020603050405020304" pitchFamily="18" charset="0"/>
                <a:ea typeface="华文新魏" panose="02010800040101010101" pitchFamily="2" charset="-122"/>
              </a:rPr>
              <a:t>……</a:t>
            </a:r>
            <a:endParaRPr lang="en-US" altLang="zh-CN" sz="2800">
              <a:ea typeface="华文新魏" panose="02010800040101010101" pitchFamily="2" charset="-122"/>
            </a:endParaRPr>
          </a:p>
        </p:txBody>
      </p:sp>
      <p:pic>
        <p:nvPicPr>
          <p:cNvPr id="52228" name="图片 52227" descr="8纱厂"/>
          <p:cNvPicPr>
            <a:picLocks noChangeAspect="1"/>
          </p:cNvPicPr>
          <p:nvPr/>
        </p:nvPicPr>
        <p:blipFill>
          <a:blip r:embed="rId2"/>
          <a:stretch>
            <a:fillRect/>
          </a:stretch>
        </p:blipFill>
        <p:spPr>
          <a:xfrm>
            <a:off x="48260" y="105410"/>
            <a:ext cx="9046845" cy="5589905"/>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62</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cove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9457"/>
          <p:cNvSpPr>
            <a:spLocks noGrp="1"/>
          </p:cNvSpPr>
          <p:nvPr>
            <p:ph type="title"/>
          </p:nvPr>
        </p:nvSpPr>
        <p:spPr>
          <a:xfrm>
            <a:off x="340360" y="440055"/>
            <a:ext cx="8199755" cy="1143000"/>
          </a:xfrm>
          <a:solidFill>
            <a:srgbClr val="DFDF9C"/>
          </a:solidFill>
        </p:spPr>
        <p:txBody>
          <a:bodyPr anchor="ctr" anchorCtr="0"/>
          <a:lstStyle/>
          <a:p>
            <a:pPr marL="571500" indent="-571500">
              <a:buFont typeface="Wingdings" panose="05000000000000000000" pitchFamily="2" charset="2"/>
              <a:buChar char="n"/>
            </a:pPr>
            <a:r>
              <a:rPr lang="en-US" altLang="zh-CN" b="1" dirty="0" err="1" smtClean="0">
                <a:effectLst>
                  <a:outerShdw blurRad="38100" dist="38100" dir="2700000">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蒸汽动力机的发明</a:t>
            </a:r>
            <a:endParaRPr lang="zh-CN" altLang="en-US" sz="4800" b="1" dirty="0">
              <a:latin typeface="方正舒体" panose="02010601030101010101" pitchFamily="2" charset="-122"/>
              <a:ea typeface="方正舒体" panose="02010601030101010101" pitchFamily="2" charset="-122"/>
            </a:endParaRPr>
          </a:p>
        </p:txBody>
      </p:sp>
      <p:sp>
        <p:nvSpPr>
          <p:cNvPr id="19459" name="文本占位符 19458"/>
          <p:cNvSpPr>
            <a:spLocks noGrp="1"/>
          </p:cNvSpPr>
          <p:nvPr>
            <p:ph type="body" idx="1"/>
          </p:nvPr>
        </p:nvSpPr>
        <p:spPr>
          <a:xfrm>
            <a:off x="538480" y="2093595"/>
            <a:ext cx="7915910" cy="3152775"/>
          </a:xfrm>
        </p:spPr>
        <p:txBody>
          <a:bodyPr/>
          <a:lstStyle/>
          <a:p>
            <a:pPr algn="just">
              <a:lnSpc>
                <a:spcPct val="150000"/>
              </a:lnSpc>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说到蒸气机，就会想到瓦特，就会想到那个迷人的故事——小瓦特看到水壶中的蒸汽不断地顶开盖子，就此埋下了发明“蒸汽机”的种子。</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63</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cover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a:xfrm>
            <a:off x="508000" y="321945"/>
            <a:ext cx="8192770" cy="1657985"/>
          </a:xfrm>
          <a:solidFill>
            <a:srgbClr val="DFDF9C"/>
          </a:solidFill>
        </p:spPr>
        <p:txBody>
          <a:bodyPr anchor="b"/>
          <a:lstStyle/>
          <a:p>
            <a:pPr marL="571500" indent="-571500">
              <a:buClr>
                <a:srgbClr val="C00000"/>
              </a:buClr>
              <a:buFont typeface="Wingdings" panose="05000000000000000000" pitchFamily="2" charset="2"/>
              <a:buChar char="n"/>
            </a:pPr>
            <a:r>
              <a:rPr lang="zh-CN" altLang="en-US"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漫长的历程</a:t>
            </a:r>
            <a:r>
              <a:rPr lang="zh-CN" altLang="en-US" sz="40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40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4000" b="1" dirty="0">
                <a:latin typeface="微软雅黑" panose="020B0503020204020204" pitchFamily="34" charset="-122"/>
                <a:ea typeface="微软雅黑" panose="020B0503020204020204" pitchFamily="34" charset="-122"/>
                <a:cs typeface="微软雅黑" panose="020B0503020204020204" pitchFamily="34" charset="-122"/>
              </a:rPr>
              <a:t>    巴本</a:t>
            </a:r>
            <a:r>
              <a:rPr lang="en-US" altLang="zh-CN" sz="4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cs typeface="微软雅黑" panose="020B0503020204020204" pitchFamily="34" charset="-122"/>
              </a:rPr>
              <a:t>萨弗里</a:t>
            </a:r>
            <a:r>
              <a:rPr lang="en-US" altLang="zh-CN" sz="4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cs typeface="微软雅黑" panose="020B0503020204020204" pitchFamily="34" charset="-122"/>
              </a:rPr>
              <a:t>纽可门</a:t>
            </a:r>
            <a:r>
              <a:rPr lang="en-US" altLang="zh-CN" sz="40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4000" b="1" dirty="0">
                <a:latin typeface="微软雅黑" panose="020B0503020204020204" pitchFamily="34" charset="-122"/>
                <a:ea typeface="微软雅黑" panose="020B0503020204020204" pitchFamily="34" charset="-122"/>
                <a:cs typeface="微软雅黑" panose="020B0503020204020204" pitchFamily="34" charset="-122"/>
              </a:rPr>
              <a:t>瓦特</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 </a:t>
            </a:r>
          </a:p>
        </p:txBody>
      </p:sp>
      <p:sp>
        <p:nvSpPr>
          <p:cNvPr id="22531" name="文本占位符 22530"/>
          <p:cNvSpPr>
            <a:spLocks noGrp="1"/>
          </p:cNvSpPr>
          <p:nvPr>
            <p:ph type="body" idx="1"/>
          </p:nvPr>
        </p:nvSpPr>
        <p:spPr>
          <a:xfrm>
            <a:off x="408305" y="2190750"/>
            <a:ext cx="8254365" cy="4114800"/>
          </a:xfrm>
        </p:spPr>
        <p:txBody>
          <a:bodyPr/>
          <a:lstStyle/>
          <a:p>
            <a:pPr algn="just">
              <a:lnSpc>
                <a:spcPct val="120000"/>
              </a:lnSpc>
              <a:spcBef>
                <a:spcPts val="20"/>
              </a:spcBef>
              <a:spcAft>
                <a:spcPts val="0"/>
              </a:spcAft>
            </a:pP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1679年，</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巴本</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（1647-1712）造出了“蒸煮器”：锅体密封，蒸汽使沸点升高，在高温和高压下食物极易煮烂。锅盖上装有安全阀，防止蒸汽压力过高——高压锅。他用这种锅给</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查理二世</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做了一道菜“炖骨头”，味道鲜美。</a:t>
            </a:r>
          </a:p>
          <a:p>
            <a:pPr algn="just">
              <a:lnSpc>
                <a:spcPct val="120000"/>
              </a:lnSpc>
              <a:spcBef>
                <a:spcPts val="20"/>
              </a:spcBef>
              <a:spcAft>
                <a:spcPts val="0"/>
              </a:spcAft>
            </a:pPr>
            <a:endPar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20000"/>
              </a:lnSpc>
              <a:spcBef>
                <a:spcPts val="20"/>
              </a:spcBef>
              <a:spcAft>
                <a:spcPts val="0"/>
              </a:spcAft>
            </a:pPr>
            <a:r>
              <a:rPr lang="zh-CN" altLang="en-US" sz="2400"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1680年</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巴本</a:t>
            </a:r>
            <a:r>
              <a:rPr lang="zh-CN" altLang="en-US" sz="2400"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入选</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皇家学会会员；1690年研制成第一台带活塞的“蒸汽机”，撰写《一种获取廉价大动力的新方法》——单缸活塞式“蒸汽机” </a:t>
            </a:r>
            <a:r>
              <a:rPr lang="zh-CN" altLang="en-US" sz="2000" dirty="0">
                <a:latin typeface="华文新魏" panose="02010800040101010101" pitchFamily="2" charset="-122"/>
                <a:ea typeface="华文新魏" panose="02010800040101010101" pitchFamily="2" charset="-122"/>
              </a:rPr>
              <a:t>。</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64</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cover dir="l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1026"/>
          <p:cNvSpPr>
            <a:spLocks noGrp="1" noChangeArrowheads="1"/>
          </p:cNvSpPr>
          <p:nvPr>
            <p:ph type="title"/>
          </p:nvPr>
        </p:nvSpPr>
        <p:spPr>
          <a:xfrm>
            <a:off x="323850" y="188913"/>
            <a:ext cx="8569325" cy="1152525"/>
          </a:xfrm>
          <a:solidFill>
            <a:srgbClr val="FFFF00"/>
          </a:solidFill>
          <a:ln w="34925">
            <a:solidFill>
              <a:schemeClr val="accent1"/>
            </a:solidFill>
          </a:ln>
        </p:spPr>
        <p:txBody>
          <a:bodyPr vert="horz" wrap="square" lIns="91440" tIns="45720" rIns="91440" bIns="45720" numCol="1" anchor="t" anchorCtr="0" compatLnSpc="1"/>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en-US" altLang="zh-CN" sz="42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18</a:t>
            </a:r>
            <a:r>
              <a:rPr kumimoji="0" lang="zh-CN" altLang="en-US" sz="42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世纪中叶</a:t>
            </a:r>
            <a:r>
              <a:rPr kumimoji="0" lang="zh-CN" altLang="en-US" sz="42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 </a:t>
            </a:r>
            <a:r>
              <a:rPr kumimoji="0" lang="zh-CN" altLang="en-US" sz="4200" b="1" i="0" u="none" strike="noStrike" kern="0" cap="none" spc="0" normalizeH="0" baseline="0" noProof="0" dirty="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a:t>
            </a:r>
            <a:r>
              <a:rPr kumimoji="0" lang="zh-CN" altLang="en-US" sz="42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第一次工业革命</a:t>
            </a:r>
          </a:p>
        </p:txBody>
      </p:sp>
      <p:pic>
        <p:nvPicPr>
          <p:cNvPr id="31747" name="Picture 1028" descr="SC20040820092119015"/>
          <p:cNvPicPr>
            <a:picLocks noChangeAspect="1"/>
          </p:cNvPicPr>
          <p:nvPr/>
        </p:nvPicPr>
        <p:blipFill>
          <a:blip r:embed="rId2">
            <a:lum bright="6000"/>
          </a:blip>
          <a:stretch>
            <a:fillRect/>
          </a:stretch>
        </p:blipFill>
        <p:spPr>
          <a:xfrm>
            <a:off x="355600" y="1384300"/>
            <a:ext cx="5649913" cy="4710113"/>
          </a:xfrm>
          <a:prstGeom prst="rect">
            <a:avLst/>
          </a:prstGeom>
          <a:noFill/>
          <a:ln w="9525">
            <a:noFill/>
          </a:ln>
        </p:spPr>
      </p:pic>
      <p:sp>
        <p:nvSpPr>
          <p:cNvPr id="31748" name="Line 1029"/>
          <p:cNvSpPr/>
          <p:nvPr/>
        </p:nvSpPr>
        <p:spPr>
          <a:xfrm>
            <a:off x="2413000" y="1412875"/>
            <a:ext cx="865188" cy="0"/>
          </a:xfrm>
          <a:prstGeom prst="line">
            <a:avLst/>
          </a:prstGeom>
          <a:ln w="76200" cap="flat" cmpd="sng">
            <a:solidFill>
              <a:schemeClr val="bg1"/>
            </a:solidFill>
            <a:prstDash val="solid"/>
            <a:round/>
            <a:headEnd type="none" w="med" len="med"/>
            <a:tailEnd type="triangle" w="med" len="med"/>
          </a:ln>
        </p:spPr>
      </p:sp>
      <p:sp>
        <p:nvSpPr>
          <p:cNvPr id="192519" name="Text Box 1031"/>
          <p:cNvSpPr txBox="1">
            <a:spLocks noChangeArrowheads="1"/>
          </p:cNvSpPr>
          <p:nvPr/>
        </p:nvSpPr>
        <p:spPr bwMode="auto">
          <a:xfrm>
            <a:off x="6372225" y="1912938"/>
            <a:ext cx="2182813" cy="1308100"/>
          </a:xfrm>
          <a:prstGeom prst="rect">
            <a:avLst/>
          </a:prstGeom>
          <a:noFill/>
          <a:ln w="9525">
            <a:noFill/>
            <a:miter lim="800000"/>
          </a:ln>
          <a:effectLst/>
        </p:spPr>
        <p:txBody>
          <a:bodyPr>
            <a:spAutoFit/>
          </a:bodyPr>
          <a:lstStyle/>
          <a:p>
            <a:pPr marR="0" algn="ctr" defTabSz="914400">
              <a:lnSpc>
                <a:spcPct val="150000"/>
              </a:lnSpc>
              <a:buClrTx/>
              <a:buSzTx/>
              <a:buFontTx/>
              <a:defRPr/>
            </a:pPr>
            <a:r>
              <a:rPr kumimoji="0" lang="zh-CN" altLang="en-US" sz="2800" b="1" kern="1200" cap="none" spc="0" normalizeH="0" baseline="0" noProof="0" dirty="0">
                <a:solidFill>
                  <a:srgbClr val="3333CC"/>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t>瓦特</a:t>
            </a:r>
          </a:p>
          <a:p>
            <a:pPr marR="0" algn="ctr" defTabSz="914400">
              <a:lnSpc>
                <a:spcPct val="150000"/>
              </a:lnSpc>
              <a:buClrTx/>
              <a:buSzTx/>
              <a:buFontTx/>
              <a:defRPr/>
            </a:pPr>
            <a:r>
              <a:rPr kumimoji="0" lang="zh-CN" altLang="en-US" sz="2800" b="1" kern="1200" cap="none" spc="0" normalizeH="0" baseline="0" noProof="0" dirty="0">
                <a:solidFill>
                  <a:srgbClr val="3333CC"/>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t>改良</a:t>
            </a:r>
            <a:r>
              <a:rPr kumimoji="0" lang="zh-CN" altLang="en-US" sz="2800" b="1" kern="1200" cap="none" spc="0" normalizeH="0" baseline="0" noProof="0"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mn-cs"/>
              </a:rPr>
              <a:t>蒸气机</a:t>
            </a:r>
          </a:p>
        </p:txBody>
      </p:sp>
      <p:grpSp>
        <p:nvGrpSpPr>
          <p:cNvPr id="3" name="组合 2"/>
          <p:cNvGrpSpPr/>
          <p:nvPr/>
        </p:nvGrpSpPr>
        <p:grpSpPr>
          <a:xfrm>
            <a:off x="3776512" y="5157192"/>
            <a:ext cx="4824412" cy="524808"/>
            <a:chOff x="468313" y="1219200"/>
            <a:chExt cx="4824412" cy="524808"/>
          </a:xfrm>
          <a:solidFill>
            <a:schemeClr val="bg1"/>
          </a:solidFill>
        </p:grpSpPr>
        <p:sp>
          <p:nvSpPr>
            <p:cNvPr id="2" name="Text Box 1027"/>
            <p:cNvSpPr txBox="1">
              <a:spLocks noChangeArrowheads="1"/>
            </p:cNvSpPr>
            <p:nvPr/>
          </p:nvSpPr>
          <p:spPr bwMode="auto">
            <a:xfrm>
              <a:off x="468313" y="1219200"/>
              <a:ext cx="1943100" cy="523220"/>
            </a:xfrm>
            <a:prstGeom prst="rect">
              <a:avLst/>
            </a:prstGeom>
            <a:grpFill/>
            <a:ln w="9525">
              <a:solidFill>
                <a:srgbClr val="C00000"/>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纺织开始</a:t>
              </a:r>
            </a:p>
          </p:txBody>
        </p:sp>
        <p:sp>
          <p:nvSpPr>
            <p:cNvPr id="29704" name="Text Box 1030"/>
            <p:cNvSpPr txBox="1">
              <a:spLocks noChangeArrowheads="1"/>
            </p:cNvSpPr>
            <p:nvPr/>
          </p:nvSpPr>
          <p:spPr bwMode="auto">
            <a:xfrm>
              <a:off x="3565525" y="1220788"/>
              <a:ext cx="1727200" cy="523220"/>
            </a:xfrm>
            <a:prstGeom prst="rect">
              <a:avLst/>
            </a:prstGeom>
            <a:grpFill/>
            <a:ln w="9525">
              <a:solidFill>
                <a:srgbClr val="C00000"/>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smtClean="0">
                  <a:ln>
                    <a:noFill/>
                  </a:ln>
                  <a:solidFill>
                    <a:srgbClr val="3333CC"/>
                  </a:solidFill>
                  <a:effectLst/>
                  <a:uLnTx/>
                  <a:uFillTx/>
                  <a:latin typeface="微软雅黑" panose="020B0503020204020204" pitchFamily="34" charset="-122"/>
                  <a:ea typeface="微软雅黑" panose="020B0503020204020204" pitchFamily="34" charset="-122"/>
                  <a:cs typeface="+mn-cs"/>
                </a:rPr>
                <a:t>动力革命</a:t>
              </a:r>
            </a:p>
          </p:txBody>
        </p:sp>
        <p:sp>
          <p:nvSpPr>
            <p:cNvPr id="29706" name="AutoShape 1032"/>
            <p:cNvSpPr>
              <a:spLocks noChangeArrowheads="1"/>
            </p:cNvSpPr>
            <p:nvPr/>
          </p:nvSpPr>
          <p:spPr bwMode="auto">
            <a:xfrm>
              <a:off x="2657872" y="1404392"/>
              <a:ext cx="762000" cy="152400"/>
            </a:xfrm>
            <a:prstGeom prst="rightArrow">
              <a:avLst>
                <a:gd name="adj1" fmla="val 50000"/>
                <a:gd name="adj2" fmla="val 125000"/>
              </a:avLst>
            </a:prstGeom>
            <a:solidFill>
              <a:srgbClr val="C00000"/>
            </a:solidFill>
            <a:ln w="9525">
              <a:solidFill>
                <a:srgbClr val="C00000"/>
              </a:solidFill>
              <a:miter lim="800000"/>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65</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Line 1028"/>
          <p:cNvSpPr/>
          <p:nvPr/>
        </p:nvSpPr>
        <p:spPr>
          <a:xfrm>
            <a:off x="2339975" y="1412875"/>
            <a:ext cx="865188" cy="0"/>
          </a:xfrm>
          <a:prstGeom prst="line">
            <a:avLst/>
          </a:prstGeom>
          <a:ln w="76200" cap="flat" cmpd="sng">
            <a:solidFill>
              <a:schemeClr val="bg1"/>
            </a:solidFill>
            <a:prstDash val="solid"/>
            <a:round/>
            <a:headEnd type="none" w="med" len="med"/>
            <a:tailEnd type="triangle" w="med" len="med"/>
          </a:ln>
        </p:spPr>
      </p:sp>
      <p:sp>
        <p:nvSpPr>
          <p:cNvPr id="32771" name="Line 1030"/>
          <p:cNvSpPr/>
          <p:nvPr/>
        </p:nvSpPr>
        <p:spPr>
          <a:xfrm>
            <a:off x="5562600" y="1371600"/>
            <a:ext cx="865188" cy="0"/>
          </a:xfrm>
          <a:prstGeom prst="line">
            <a:avLst/>
          </a:prstGeom>
          <a:ln w="76200" cap="flat" cmpd="sng">
            <a:solidFill>
              <a:schemeClr val="bg1"/>
            </a:solidFill>
            <a:prstDash val="solid"/>
            <a:round/>
            <a:headEnd type="none" w="med" len="med"/>
            <a:tailEnd type="triangle" w="med" len="med"/>
          </a:ln>
        </p:spPr>
      </p:sp>
      <p:pic>
        <p:nvPicPr>
          <p:cNvPr id="32772" name="Picture 1032" descr="20051125153048372"/>
          <p:cNvPicPr>
            <a:picLocks noChangeAspect="1"/>
          </p:cNvPicPr>
          <p:nvPr/>
        </p:nvPicPr>
        <p:blipFill>
          <a:blip r:embed="rId2">
            <a:lum bright="12000" contrast="6000"/>
          </a:blip>
          <a:stretch>
            <a:fillRect/>
          </a:stretch>
        </p:blipFill>
        <p:spPr>
          <a:xfrm>
            <a:off x="323850" y="1957388"/>
            <a:ext cx="3743325" cy="3632200"/>
          </a:xfrm>
          <a:prstGeom prst="rect">
            <a:avLst/>
          </a:prstGeom>
          <a:noFill/>
          <a:ln w="9525">
            <a:noFill/>
          </a:ln>
        </p:spPr>
      </p:pic>
      <p:pic>
        <p:nvPicPr>
          <p:cNvPr id="32773" name="Picture 1033" descr="klmt"/>
          <p:cNvPicPr>
            <a:picLocks noChangeAspect="1"/>
          </p:cNvPicPr>
          <p:nvPr/>
        </p:nvPicPr>
        <p:blipFill>
          <a:blip r:embed="rId3"/>
          <a:stretch>
            <a:fillRect/>
          </a:stretch>
        </p:blipFill>
        <p:spPr>
          <a:xfrm>
            <a:off x="4140200" y="1966913"/>
            <a:ext cx="4716463" cy="3622675"/>
          </a:xfrm>
          <a:prstGeom prst="rect">
            <a:avLst/>
          </a:prstGeom>
          <a:noFill/>
          <a:ln w="9525">
            <a:noFill/>
          </a:ln>
        </p:spPr>
      </p:pic>
      <p:pic>
        <p:nvPicPr>
          <p:cNvPr id="32774" name="Picture 1034" descr="f%27erd"/>
          <p:cNvPicPr>
            <a:picLocks noChangeAspect="1"/>
          </p:cNvPicPr>
          <p:nvPr/>
        </p:nvPicPr>
        <p:blipFill>
          <a:blip r:embed="rId4"/>
          <a:stretch>
            <a:fillRect/>
          </a:stretch>
        </p:blipFill>
        <p:spPr>
          <a:xfrm>
            <a:off x="7885113" y="1989138"/>
            <a:ext cx="946150" cy="1439862"/>
          </a:xfrm>
          <a:prstGeom prst="rect">
            <a:avLst/>
          </a:prstGeom>
          <a:noFill/>
          <a:ln w="9525">
            <a:noFill/>
          </a:ln>
        </p:spPr>
      </p:pic>
      <p:grpSp>
        <p:nvGrpSpPr>
          <p:cNvPr id="32775" name="组合 3"/>
          <p:cNvGrpSpPr/>
          <p:nvPr/>
        </p:nvGrpSpPr>
        <p:grpSpPr>
          <a:xfrm>
            <a:off x="539750" y="5805488"/>
            <a:ext cx="3311525" cy="457200"/>
            <a:chOff x="539750" y="5805488"/>
            <a:chExt cx="3311525" cy="457200"/>
          </a:xfrm>
        </p:grpSpPr>
        <p:sp>
          <p:nvSpPr>
            <p:cNvPr id="32776" name="Rectangle 1035"/>
            <p:cNvSpPr/>
            <p:nvPr/>
          </p:nvSpPr>
          <p:spPr>
            <a:xfrm>
              <a:off x="539750" y="5805488"/>
              <a:ext cx="1584325" cy="457200"/>
            </a:xfrm>
            <a:prstGeom prst="rect">
              <a:avLst/>
            </a:prstGeom>
            <a:noFill/>
            <a:ln w="9525">
              <a:noFill/>
            </a:ln>
          </p:spPr>
          <p:txBody>
            <a:bodyPr anchor="t">
              <a:spAutoFit/>
            </a:bodyPr>
            <a:lstStyle/>
            <a:p>
              <a:pPr>
                <a:buSzTx/>
              </a:pPr>
              <a:r>
                <a:rPr lang="zh-CN" altLang="en-US" sz="2400" b="1" dirty="0">
                  <a:solidFill>
                    <a:srgbClr val="3333CC"/>
                  </a:solidFill>
                  <a:latin typeface="微软雅黑" panose="020B0503020204020204" pitchFamily="34" charset="-122"/>
                  <a:ea typeface="微软雅黑" panose="020B0503020204020204" pitchFamily="34" charset="-122"/>
                </a:rPr>
                <a:t>斯蒂芬孙</a:t>
              </a:r>
            </a:p>
          </p:txBody>
        </p:sp>
        <p:sp>
          <p:nvSpPr>
            <p:cNvPr id="193549" name="Rectangle 1037"/>
            <p:cNvSpPr>
              <a:spLocks noChangeArrowheads="1"/>
            </p:cNvSpPr>
            <p:nvPr/>
          </p:nvSpPr>
          <p:spPr bwMode="auto">
            <a:xfrm>
              <a:off x="2195513" y="5805488"/>
              <a:ext cx="1655762" cy="457200"/>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蒸汽火车</a:t>
              </a:r>
            </a:p>
          </p:txBody>
        </p:sp>
      </p:grpSp>
      <p:grpSp>
        <p:nvGrpSpPr>
          <p:cNvPr id="32778" name="组合 4"/>
          <p:cNvGrpSpPr/>
          <p:nvPr/>
        </p:nvGrpSpPr>
        <p:grpSpPr>
          <a:xfrm>
            <a:off x="5292725" y="5805488"/>
            <a:ext cx="3311525" cy="457200"/>
            <a:chOff x="5292725" y="5805488"/>
            <a:chExt cx="3311525" cy="457200"/>
          </a:xfrm>
        </p:grpSpPr>
        <p:sp>
          <p:nvSpPr>
            <p:cNvPr id="32779" name="Rectangle 1036"/>
            <p:cNvSpPr/>
            <p:nvPr/>
          </p:nvSpPr>
          <p:spPr>
            <a:xfrm>
              <a:off x="5292725" y="5805488"/>
              <a:ext cx="1511300" cy="457200"/>
            </a:xfrm>
            <a:prstGeom prst="rect">
              <a:avLst/>
            </a:prstGeom>
            <a:noFill/>
            <a:ln w="9525">
              <a:noFill/>
            </a:ln>
          </p:spPr>
          <p:txBody>
            <a:bodyPr anchor="t">
              <a:spAutoFit/>
            </a:bodyPr>
            <a:lstStyle/>
            <a:p>
              <a:pPr>
                <a:buSzTx/>
              </a:pPr>
              <a:r>
                <a:rPr lang="zh-CN" altLang="en-US" sz="2400" b="1" dirty="0">
                  <a:solidFill>
                    <a:srgbClr val="3333CC"/>
                  </a:solidFill>
                  <a:latin typeface="微软雅黑" panose="020B0503020204020204" pitchFamily="34" charset="-122"/>
                  <a:ea typeface="微软雅黑" panose="020B0503020204020204" pitchFamily="34" charset="-122"/>
                </a:rPr>
                <a:t>富尔顿</a:t>
              </a:r>
            </a:p>
          </p:txBody>
        </p:sp>
        <p:sp>
          <p:nvSpPr>
            <p:cNvPr id="193550" name="Rectangle 1038"/>
            <p:cNvSpPr>
              <a:spLocks noChangeArrowheads="1"/>
            </p:cNvSpPr>
            <p:nvPr/>
          </p:nvSpPr>
          <p:spPr bwMode="auto">
            <a:xfrm>
              <a:off x="6946900" y="5805488"/>
              <a:ext cx="1657350" cy="457200"/>
            </a:xfrm>
            <a:prstGeom prst="rect">
              <a:avLst/>
            </a:prstGeom>
            <a:noFill/>
            <a:ln w="9525">
              <a:noFill/>
              <a:miter lim="800000"/>
            </a:ln>
            <a:effectLst/>
          </p:spPr>
          <p:txBody>
            <a:bodyPr>
              <a:spAutoFit/>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蒸汽轮船</a:t>
              </a:r>
            </a:p>
          </p:txBody>
        </p:sp>
      </p:grpSp>
      <p:grpSp>
        <p:nvGrpSpPr>
          <p:cNvPr id="32781" name="组合 2"/>
          <p:cNvGrpSpPr/>
          <p:nvPr/>
        </p:nvGrpSpPr>
        <p:grpSpPr>
          <a:xfrm>
            <a:off x="485775" y="1430338"/>
            <a:ext cx="8455025" cy="485775"/>
            <a:chOff x="468313" y="1143000"/>
            <a:chExt cx="8455025" cy="485775"/>
          </a:xfrm>
        </p:grpSpPr>
        <p:sp>
          <p:nvSpPr>
            <p:cNvPr id="32782" name="Text Box 1027"/>
            <p:cNvSpPr txBox="1"/>
            <p:nvPr/>
          </p:nvSpPr>
          <p:spPr>
            <a:xfrm>
              <a:off x="468313" y="1143000"/>
              <a:ext cx="2087562" cy="457200"/>
            </a:xfrm>
            <a:prstGeom prst="rect">
              <a:avLst/>
            </a:prstGeom>
            <a:noFill/>
            <a:ln w="9525">
              <a:noFill/>
            </a:ln>
          </p:spPr>
          <p:txBody>
            <a:bodyPr anchor="t">
              <a:spAutoFit/>
            </a:bodyPr>
            <a:lstStyle/>
            <a:p>
              <a:pPr>
                <a:buSzTx/>
              </a:pPr>
              <a:r>
                <a:rPr lang="zh-CN" altLang="en-US" sz="2400" b="1" dirty="0">
                  <a:solidFill>
                    <a:schemeClr val="bg1"/>
                  </a:solidFill>
                  <a:latin typeface="Arial" panose="020B0604020202020204" pitchFamily="34" charset="0"/>
                  <a:ea typeface="宋体" panose="02010600030101010101" pitchFamily="2" charset="-122"/>
                </a:rPr>
                <a:t>从</a:t>
              </a:r>
              <a:r>
                <a:rPr lang="zh-CN" altLang="en-US" sz="2400" b="1" dirty="0">
                  <a:solidFill>
                    <a:srgbClr val="3333CC"/>
                  </a:solidFill>
                  <a:latin typeface="微软雅黑" panose="020B0503020204020204" pitchFamily="34" charset="-122"/>
                  <a:ea typeface="微软雅黑" panose="020B0503020204020204" pitchFamily="34" charset="-122"/>
                </a:rPr>
                <a:t>纺织开始</a:t>
              </a:r>
            </a:p>
          </p:txBody>
        </p:sp>
        <p:sp>
          <p:nvSpPr>
            <p:cNvPr id="32783" name="Text Box 1029"/>
            <p:cNvSpPr txBox="1"/>
            <p:nvPr/>
          </p:nvSpPr>
          <p:spPr>
            <a:xfrm>
              <a:off x="3565525" y="1143000"/>
              <a:ext cx="1582738" cy="457200"/>
            </a:xfrm>
            <a:prstGeom prst="rect">
              <a:avLst/>
            </a:prstGeom>
            <a:noFill/>
            <a:ln w="9525">
              <a:noFill/>
            </a:ln>
          </p:spPr>
          <p:txBody>
            <a:bodyPr anchor="t">
              <a:spAutoFit/>
            </a:bodyPr>
            <a:lstStyle/>
            <a:p>
              <a:pPr>
                <a:buSzTx/>
              </a:pPr>
              <a:r>
                <a:rPr lang="zh-CN" altLang="en-US" sz="2400" b="1" dirty="0">
                  <a:solidFill>
                    <a:srgbClr val="3333CC"/>
                  </a:solidFill>
                  <a:latin typeface="微软雅黑" panose="020B0503020204020204" pitchFamily="34" charset="-122"/>
                  <a:ea typeface="微软雅黑" panose="020B0503020204020204" pitchFamily="34" charset="-122"/>
                </a:rPr>
                <a:t>动力革命</a:t>
              </a:r>
            </a:p>
          </p:txBody>
        </p:sp>
        <p:sp>
          <p:nvSpPr>
            <p:cNvPr id="32784" name="Text Box 1031"/>
            <p:cNvSpPr txBox="1"/>
            <p:nvPr/>
          </p:nvSpPr>
          <p:spPr>
            <a:xfrm>
              <a:off x="6372225" y="1171575"/>
              <a:ext cx="2551113" cy="457200"/>
            </a:xfrm>
            <a:prstGeom prst="rect">
              <a:avLst/>
            </a:prstGeom>
            <a:noFill/>
            <a:ln w="9525">
              <a:noFill/>
            </a:ln>
          </p:spPr>
          <p:txBody>
            <a:bodyPr anchor="t">
              <a:spAutoFit/>
            </a:bodyPr>
            <a:lstStyle/>
            <a:p>
              <a:pPr>
                <a:buSzTx/>
              </a:pPr>
              <a:r>
                <a:rPr lang="zh-CN" altLang="en-US" sz="2400" b="1" dirty="0">
                  <a:solidFill>
                    <a:srgbClr val="3333CC"/>
                  </a:solidFill>
                  <a:latin typeface="微软雅黑" panose="020B0503020204020204" pitchFamily="34" charset="-122"/>
                  <a:ea typeface="微软雅黑" panose="020B0503020204020204" pitchFamily="34" charset="-122"/>
                </a:rPr>
                <a:t>交通工具新发明</a:t>
              </a:r>
            </a:p>
          </p:txBody>
        </p:sp>
        <p:sp>
          <p:nvSpPr>
            <p:cNvPr id="32785" name="AutoShape 1039"/>
            <p:cNvSpPr/>
            <p:nvPr/>
          </p:nvSpPr>
          <p:spPr>
            <a:xfrm>
              <a:off x="2438400" y="1295400"/>
              <a:ext cx="990600" cy="152400"/>
            </a:xfrm>
            <a:prstGeom prst="rightArrow">
              <a:avLst>
                <a:gd name="adj1" fmla="val 50000"/>
                <a:gd name="adj2" fmla="val 162500"/>
              </a:avLst>
            </a:prstGeom>
            <a:solidFill>
              <a:schemeClr val="accent1"/>
            </a:solidFill>
            <a:ln w="9525" cap="flat" cmpd="sng">
              <a:solidFill>
                <a:schemeClr val="tx1"/>
              </a:solidFill>
              <a:prstDash val="solid"/>
              <a:miter/>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sp>
          <p:nvSpPr>
            <p:cNvPr id="32786" name="AutoShape 1040"/>
            <p:cNvSpPr/>
            <p:nvPr/>
          </p:nvSpPr>
          <p:spPr>
            <a:xfrm>
              <a:off x="5257800" y="1295400"/>
              <a:ext cx="990600" cy="152400"/>
            </a:xfrm>
            <a:prstGeom prst="rightArrow">
              <a:avLst>
                <a:gd name="adj1" fmla="val 50000"/>
                <a:gd name="adj2" fmla="val 162500"/>
              </a:avLst>
            </a:prstGeom>
            <a:solidFill>
              <a:schemeClr val="accent1"/>
            </a:solidFill>
            <a:ln w="9525" cap="flat" cmpd="sng">
              <a:solidFill>
                <a:schemeClr val="tx1"/>
              </a:solidFill>
              <a:prstDash val="solid"/>
              <a:miter/>
              <a:headEnd type="none" w="med" len="med"/>
              <a:tailEnd type="none" w="med" len="med"/>
            </a:ln>
          </p:spPr>
          <p:txBody>
            <a:bodyPr wrap="none" anchor="ctr"/>
            <a:lstStyle/>
            <a:p>
              <a:pPr>
                <a:buSzTx/>
              </a:pPr>
              <a:endParaRPr lang="zh-CN" altLang="en-US" dirty="0">
                <a:latin typeface="Arial" panose="020B0604020202020204" pitchFamily="34" charset="0"/>
                <a:ea typeface="宋体" panose="02010600030101010101" pitchFamily="2" charset="-122"/>
              </a:endParaRPr>
            </a:p>
          </p:txBody>
        </p:sp>
      </p:grpSp>
      <p:sp>
        <p:nvSpPr>
          <p:cNvPr id="20" name="Rectangle 1026"/>
          <p:cNvSpPr>
            <a:spLocks noGrp="1" noChangeArrowheads="1"/>
          </p:cNvSpPr>
          <p:nvPr>
            <p:ph type="title"/>
          </p:nvPr>
        </p:nvSpPr>
        <p:spPr>
          <a:xfrm>
            <a:off x="323850" y="188913"/>
            <a:ext cx="8569325" cy="1152525"/>
          </a:xfrm>
          <a:solidFill>
            <a:srgbClr val="FFFF00"/>
          </a:solidFill>
          <a:ln w="34925">
            <a:solidFill>
              <a:schemeClr val="accent1"/>
            </a:solidFill>
          </a:ln>
        </p:spPr>
        <p:txBody>
          <a:bodyPr vert="horz" wrap="square" lIns="91440" tIns="45720" rIns="91440" bIns="45720" numCol="1" anchor="t" anchorCtr="0" compatLnSpc="1"/>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en-US" altLang="zh-CN" sz="42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18</a:t>
            </a:r>
            <a:r>
              <a:rPr kumimoji="0" lang="zh-CN" altLang="en-US" sz="4200" b="1" i="0" u="none" strike="noStrike" kern="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世纪中叶：</a:t>
            </a:r>
            <a:r>
              <a:rPr kumimoji="0" lang="zh-CN" altLang="en-US" sz="4200" b="1" i="0" u="none" strike="noStrike" kern="0" cap="none" spc="0" normalizeH="0" baseline="0" noProof="0" dirty="0" smtClean="0">
                <a:ln>
                  <a:noFill/>
                </a:ln>
                <a:solidFill>
                  <a:srgbClr val="CC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j-cs"/>
              </a:rPr>
              <a:t> 第一次工业革命</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66</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86A5D64-7494-497F-B216-32ED938E25D0}"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图片 14339" descr="8工厂"/>
          <p:cNvPicPr>
            <a:picLocks noChangeAspect="1"/>
          </p:cNvPicPr>
          <p:nvPr/>
        </p:nvPicPr>
        <p:blipFill>
          <a:blip r:embed="rId2"/>
          <a:stretch>
            <a:fillRect/>
          </a:stretch>
        </p:blipFill>
        <p:spPr>
          <a:xfrm>
            <a:off x="0" y="0"/>
            <a:ext cx="9144000" cy="6858000"/>
          </a:xfrm>
          <a:prstGeom prst="rect">
            <a:avLst/>
          </a:prstGeom>
          <a:noFill/>
          <a:ln w="9525">
            <a:noFill/>
          </a:ln>
        </p:spPr>
      </p:pic>
      <p:sp>
        <p:nvSpPr>
          <p:cNvPr id="14339" name="文本占位符 14338"/>
          <p:cNvSpPr>
            <a:spLocks noGrp="1"/>
          </p:cNvSpPr>
          <p:nvPr>
            <p:ph type="body" idx="1"/>
          </p:nvPr>
        </p:nvSpPr>
        <p:spPr>
          <a:xfrm>
            <a:off x="684213" y="692150"/>
            <a:ext cx="7958137" cy="762000"/>
          </a:xfrm>
        </p:spPr>
        <p:txBody>
          <a:bodyPr/>
          <a:lstStyle/>
          <a:p>
            <a:pPr algn="ctr">
              <a:buNone/>
            </a:pPr>
            <a:r>
              <a:rPr lang="zh-CN" altLang="en-US" sz="3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工业化的开始</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67</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cove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文本占位符 76802"/>
          <p:cNvSpPr>
            <a:spLocks noGrp="1"/>
          </p:cNvSpPr>
          <p:nvPr>
            <p:ph type="body" idx="1"/>
          </p:nvPr>
        </p:nvSpPr>
        <p:spPr>
          <a:xfrm>
            <a:off x="415608" y="5576570"/>
            <a:ext cx="8316912" cy="685800"/>
          </a:xfrm>
        </p:spPr>
        <p:txBody>
          <a:bodyPr/>
          <a:lstStyle/>
          <a:p>
            <a:pPr marL="0" indent="0" algn="ctr">
              <a:buNone/>
            </a:pPr>
            <a:r>
              <a:rPr lang="zh-CN" altLang="en-US" b="1" dirty="0">
                <a:solidFill>
                  <a:srgbClr val="002060"/>
                </a:solidFill>
                <a:latin typeface="微软雅黑" panose="020B0503020204020204" pitchFamily="34" charset="-122"/>
                <a:ea typeface="微软雅黑" panose="020B0503020204020204" pitchFamily="34" charset="-122"/>
              </a:rPr>
              <a:t>风力和畜力是当时的主要动力</a:t>
            </a:r>
          </a:p>
        </p:txBody>
      </p:sp>
      <p:pic>
        <p:nvPicPr>
          <p:cNvPr id="76804" name="图片 76803" descr="8-5"/>
          <p:cNvPicPr>
            <a:picLocks noChangeAspect="1"/>
          </p:cNvPicPr>
          <p:nvPr/>
        </p:nvPicPr>
        <p:blipFill>
          <a:blip r:embed="rId2"/>
          <a:stretch>
            <a:fillRect/>
          </a:stretch>
        </p:blipFill>
        <p:spPr>
          <a:xfrm>
            <a:off x="331470" y="0"/>
            <a:ext cx="8382000" cy="5373688"/>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68</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cover dir="d"/>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91" name="矩形 489490" descr="羊皮纸"/>
          <p:cNvSpPr/>
          <p:nvPr/>
        </p:nvSpPr>
        <p:spPr>
          <a:xfrm>
            <a:off x="0" y="0"/>
            <a:ext cx="9324975" cy="6858000"/>
          </a:xfrm>
          <a:prstGeom prst="rect">
            <a:avLst/>
          </a:prstGeom>
          <a:blipFill rotWithShape="1">
            <a:blip r:embed="rId3"/>
          </a:blipFill>
          <a:ln w="9525" cap="flat" cmpd="sng">
            <a:solidFill>
              <a:schemeClr val="tx1"/>
            </a:solidFill>
            <a:prstDash val="solid"/>
            <a:miter/>
            <a:headEnd type="none" w="med" len="med"/>
            <a:tailEnd type="none" w="med" len="med"/>
          </a:ln>
        </p:spPr>
        <p:txBody>
          <a:bodyPr/>
          <a:lstStyle/>
          <a:p>
            <a:endParaRPr lang="zh-CN" altLang="en-US"/>
          </a:p>
        </p:txBody>
      </p:sp>
      <p:sp>
        <p:nvSpPr>
          <p:cNvPr id="489474" name="文本框 489473"/>
          <p:cNvSpPr txBox="1"/>
          <p:nvPr/>
        </p:nvSpPr>
        <p:spPr>
          <a:xfrm>
            <a:off x="765493" y="1418590"/>
            <a:ext cx="798195" cy="3671888"/>
          </a:xfrm>
          <a:prstGeom prst="rect">
            <a:avLst/>
          </a:prstGeom>
          <a:noFill/>
          <a:ln w="9525">
            <a:noFill/>
          </a:ln>
        </p:spPr>
        <p:txBody>
          <a:bodyPr vert="eaVert">
            <a:spAutoFit/>
          </a:bodyPr>
          <a:lstStyle/>
          <a:p>
            <a:pPr eaLnBrk="0" hangingPunct="0">
              <a:spcBef>
                <a:spcPct val="50000"/>
              </a:spcBef>
            </a:pPr>
            <a:r>
              <a:rPr lang="zh-CN" altLang="en-US" sz="4000" b="1" dirty="0">
                <a:solidFill>
                  <a:srgbClr val="FF0000"/>
                </a:solidFill>
                <a:latin typeface="微软雅黑" panose="020B0503020204020204" pitchFamily="34" charset="-122"/>
                <a:ea typeface="微软雅黑" panose="020B0503020204020204" pitchFamily="34" charset="-122"/>
              </a:rPr>
              <a:t>英国工业革命</a:t>
            </a:r>
          </a:p>
        </p:txBody>
      </p:sp>
      <p:sp>
        <p:nvSpPr>
          <p:cNvPr id="489476" name="左大括号 489475"/>
          <p:cNvSpPr/>
          <p:nvPr/>
        </p:nvSpPr>
        <p:spPr>
          <a:xfrm>
            <a:off x="1492250" y="410210"/>
            <a:ext cx="502920" cy="5007610"/>
          </a:xfrm>
          <a:prstGeom prst="leftBrace">
            <a:avLst>
              <a:gd name="adj1" fmla="val 104915"/>
              <a:gd name="adj2" fmla="val 50000"/>
            </a:avLst>
          </a:prstGeom>
          <a:noFill/>
          <a:ln w="9525" cap="flat" cmpd="sng">
            <a:solidFill>
              <a:srgbClr val="FF0000"/>
            </a:solidFill>
            <a:prstDash val="solid"/>
            <a:headEnd type="none" w="med" len="med"/>
            <a:tailEnd type="none" w="med" len="med"/>
          </a:ln>
        </p:spPr>
        <p:txBody>
          <a:bodyPr/>
          <a:lstStyle/>
          <a:p>
            <a:endParaRPr lang="zh-CN" altLang="en-US"/>
          </a:p>
        </p:txBody>
      </p:sp>
      <p:sp>
        <p:nvSpPr>
          <p:cNvPr id="489477" name="文本框 489476"/>
          <p:cNvSpPr txBox="1"/>
          <p:nvPr/>
        </p:nvSpPr>
        <p:spPr>
          <a:xfrm>
            <a:off x="1908175" y="1273493"/>
            <a:ext cx="2232025" cy="583565"/>
          </a:xfrm>
          <a:prstGeom prst="rect">
            <a:avLst/>
          </a:prstGeom>
          <a:noFill/>
          <a:ln w="9525">
            <a:noFill/>
          </a:ln>
        </p:spPr>
        <p:txBody>
          <a:bodyPr>
            <a:spAutoFit/>
          </a:bodyPr>
          <a:lstStyle/>
          <a:p>
            <a:pPr eaLnBrk="0" hangingPunct="0">
              <a:spcBef>
                <a:spcPct val="50000"/>
              </a:spcBef>
            </a:pPr>
            <a:r>
              <a:rPr lang="zh-CN" altLang="en-US" sz="3200" b="1" dirty="0">
                <a:solidFill>
                  <a:srgbClr val="FF0000"/>
                </a:solidFill>
                <a:latin typeface="微软雅黑" panose="020B0503020204020204" pitchFamily="34" charset="-122"/>
                <a:ea typeface="微软雅黑" panose="020B0503020204020204" pitchFamily="34" charset="-122"/>
              </a:rPr>
              <a:t>条件</a:t>
            </a:r>
            <a:endParaRPr lang="zh-CN" altLang="en-US" sz="3200" dirty="0">
              <a:solidFill>
                <a:srgbClr val="FF0000"/>
              </a:solidFill>
              <a:latin typeface="华文新魏" panose="02010800040101010101" pitchFamily="2" charset="-122"/>
              <a:ea typeface="华文新魏" panose="02010800040101010101" pitchFamily="2" charset="-122"/>
            </a:endParaRPr>
          </a:p>
        </p:txBody>
      </p:sp>
      <p:sp>
        <p:nvSpPr>
          <p:cNvPr id="489478" name="左大括号 489477"/>
          <p:cNvSpPr/>
          <p:nvPr/>
        </p:nvSpPr>
        <p:spPr>
          <a:xfrm>
            <a:off x="2989263" y="910273"/>
            <a:ext cx="142875" cy="1511300"/>
          </a:xfrm>
          <a:prstGeom prst="leftBrace">
            <a:avLst>
              <a:gd name="adj1" fmla="val 88148"/>
              <a:gd name="adj2" fmla="val 50000"/>
            </a:avLst>
          </a:prstGeom>
          <a:noFill/>
          <a:ln w="9525" cap="flat" cmpd="sng">
            <a:solidFill>
              <a:srgbClr val="FF0000"/>
            </a:solidFill>
            <a:prstDash val="solid"/>
            <a:headEnd type="none" w="med" len="med"/>
            <a:tailEnd type="none" w="med" len="med"/>
          </a:ln>
        </p:spPr>
        <p:txBody>
          <a:bodyPr wrap="none" anchor="ctr"/>
          <a:lstStyle/>
          <a:p>
            <a:pPr algn="ctr"/>
            <a:endParaRPr dirty="0">
              <a:solidFill>
                <a:srgbClr val="FF0000"/>
              </a:solidFill>
              <a:latin typeface="Arial" panose="020B0604020202020204" pitchFamily="34" charset="0"/>
            </a:endParaRPr>
          </a:p>
        </p:txBody>
      </p:sp>
      <p:sp>
        <p:nvSpPr>
          <p:cNvPr id="489479" name="文本框 489478"/>
          <p:cNvSpPr txBox="1"/>
          <p:nvPr/>
        </p:nvSpPr>
        <p:spPr>
          <a:xfrm>
            <a:off x="1835150" y="3213100"/>
            <a:ext cx="1296988" cy="583565"/>
          </a:xfrm>
          <a:prstGeom prst="rect">
            <a:avLst/>
          </a:prstGeom>
          <a:noFill/>
          <a:ln w="9525">
            <a:noFill/>
          </a:ln>
        </p:spPr>
        <p:txBody>
          <a:bodyPr>
            <a:spAutoFit/>
          </a:bodyPr>
          <a:lstStyle/>
          <a:p>
            <a:pPr eaLnBrk="0" hangingPunct="0">
              <a:spcBef>
                <a:spcPct val="50000"/>
              </a:spcBef>
            </a:pPr>
            <a:r>
              <a:rPr lang="zh-CN" altLang="en-US" sz="3200" b="1" dirty="0">
                <a:solidFill>
                  <a:srgbClr val="FF0000"/>
                </a:solidFill>
                <a:latin typeface="微软雅黑" panose="020B0503020204020204" pitchFamily="34" charset="-122"/>
                <a:ea typeface="微软雅黑" panose="020B0503020204020204" pitchFamily="34" charset="-122"/>
              </a:rPr>
              <a:t>进程</a:t>
            </a:r>
            <a:endParaRPr lang="zh-CN" altLang="en-US" sz="3200" dirty="0">
              <a:solidFill>
                <a:srgbClr val="FF0000"/>
              </a:solidFill>
              <a:latin typeface="华文新魏" panose="02010800040101010101" pitchFamily="2" charset="-122"/>
              <a:ea typeface="华文新魏" panose="02010800040101010101" pitchFamily="2" charset="-122"/>
            </a:endParaRPr>
          </a:p>
        </p:txBody>
      </p:sp>
      <p:sp>
        <p:nvSpPr>
          <p:cNvPr id="489480" name="左大括号 489479"/>
          <p:cNvSpPr/>
          <p:nvPr/>
        </p:nvSpPr>
        <p:spPr>
          <a:xfrm>
            <a:off x="2843213" y="2780983"/>
            <a:ext cx="287337" cy="1512887"/>
          </a:xfrm>
          <a:prstGeom prst="leftBrace">
            <a:avLst>
              <a:gd name="adj1" fmla="val 43876"/>
              <a:gd name="adj2" fmla="val 50000"/>
            </a:avLst>
          </a:prstGeom>
          <a:noFill/>
          <a:ln w="9525" cap="flat" cmpd="sng">
            <a:solidFill>
              <a:srgbClr val="FF0000"/>
            </a:solidFill>
            <a:prstDash val="solid"/>
            <a:headEnd type="none" w="med" len="med"/>
            <a:tailEnd type="none" w="med" len="med"/>
          </a:ln>
        </p:spPr>
        <p:txBody>
          <a:bodyPr/>
          <a:lstStyle/>
          <a:p>
            <a:endParaRPr lang="zh-CN" altLang="en-US"/>
          </a:p>
        </p:txBody>
      </p:sp>
      <p:sp>
        <p:nvSpPr>
          <p:cNvPr id="489481" name="文本框 489480"/>
          <p:cNvSpPr txBox="1"/>
          <p:nvPr/>
        </p:nvSpPr>
        <p:spPr>
          <a:xfrm>
            <a:off x="3202940" y="2669540"/>
            <a:ext cx="6337300" cy="1568450"/>
          </a:xfrm>
          <a:prstGeom prst="rect">
            <a:avLst/>
          </a:prstGeom>
          <a:noFill/>
          <a:ln w="9525">
            <a:noFill/>
          </a:ln>
        </p:spPr>
        <p:txBody>
          <a:bodyPr>
            <a:spAutoFit/>
          </a:bodyPr>
          <a:lstStyle/>
          <a:p>
            <a:pPr eaLnBrk="0" hangingPunct="0"/>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开始标志：</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发明、使用机器（棉纺织）</a:t>
            </a:r>
          </a:p>
          <a:p>
            <a:pPr eaLnBrk="0" hangingPunct="0"/>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动力革新：</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瓦特“万能蒸汽机”</a:t>
            </a:r>
          </a:p>
          <a:p>
            <a:pPr eaLnBrk="0" hangingPunct="0"/>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新能源、新材料：</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煤炭、钢铁</a:t>
            </a:r>
          </a:p>
          <a:p>
            <a:pPr eaLnBrk="0" hangingPunct="0"/>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运输：</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蒸汽机车、铁路</a:t>
            </a:r>
          </a:p>
        </p:txBody>
      </p:sp>
      <p:sp>
        <p:nvSpPr>
          <p:cNvPr id="489482" name="文本框 489481"/>
          <p:cNvSpPr txBox="1"/>
          <p:nvPr/>
        </p:nvSpPr>
        <p:spPr>
          <a:xfrm>
            <a:off x="1908175" y="5013325"/>
            <a:ext cx="1150938" cy="583565"/>
          </a:xfrm>
          <a:prstGeom prst="rect">
            <a:avLst/>
          </a:prstGeom>
          <a:noFill/>
          <a:ln w="9525">
            <a:noFill/>
          </a:ln>
        </p:spPr>
        <p:txBody>
          <a:bodyPr>
            <a:spAutoFit/>
          </a:bodyPr>
          <a:lstStyle/>
          <a:p>
            <a:pPr eaLnBrk="0" hangingPunct="0">
              <a:spcBef>
                <a:spcPct val="50000"/>
              </a:spcBef>
            </a:pPr>
            <a:r>
              <a:rPr lang="zh-CN" altLang="en-US" sz="3200" b="1" dirty="0">
                <a:solidFill>
                  <a:srgbClr val="FF0000"/>
                </a:solidFill>
                <a:latin typeface="微软雅黑" panose="020B0503020204020204" pitchFamily="34" charset="-122"/>
                <a:ea typeface="微软雅黑" panose="020B0503020204020204" pitchFamily="34" charset="-122"/>
              </a:rPr>
              <a:t>影响</a:t>
            </a:r>
            <a:endParaRPr lang="zh-CN" altLang="en-US" sz="3200" dirty="0">
              <a:solidFill>
                <a:srgbClr val="FF0000"/>
              </a:solidFill>
              <a:latin typeface="华文新魏" panose="02010800040101010101" pitchFamily="2" charset="-122"/>
              <a:ea typeface="华文新魏" panose="02010800040101010101" pitchFamily="2" charset="-122"/>
            </a:endParaRPr>
          </a:p>
        </p:txBody>
      </p:sp>
      <p:sp>
        <p:nvSpPr>
          <p:cNvPr id="489483" name="左大括号 489482"/>
          <p:cNvSpPr/>
          <p:nvPr/>
        </p:nvSpPr>
        <p:spPr>
          <a:xfrm>
            <a:off x="2843213" y="4508500"/>
            <a:ext cx="215900" cy="1944688"/>
          </a:xfrm>
          <a:prstGeom prst="leftBrace">
            <a:avLst>
              <a:gd name="adj1" fmla="val 75061"/>
              <a:gd name="adj2" fmla="val 50000"/>
            </a:avLst>
          </a:prstGeom>
          <a:noFill/>
          <a:ln w="9525" cap="flat" cmpd="sng">
            <a:solidFill>
              <a:srgbClr val="FF0000"/>
            </a:solidFill>
            <a:prstDash val="solid"/>
            <a:headEnd type="none" w="med" len="med"/>
            <a:tailEnd type="none" w="med" len="med"/>
          </a:ln>
        </p:spPr>
        <p:txBody>
          <a:bodyPr/>
          <a:lstStyle/>
          <a:p>
            <a:endParaRPr lang="zh-CN" altLang="en-US"/>
          </a:p>
        </p:txBody>
      </p:sp>
      <p:sp>
        <p:nvSpPr>
          <p:cNvPr id="489484" name="文本框 489483"/>
          <p:cNvSpPr txBox="1"/>
          <p:nvPr/>
        </p:nvSpPr>
        <p:spPr>
          <a:xfrm>
            <a:off x="3202623" y="4292600"/>
            <a:ext cx="5616575" cy="2306955"/>
          </a:xfrm>
          <a:prstGeom prst="rect">
            <a:avLst/>
          </a:prstGeom>
          <a:noFill/>
          <a:ln w="9525">
            <a:noFill/>
          </a:ln>
        </p:spPr>
        <p:txBody>
          <a:bodyPr>
            <a:spAutoFit/>
          </a:bodyPr>
          <a:lstStyle/>
          <a:p>
            <a:pPr marL="342900" indent="-342900" eaLnBrk="0" hangingPunct="0"/>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生产力发展</a:t>
            </a:r>
          </a:p>
          <a:p>
            <a:pPr marL="342900" indent="-342900" eaLnBrk="0" hangingPunct="0"/>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产业结构变化</a:t>
            </a:r>
            <a:endParaRPr lang="zh-CN" altLang="en-US" sz="2400" b="1">
              <a:solidFill>
                <a:srgbClr val="6600FF"/>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eaLnBrk="0" hangingPunct="0"/>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阶级关系变化</a:t>
            </a:r>
          </a:p>
          <a:p>
            <a:pPr marL="342900" indent="-342900" eaLnBrk="0" hangingPunct="0"/>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城市化加速</a:t>
            </a:r>
          </a:p>
          <a:p>
            <a:pPr marL="342900" indent="-342900" eaLnBrk="0" hangingPunct="0"/>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社会生活方式变化</a:t>
            </a:r>
            <a:endParaRPr lang="zh-CN" altLang="en-US"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eaLnBrk="0" hangingPunct="0"/>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产生贫困、环境污染等新的社会问题  </a:t>
            </a:r>
          </a:p>
        </p:txBody>
      </p:sp>
      <p:sp>
        <p:nvSpPr>
          <p:cNvPr id="489485" name="文本框 489484"/>
          <p:cNvSpPr txBox="1"/>
          <p:nvPr/>
        </p:nvSpPr>
        <p:spPr>
          <a:xfrm>
            <a:off x="3203575" y="715328"/>
            <a:ext cx="5472113" cy="1939290"/>
          </a:xfrm>
          <a:prstGeom prst="rect">
            <a:avLst/>
          </a:prstGeom>
          <a:noFill/>
          <a:ln w="9525">
            <a:noFill/>
          </a:ln>
        </p:spPr>
        <p:txBody>
          <a:bodyPr lIns="90000" tIns="46800" rIns="90000" bIns="46800">
            <a:spAutoFit/>
          </a:bodyPr>
          <a:lstStyle/>
          <a:p>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资产阶级统治确立</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政治前提</a:t>
            </a:r>
          </a:p>
          <a:p>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圈地运动、海外殖民、奴隶贸易</a:t>
            </a:r>
          </a:p>
          <a:p>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劳动力、资本、 市场</a:t>
            </a:r>
          </a:p>
          <a:p>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发达的工场手工业</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分工、技术</a:t>
            </a:r>
          </a:p>
          <a:p>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不断扩大的世界市场 </a:t>
            </a:r>
            <a:r>
              <a:rPr lang="en-US" altLang="zh-CN" sz="24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经济驱动力</a:t>
            </a:r>
            <a:endPar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9486" name="文本框 489485"/>
          <p:cNvSpPr txBox="1"/>
          <p:nvPr/>
        </p:nvSpPr>
        <p:spPr>
          <a:xfrm>
            <a:off x="1908175" y="189865"/>
            <a:ext cx="1655763" cy="583565"/>
          </a:xfrm>
          <a:prstGeom prst="rect">
            <a:avLst/>
          </a:prstGeom>
          <a:noFill/>
          <a:ln w="9525">
            <a:noFill/>
          </a:ln>
        </p:spPr>
        <p:txBody>
          <a:bodyPr>
            <a:spAutoFit/>
          </a:bodyPr>
          <a:lstStyle/>
          <a:p>
            <a:pPr eaLnBrk="0" hangingPunct="0">
              <a:spcBef>
                <a:spcPct val="50000"/>
              </a:spcBef>
            </a:pPr>
            <a:r>
              <a:rPr lang="zh-CN" altLang="en-US" sz="3200" b="1" dirty="0">
                <a:solidFill>
                  <a:srgbClr val="FF0000"/>
                </a:solidFill>
                <a:latin typeface="微软雅黑" panose="020B0503020204020204" pitchFamily="34" charset="-122"/>
                <a:ea typeface="微软雅黑" panose="020B0503020204020204" pitchFamily="34" charset="-122"/>
              </a:rPr>
              <a:t>时间</a:t>
            </a:r>
          </a:p>
        </p:txBody>
      </p:sp>
      <p:sp>
        <p:nvSpPr>
          <p:cNvPr id="489487" name="文本框 489486"/>
          <p:cNvSpPr txBox="1"/>
          <p:nvPr/>
        </p:nvSpPr>
        <p:spPr>
          <a:xfrm>
            <a:off x="3166110" y="261303"/>
            <a:ext cx="4645025" cy="460375"/>
          </a:xfrm>
          <a:prstGeom prst="rect">
            <a:avLst/>
          </a:prstGeom>
          <a:noFill/>
          <a:ln w="9525">
            <a:noFill/>
          </a:ln>
        </p:spPr>
        <p:txBody>
          <a:bodyPr>
            <a:spAutoFit/>
          </a:bodyPr>
          <a:lstStyle/>
          <a:p>
            <a:pPr eaLnBrk="0" hangingPunct="0"/>
            <a:r>
              <a:rPr lang="en-US" altLang="zh-CN"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世纪</a:t>
            </a:r>
            <a:r>
              <a:rPr lang="en-US" altLang="zh-CN"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60</a:t>
            </a:r>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年代</a:t>
            </a:r>
            <a:r>
              <a:rPr lang="en-US" altLang="zh-CN" sz="2400" b="1">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世纪中叶</a:t>
            </a:r>
          </a:p>
        </p:txBody>
      </p:sp>
      <p:pic>
        <p:nvPicPr>
          <p:cNvPr id="489492" name="图片 489491" descr="7"/>
          <p:cNvPicPr>
            <a:picLocks noChangeAspect="1"/>
          </p:cNvPicPr>
          <p:nvPr/>
        </p:nvPicPr>
        <p:blipFill>
          <a:blip r:embed="rId4"/>
          <a:stretch>
            <a:fillRect/>
          </a:stretch>
        </p:blipFill>
        <p:spPr>
          <a:xfrm>
            <a:off x="452438" y="0"/>
            <a:ext cx="1271587" cy="1081088"/>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69</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297A1C8-5483-4EFE-AFC5-A24FCFEAC0B1}"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89487"/>
                                        </p:tgtEl>
                                        <p:attrNameLst>
                                          <p:attrName>style.visibility</p:attrName>
                                        </p:attrNameLst>
                                      </p:cBhvr>
                                      <p:to>
                                        <p:strVal val="visible"/>
                                      </p:to>
                                    </p:set>
                                    <p:animEffect transition="in" filter="blinds(horizontal)">
                                      <p:cBhvr>
                                        <p:cTn id="7" dur="500"/>
                                        <p:tgtEl>
                                          <p:spTgt spid="48948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89478"/>
                                        </p:tgtEl>
                                        <p:attrNameLst>
                                          <p:attrName>style.visibility</p:attrName>
                                        </p:attrNameLst>
                                      </p:cBhvr>
                                      <p:to>
                                        <p:strVal val="visible"/>
                                      </p:to>
                                    </p:set>
                                    <p:animEffect transition="in" filter="blinds(horizontal)">
                                      <p:cBhvr>
                                        <p:cTn id="12" dur="500"/>
                                        <p:tgtEl>
                                          <p:spTgt spid="48947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89485"/>
                                        </p:tgtEl>
                                        <p:attrNameLst>
                                          <p:attrName>style.visibility</p:attrName>
                                        </p:attrNameLst>
                                      </p:cBhvr>
                                      <p:to>
                                        <p:strVal val="visible"/>
                                      </p:to>
                                    </p:set>
                                    <p:animEffect transition="in" filter="blinds(horizontal)">
                                      <p:cBhvr>
                                        <p:cTn id="17" dur="500"/>
                                        <p:tgtEl>
                                          <p:spTgt spid="48948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89480"/>
                                        </p:tgtEl>
                                        <p:attrNameLst>
                                          <p:attrName>style.visibility</p:attrName>
                                        </p:attrNameLst>
                                      </p:cBhvr>
                                      <p:to>
                                        <p:strVal val="visible"/>
                                      </p:to>
                                    </p:set>
                                    <p:animEffect transition="in" filter="blinds(horizontal)">
                                      <p:cBhvr>
                                        <p:cTn id="22" dur="500"/>
                                        <p:tgtEl>
                                          <p:spTgt spid="48948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89481"/>
                                        </p:tgtEl>
                                        <p:attrNameLst>
                                          <p:attrName>style.visibility</p:attrName>
                                        </p:attrNameLst>
                                      </p:cBhvr>
                                      <p:to>
                                        <p:strVal val="visible"/>
                                      </p:to>
                                    </p:set>
                                    <p:animEffect transition="in" filter="blinds(horizontal)">
                                      <p:cBhvr>
                                        <p:cTn id="27" dur="500"/>
                                        <p:tgtEl>
                                          <p:spTgt spid="48948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89483"/>
                                        </p:tgtEl>
                                        <p:attrNameLst>
                                          <p:attrName>style.visibility</p:attrName>
                                        </p:attrNameLst>
                                      </p:cBhvr>
                                      <p:to>
                                        <p:strVal val="visible"/>
                                      </p:to>
                                    </p:set>
                                    <p:animEffect transition="in" filter="blinds(horizontal)">
                                      <p:cBhvr>
                                        <p:cTn id="32" dur="500"/>
                                        <p:tgtEl>
                                          <p:spTgt spid="48948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89484"/>
                                        </p:tgtEl>
                                        <p:attrNameLst>
                                          <p:attrName>style.visibility</p:attrName>
                                        </p:attrNameLst>
                                      </p:cBhvr>
                                      <p:to>
                                        <p:strVal val="visible"/>
                                      </p:to>
                                    </p:set>
                                    <p:animEffect transition="in" filter="blinds(horizontal)">
                                      <p:cBhvr>
                                        <p:cTn id="37" dur="500"/>
                                        <p:tgtEl>
                                          <p:spTgt spid="489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8" grpId="0" bldLvl="0" animBg="1"/>
      <p:bldP spid="489481" grpId="0"/>
      <p:bldP spid="489484" grpId="0"/>
      <p:bldP spid="489485" grpId="0"/>
      <p:bldP spid="48948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23850" y="189230"/>
            <a:ext cx="8496300" cy="1120775"/>
          </a:xfrm>
          <a:solidFill>
            <a:srgbClr val="FFFF00"/>
          </a:solidFill>
        </p:spPr>
        <p:txBody>
          <a:bodyPr vert="horz" wrap="square" lIns="91440" tIns="45720" rIns="91440" bIns="45720" numCol="1" anchor="t" anchorCtr="0" compatLnSpc="1"/>
          <a:lstStyle/>
          <a:p>
            <a:pPr marL="0" marR="0" lvl="0" indent="0" algn="l" defTabSz="914400" rtl="0" eaLnBrk="1" fontAlgn="base" latinLnBrk="0" hangingPunct="1">
              <a:lnSpc>
                <a:spcPct val="130000"/>
              </a:lnSpc>
              <a:spcBef>
                <a:spcPts val="600"/>
              </a:spcBef>
              <a:spcAft>
                <a:spcPts val="0"/>
              </a:spcAft>
              <a:buClrTx/>
              <a:buSzTx/>
              <a:buFontTx/>
              <a:buNone/>
              <a:defRPr/>
            </a:pPr>
            <a:r>
              <a:rPr kumimoji="0" lang="zh-CN" altLang="en-US" sz="4800" b="1" i="0" u="none" strike="noStrike" kern="0" cap="none" spc="0" normalizeH="0" baseline="0" noProof="0" dirty="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三</a:t>
            </a:r>
            <a:r>
              <a:rPr kumimoji="0" lang="zh-CN" altLang="en-US" sz="4800" b="1" i="0"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、从中世纪到文艺复兴</a:t>
            </a:r>
            <a:r>
              <a:rPr kumimoji="0" lang="zh-CN" altLang="en-US" sz="4800" b="0" i="0" u="none" strike="noStrike" kern="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j-cs"/>
              </a:rPr>
              <a:t> </a:t>
            </a:r>
          </a:p>
        </p:txBody>
      </p:sp>
      <p:sp>
        <p:nvSpPr>
          <p:cNvPr id="225283" name="Rectangle 3"/>
          <p:cNvSpPr>
            <a:spLocks noGrp="1" noChangeArrowheads="1"/>
          </p:cNvSpPr>
          <p:nvPr>
            <p:ph idx="1"/>
          </p:nvPr>
        </p:nvSpPr>
        <p:spPr>
          <a:xfrm>
            <a:off x="250825" y="1460500"/>
            <a:ext cx="8569325" cy="4904740"/>
          </a:xfrm>
          <a:solidFill>
            <a:srgbClr val="CCFFCC"/>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30000"/>
              </a:lnSpc>
              <a:spcBef>
                <a:spcPts val="1200"/>
              </a:spcBef>
              <a:spcAft>
                <a:spcPts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公元</a:t>
            </a:r>
            <a:r>
              <a:rPr kumimoji="0" lang="en-US" altLang="zh-CN"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476</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hlinkClick r:id="rId2"/>
              </a:rPr>
              <a:t>日耳曼</a:t>
            </a:r>
            <a:r>
              <a:rPr kumimoji="0" lang="zh-CN" altLang="en-US"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雇佣军攻占</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hlinkClick r:id="rId2"/>
              </a:rPr>
              <a:t>罗马</a:t>
            </a:r>
            <a:r>
              <a:rPr kumimoji="0" lang="en-US" altLang="zh-CN"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废除了</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hlinkClick r:id="rId2"/>
              </a:rPr>
              <a:t>西罗马帝国</a:t>
            </a:r>
            <a:r>
              <a:rPr kumimoji="0" lang="zh-CN" altLang="en-US"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皇帝</a:t>
            </a:r>
            <a:r>
              <a:rPr kumimoji="0" lang="zh-CN" altLang="en-US" sz="28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罗慕罗洛</a:t>
            </a:r>
            <a:r>
              <a:rPr kumimoji="0" lang="en-US" altLang="zh-CN" sz="28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奥古斯都</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宣告了</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hlinkClick r:id="rId2"/>
              </a:rPr>
              <a:t>古罗马帝国时代</a:t>
            </a:r>
            <a:r>
              <a:rPr kumimoji="0" lang="en-US" altLang="zh-CN"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500</a:t>
            </a:r>
            <a:r>
              <a:rPr kumimoji="0" lang="zh-CN" altLang="en-US"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年历史的终结。此后</a:t>
            </a:r>
            <a:r>
              <a:rPr kumimoji="0" lang="en-US" altLang="zh-CN"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欧洲进入</a:t>
            </a:r>
            <a:r>
              <a:rPr kumimoji="0" lang="zh-CN" altLang="en-US" sz="2800" b="1" i="0" u="none" strike="noStrike" kern="0" cap="none" spc="0" normalizeH="0" baseline="0" noProof="0" dirty="0" smtClean="0">
                <a:ln>
                  <a:noFill/>
                </a:ln>
                <a:solidFill>
                  <a:srgbClr val="CC66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中世纪。</a:t>
            </a:r>
          </a:p>
          <a:p>
            <a:pPr marL="342900" marR="0" lvl="0" indent="-342900" algn="l" defTabSz="914400" rtl="0" eaLnBrk="1" fontAlgn="base" latinLnBrk="0" hangingPunct="1">
              <a:lnSpc>
                <a:spcPct val="130000"/>
              </a:lnSpc>
              <a:spcBef>
                <a:spcPts val="1200"/>
              </a:spcBef>
              <a:spcAft>
                <a:spcPts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CC66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中世纪</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是欧洲</a:t>
            </a:r>
            <a:r>
              <a:rPr kumimoji="0" lang="en-US" altLang="zh-CN"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主要是西欧</a:t>
            </a:r>
            <a:r>
              <a:rPr kumimoji="0" lang="en-US" altLang="zh-CN"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历史上</a:t>
            </a:r>
            <a:r>
              <a:rPr kumimoji="0" lang="zh-CN" altLang="en-US"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的一个特殊</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时代</a:t>
            </a:r>
            <a:r>
              <a:rPr kumimoji="0" lang="zh-CN" altLang="en-US"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a:t>
            </a:r>
          </a:p>
          <a:p>
            <a:pPr marL="342900" marR="0" lvl="0" indent="-342900" algn="l" defTabSz="914400" rtl="0" eaLnBrk="1" fontAlgn="base" latinLnBrk="0" hangingPunct="1">
              <a:lnSpc>
                <a:spcPct val="130000"/>
              </a:lnSpc>
              <a:spcBef>
                <a:spcPts val="1200"/>
              </a:spcBef>
              <a:spcAft>
                <a:spcPts val="0"/>
              </a:spcAft>
              <a:buClr>
                <a:schemeClr val="accent1"/>
              </a:buClr>
              <a:buSzPct val="65000"/>
              <a:buFont typeface="Wingdings" panose="05000000000000000000" pitchFamily="2" charset="2"/>
              <a:buChar char="n"/>
              <a:defRPr/>
            </a:pPr>
            <a:r>
              <a:rPr kumimoji="0" lang="zh-CN" altLang="en-US" sz="2800" b="1" i="0" u="none" strike="noStrike" kern="0" cap="none" spc="0" normalizeH="0" baseline="0" noProof="0" dirty="0" smtClean="0">
                <a:ln>
                  <a:noFill/>
                </a:ln>
                <a:solidFill>
                  <a:srgbClr val="CC66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中世纪</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或</a:t>
            </a:r>
            <a:r>
              <a:rPr kumimoji="0" lang="zh-CN" altLang="en-US" sz="2800" b="1" i="0" u="none" strike="noStrike" kern="0" cap="none" spc="0" normalizeH="0" baseline="0" noProof="0" dirty="0" smtClean="0">
                <a:ln>
                  <a:noFill/>
                </a:ln>
                <a:solidFill>
                  <a:srgbClr val="CC66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中古史</a:t>
            </a:r>
            <a:r>
              <a:rPr kumimoji="0" lang="zh-CN" altLang="en-US" sz="28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，是</a:t>
            </a:r>
            <a:r>
              <a:rPr kumimoji="0" lang="zh-CN" altLang="en-US" sz="2800" b="1" i="0" u="none" strike="noStrike" kern="0" cap="none" spc="0" normalizeH="0" baseline="0" noProof="0" dirty="0">
                <a:ln>
                  <a:noFill/>
                </a:ln>
                <a:solidFill>
                  <a:srgbClr val="9900CC"/>
                </a:solidFill>
                <a:effectLst/>
                <a:uLnTx/>
                <a:uFillTx/>
                <a:latin typeface="微软雅黑" panose="020B0503020204020204" pitchFamily="34" charset="-122"/>
                <a:ea typeface="微软雅黑" panose="020B0503020204020204" pitchFamily="34" charset="-122"/>
                <a:cs typeface="+mn-cs"/>
              </a:rPr>
              <a:t>西罗马帝国灭亡到英国资产阶级革命爆发</a:t>
            </a:r>
            <a:r>
              <a:rPr kumimoji="0" lang="en-US" altLang="zh-CN" sz="2800" b="1" i="0" u="none" strike="noStrike" kern="0" cap="none" spc="0" normalizeH="0" baseline="0" noProof="0" dirty="0">
                <a:ln>
                  <a:noFill/>
                </a:ln>
                <a:solidFill>
                  <a:srgbClr val="9900CC"/>
                </a:solidFill>
                <a:effectLst/>
                <a:uLnTx/>
                <a:uFillTx/>
                <a:latin typeface="微软雅黑" panose="020B0503020204020204" pitchFamily="34" charset="-122"/>
                <a:ea typeface="微软雅黑" panose="020B0503020204020204" pitchFamily="34" charset="-122"/>
                <a:cs typeface="+mn-cs"/>
              </a:rPr>
              <a:t>(1640</a:t>
            </a:r>
            <a:r>
              <a:rPr kumimoji="0" lang="zh-CN" altLang="en-US" sz="2800" b="1" i="0" u="none" strike="noStrike" kern="0" cap="none" spc="0" normalizeH="0" baseline="0" noProof="0" dirty="0">
                <a:ln>
                  <a:noFill/>
                </a:ln>
                <a:solidFill>
                  <a:srgbClr val="9900CC"/>
                </a:solidFill>
                <a:effectLst/>
                <a:uLnTx/>
                <a:uFillTx/>
                <a:latin typeface="微软雅黑" panose="020B0503020204020204" pitchFamily="34" charset="-122"/>
                <a:ea typeface="微软雅黑" panose="020B0503020204020204" pitchFamily="34" charset="-122"/>
                <a:cs typeface="+mn-cs"/>
              </a:rPr>
              <a:t>年</a:t>
            </a:r>
            <a:r>
              <a:rPr kumimoji="0" lang="en-US" altLang="zh-CN" sz="2800" b="1" i="0" u="none" strike="noStrike" kern="0" cap="none" spc="0" normalizeH="0" baseline="0" noProof="0" dirty="0">
                <a:ln>
                  <a:noFill/>
                </a:ln>
                <a:solidFill>
                  <a:srgbClr val="9900CC"/>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0" cap="none" spc="0" normalizeH="0" baseline="0" noProof="0" dirty="0">
                <a:ln>
                  <a:noFill/>
                </a:ln>
                <a:solidFill>
                  <a:srgbClr val="9900CC"/>
                </a:solidFill>
                <a:effectLst/>
                <a:uLnTx/>
                <a:uFillTx/>
                <a:latin typeface="微软雅黑" panose="020B0503020204020204" pitchFamily="34" charset="-122"/>
                <a:ea typeface="微软雅黑" panose="020B0503020204020204" pitchFamily="34" charset="-122"/>
                <a:cs typeface="+mn-cs"/>
              </a:rPr>
              <a:t>这一时期的历史。</a:t>
            </a:r>
            <a:r>
              <a:rPr kumimoji="0" lang="zh-CN" altLang="en-US" sz="2800" b="1" i="0" u="none" strike="noStrike" kern="0" cap="none" spc="0" normalizeH="0" baseline="0" noProof="0" dirty="0" smtClean="0">
                <a:ln>
                  <a:noFill/>
                </a:ln>
                <a:solidFill>
                  <a:srgbClr val="9900CC"/>
                </a:solidFill>
                <a:effectLst/>
                <a:uLnTx/>
                <a:uFillTx/>
                <a:latin typeface="微软雅黑" panose="020B0503020204020204" pitchFamily="34" charset="-122"/>
                <a:ea typeface="微软雅黑" panose="020B0503020204020204" pitchFamily="34" charset="-122"/>
                <a:cs typeface="+mn-cs"/>
              </a:rPr>
              <a:t>封建制度形成</a:t>
            </a:r>
            <a:r>
              <a:rPr kumimoji="0" lang="zh-CN" altLang="en-US" sz="2800" b="1" i="0" u="none" strike="noStrike" kern="0" cap="none" spc="0" normalizeH="0" baseline="0" noProof="0" dirty="0">
                <a:ln>
                  <a:noFill/>
                </a:ln>
                <a:solidFill>
                  <a:srgbClr val="9900CC"/>
                </a:solidFill>
                <a:effectLst/>
                <a:uLnTx/>
                <a:uFillTx/>
                <a:latin typeface="微软雅黑" panose="020B0503020204020204" pitchFamily="34" charset="-122"/>
                <a:ea typeface="微软雅黑" panose="020B0503020204020204" pitchFamily="34" charset="-122"/>
                <a:cs typeface="+mn-cs"/>
              </a:rPr>
              <a:t>、发展和解体</a:t>
            </a:r>
            <a:r>
              <a:rPr kumimoji="0" lang="zh-CN" altLang="en-US"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是这一时期</a:t>
            </a:r>
            <a:r>
              <a:rPr kumimoji="0" lang="zh-CN" altLang="en-US" sz="2800" b="1" i="0" u="none" strike="noStrike" kern="0" cap="none" spc="0" normalizeH="0" baseline="0" noProof="0" dirty="0">
                <a:ln>
                  <a:noFill/>
                </a:ln>
                <a:solidFill>
                  <a:srgbClr val="9900CC"/>
                </a:solidFill>
                <a:effectLst/>
                <a:uLnTx/>
                <a:uFillTx/>
                <a:latin typeface="微软雅黑" panose="020B0503020204020204" pitchFamily="34" charset="-122"/>
                <a:ea typeface="微软雅黑" panose="020B0503020204020204" pitchFamily="34" charset="-122"/>
                <a:cs typeface="+mn-cs"/>
              </a:rPr>
              <a:t>欧洲</a:t>
            </a:r>
            <a:r>
              <a:rPr kumimoji="0" lang="zh-CN" altLang="en-US" sz="28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历史的主线。</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7</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indefinite" fill="hold">
                                          <p:stCondLst>
                                            <p:cond delay="0"/>
                                          </p:stCondLst>
                                        </p:cTn>
                                        <p:tgtEl>
                                          <p:spTgt spid="225282"/>
                                        </p:tgtEl>
                                        <p:attrNameLst>
                                          <p:attrName>style.visibility</p:attrName>
                                        </p:attrNameLst>
                                      </p:cBhvr>
                                      <p:to>
                                        <p:strVal val="visible"/>
                                      </p:to>
                                    </p:set>
                                    <p:animEffect transition="in" filter="fade">
                                      <p:cBhvr>
                                        <p:cTn id="7" dur="1000"/>
                                        <p:tgtEl>
                                          <p:spTgt spid="225282"/>
                                        </p:tgtEl>
                                      </p:cBhvr>
                                    </p:animEffect>
                                    <p:anim calcmode="lin" valueType="num">
                                      <p:cBhvr>
                                        <p:cTn id="8" dur="1000" fill="hold"/>
                                        <p:tgtEl>
                                          <p:spTgt spid="225282"/>
                                        </p:tgtEl>
                                        <p:attrNameLst>
                                          <p:attrName>ppt_x</p:attrName>
                                        </p:attrNameLst>
                                      </p:cBhvr>
                                      <p:tavLst>
                                        <p:tav tm="0">
                                          <p:val>
                                            <p:strVal val="#ppt_x"/>
                                          </p:val>
                                        </p:tav>
                                        <p:tav tm="100000">
                                          <p:val>
                                            <p:strVal val="#ppt_x"/>
                                          </p:val>
                                        </p:tav>
                                      </p:tavLst>
                                    </p:anim>
                                    <p:anim calcmode="lin" valueType="num">
                                      <p:cBhvr>
                                        <p:cTn id="9" dur="897" decel="100000" fill="hold"/>
                                        <p:tgtEl>
                                          <p:spTgt spid="225282"/>
                                        </p:tgtEl>
                                        <p:attrNameLst>
                                          <p:attrName>ppt_y</p:attrName>
                                        </p:attrNameLst>
                                      </p:cBhvr>
                                      <p:tavLst>
                                        <p:tav tm="0">
                                          <p:val>
                                            <p:strVal val="#ppt_y+1"/>
                                          </p:val>
                                        </p:tav>
                                        <p:tav tm="100000">
                                          <p:val>
                                            <p:strVal val="#ppt_y-.03"/>
                                          </p:val>
                                        </p:tav>
                                      </p:tavLst>
                                    </p:anim>
                                    <p:anim calcmode="lin" valueType="num">
                                      <p:cBhvr>
                                        <p:cTn id="10" dur="97" accel="100000" fill="hold">
                                          <p:stCondLst>
                                            <p:cond delay="897"/>
                                          </p:stCondLst>
                                        </p:cTn>
                                        <p:tgtEl>
                                          <p:spTgt spid="22528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grpId="0" nodeType="afterEffect">
                                  <p:stCondLst>
                                    <p:cond delay="0"/>
                                  </p:stCondLst>
                                  <p:childTnLst>
                                    <p:set>
                                      <p:cBhvr>
                                        <p:cTn id="13" dur="indefinite" fill="hold">
                                          <p:stCondLst>
                                            <p:cond delay="0"/>
                                          </p:stCondLst>
                                        </p:cTn>
                                        <p:tgtEl>
                                          <p:spTgt spid="225283">
                                            <p:bg/>
                                          </p:spTgt>
                                        </p:tgtEl>
                                        <p:attrNameLst>
                                          <p:attrName>style.visibility</p:attrName>
                                        </p:attrNameLst>
                                      </p:cBhvr>
                                      <p:to>
                                        <p:strVal val="visible"/>
                                      </p:to>
                                    </p:set>
                                    <p:animEffect transition="in" filter="fade">
                                      <p:cBhvr>
                                        <p:cTn id="14" dur="1000"/>
                                        <p:tgtEl>
                                          <p:spTgt spid="225283">
                                            <p:bg/>
                                          </p:spTgt>
                                        </p:tgtEl>
                                      </p:cBhvr>
                                    </p:animEffect>
                                    <p:anim calcmode="lin" valueType="num">
                                      <p:cBhvr>
                                        <p:cTn id="15" dur="1000" fill="hold"/>
                                        <p:tgtEl>
                                          <p:spTgt spid="225283">
                                            <p:bg/>
                                          </p:spTgt>
                                        </p:tgtEl>
                                        <p:attrNameLst>
                                          <p:attrName>ppt_x</p:attrName>
                                        </p:attrNameLst>
                                      </p:cBhvr>
                                      <p:tavLst>
                                        <p:tav tm="0">
                                          <p:val>
                                            <p:strVal val="#ppt_x"/>
                                          </p:val>
                                        </p:tav>
                                        <p:tav tm="100000">
                                          <p:val>
                                            <p:strVal val="#ppt_x"/>
                                          </p:val>
                                        </p:tav>
                                      </p:tavLst>
                                    </p:anim>
                                    <p:anim calcmode="lin" valueType="num">
                                      <p:cBhvr>
                                        <p:cTn id="16" dur="897" decel="100000" fill="hold"/>
                                        <p:tgtEl>
                                          <p:spTgt spid="225283">
                                            <p:bg/>
                                          </p:spTgt>
                                        </p:tgtEl>
                                        <p:attrNameLst>
                                          <p:attrName>ppt_y</p:attrName>
                                        </p:attrNameLst>
                                      </p:cBhvr>
                                      <p:tavLst>
                                        <p:tav tm="0">
                                          <p:val>
                                            <p:strVal val="#ppt_y+1"/>
                                          </p:val>
                                        </p:tav>
                                        <p:tav tm="100000">
                                          <p:val>
                                            <p:strVal val="#ppt_y-.03"/>
                                          </p:val>
                                        </p:tav>
                                      </p:tavLst>
                                    </p:anim>
                                    <p:anim calcmode="lin" valueType="num">
                                      <p:cBhvr>
                                        <p:cTn id="17" dur="97" accel="100000" fill="hold">
                                          <p:stCondLst>
                                            <p:cond delay="897"/>
                                          </p:stCondLst>
                                        </p:cTn>
                                        <p:tgtEl>
                                          <p:spTgt spid="225283">
                                            <p:bg/>
                                          </p:spTgt>
                                        </p:tgtEl>
                                        <p:attrNameLst>
                                          <p:attrName>ppt_y</p:attrName>
                                        </p:attrNameLst>
                                      </p:cBhvr>
                                      <p:tavLst>
                                        <p:tav tm="0">
                                          <p:val>
                                            <p:strVal val="#ppt_y-.03"/>
                                          </p:val>
                                        </p:tav>
                                        <p:tav tm="100000">
                                          <p:val>
                                            <p:strVal val="#ppt_y"/>
                                          </p:val>
                                        </p:tav>
                                      </p:tavLst>
                                    </p:anim>
                                  </p:childTnLst>
                                </p:cTn>
                              </p:par>
                            </p:childTnLst>
                          </p:cTn>
                        </p:par>
                        <p:par>
                          <p:cTn id="18" fill="hold">
                            <p:stCondLst>
                              <p:cond delay="2000"/>
                            </p:stCondLst>
                            <p:childTnLst>
                              <p:par>
                                <p:cTn id="19" presetID="37" presetClass="entr" presetSubtype="0" fill="hold" grpId="0" nodeType="afterEffect">
                                  <p:stCondLst>
                                    <p:cond delay="0"/>
                                  </p:stCondLst>
                                  <p:childTnLst>
                                    <p:set>
                                      <p:cBhvr>
                                        <p:cTn id="20" dur="indefinite" fill="hold">
                                          <p:stCondLst>
                                            <p:cond delay="0"/>
                                          </p:stCondLst>
                                        </p:cTn>
                                        <p:tgtEl>
                                          <p:spTgt spid="225283">
                                            <p:txEl>
                                              <p:pRg st="0" end="0"/>
                                            </p:txEl>
                                          </p:spTgt>
                                        </p:tgtEl>
                                        <p:attrNameLst>
                                          <p:attrName>style.visibility</p:attrName>
                                        </p:attrNameLst>
                                      </p:cBhvr>
                                      <p:to>
                                        <p:strVal val="visible"/>
                                      </p:to>
                                    </p:set>
                                    <p:animEffect transition="in" filter="fade">
                                      <p:cBhvr>
                                        <p:cTn id="21" dur="1000"/>
                                        <p:tgtEl>
                                          <p:spTgt spid="225283">
                                            <p:txEl>
                                              <p:pRg st="0" end="0"/>
                                            </p:txEl>
                                          </p:spTgt>
                                        </p:tgtEl>
                                      </p:cBhvr>
                                    </p:animEffect>
                                    <p:anim calcmode="lin" valueType="num">
                                      <p:cBhvr>
                                        <p:cTn id="22" dur="1000" fill="hold"/>
                                        <p:tgtEl>
                                          <p:spTgt spid="225283">
                                            <p:txEl>
                                              <p:pRg st="0" end="0"/>
                                            </p:txEl>
                                          </p:spTgt>
                                        </p:tgtEl>
                                        <p:attrNameLst>
                                          <p:attrName>ppt_x</p:attrName>
                                        </p:attrNameLst>
                                      </p:cBhvr>
                                      <p:tavLst>
                                        <p:tav tm="0">
                                          <p:val>
                                            <p:strVal val="#ppt_x"/>
                                          </p:val>
                                        </p:tav>
                                        <p:tav tm="100000">
                                          <p:val>
                                            <p:strVal val="#ppt_x"/>
                                          </p:val>
                                        </p:tav>
                                      </p:tavLst>
                                    </p:anim>
                                    <p:anim calcmode="lin" valueType="num">
                                      <p:cBhvr>
                                        <p:cTn id="23" dur="897" decel="100000" fill="hold"/>
                                        <p:tgtEl>
                                          <p:spTgt spid="225283">
                                            <p:txEl>
                                              <p:pRg st="0" end="0"/>
                                            </p:txEl>
                                          </p:spTgt>
                                        </p:tgtEl>
                                        <p:attrNameLst>
                                          <p:attrName>ppt_y</p:attrName>
                                        </p:attrNameLst>
                                      </p:cBhvr>
                                      <p:tavLst>
                                        <p:tav tm="0">
                                          <p:val>
                                            <p:strVal val="#ppt_y+1"/>
                                          </p:val>
                                        </p:tav>
                                        <p:tav tm="100000">
                                          <p:val>
                                            <p:strVal val="#ppt_y-.03"/>
                                          </p:val>
                                        </p:tav>
                                      </p:tavLst>
                                    </p:anim>
                                    <p:anim calcmode="lin" valueType="num">
                                      <p:cBhvr>
                                        <p:cTn id="24" dur="97" accel="100000" fill="hold">
                                          <p:stCondLst>
                                            <p:cond delay="897"/>
                                          </p:stCondLst>
                                        </p:cTn>
                                        <p:tgtEl>
                                          <p:spTgt spid="22528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grpId="0" nodeType="clickEffect">
                                  <p:stCondLst>
                                    <p:cond delay="0"/>
                                  </p:stCondLst>
                                  <p:childTnLst>
                                    <p:set>
                                      <p:cBhvr>
                                        <p:cTn id="28" dur="indefinite" fill="hold">
                                          <p:stCondLst>
                                            <p:cond delay="0"/>
                                          </p:stCondLst>
                                        </p:cTn>
                                        <p:tgtEl>
                                          <p:spTgt spid="225283">
                                            <p:txEl>
                                              <p:pRg st="1" end="1"/>
                                            </p:txEl>
                                          </p:spTgt>
                                        </p:tgtEl>
                                        <p:attrNameLst>
                                          <p:attrName>style.visibility</p:attrName>
                                        </p:attrNameLst>
                                      </p:cBhvr>
                                      <p:to>
                                        <p:strVal val="visible"/>
                                      </p:to>
                                    </p:set>
                                    <p:animEffect transition="in" filter="fade">
                                      <p:cBhvr>
                                        <p:cTn id="29" dur="1000"/>
                                        <p:tgtEl>
                                          <p:spTgt spid="225283">
                                            <p:txEl>
                                              <p:pRg st="1" end="1"/>
                                            </p:txEl>
                                          </p:spTgt>
                                        </p:tgtEl>
                                      </p:cBhvr>
                                    </p:animEffect>
                                    <p:anim calcmode="lin" valueType="num">
                                      <p:cBhvr>
                                        <p:cTn id="30" dur="1000" fill="hold"/>
                                        <p:tgtEl>
                                          <p:spTgt spid="225283">
                                            <p:txEl>
                                              <p:pRg st="1" end="1"/>
                                            </p:txEl>
                                          </p:spTgt>
                                        </p:tgtEl>
                                        <p:attrNameLst>
                                          <p:attrName>ppt_x</p:attrName>
                                        </p:attrNameLst>
                                      </p:cBhvr>
                                      <p:tavLst>
                                        <p:tav tm="0">
                                          <p:val>
                                            <p:strVal val="#ppt_x"/>
                                          </p:val>
                                        </p:tav>
                                        <p:tav tm="100000">
                                          <p:val>
                                            <p:strVal val="#ppt_x"/>
                                          </p:val>
                                        </p:tav>
                                      </p:tavLst>
                                    </p:anim>
                                    <p:anim calcmode="lin" valueType="num">
                                      <p:cBhvr>
                                        <p:cTn id="31" dur="897" decel="100000" fill="hold"/>
                                        <p:tgtEl>
                                          <p:spTgt spid="225283">
                                            <p:txEl>
                                              <p:pRg st="1" end="1"/>
                                            </p:txEl>
                                          </p:spTgt>
                                        </p:tgtEl>
                                        <p:attrNameLst>
                                          <p:attrName>ppt_y</p:attrName>
                                        </p:attrNameLst>
                                      </p:cBhvr>
                                      <p:tavLst>
                                        <p:tav tm="0">
                                          <p:val>
                                            <p:strVal val="#ppt_y+1"/>
                                          </p:val>
                                        </p:tav>
                                        <p:tav tm="100000">
                                          <p:val>
                                            <p:strVal val="#ppt_y-.03"/>
                                          </p:val>
                                        </p:tav>
                                      </p:tavLst>
                                    </p:anim>
                                    <p:anim calcmode="lin" valueType="num">
                                      <p:cBhvr>
                                        <p:cTn id="32" dur="97" accel="100000" fill="hold">
                                          <p:stCondLst>
                                            <p:cond delay="897"/>
                                          </p:stCondLst>
                                        </p:cTn>
                                        <p:tgtEl>
                                          <p:spTgt spid="22528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grpId="0" nodeType="clickEffect">
                                  <p:stCondLst>
                                    <p:cond delay="0"/>
                                  </p:stCondLst>
                                  <p:childTnLst>
                                    <p:set>
                                      <p:cBhvr>
                                        <p:cTn id="36" dur="indefinite" fill="hold">
                                          <p:stCondLst>
                                            <p:cond delay="0"/>
                                          </p:stCondLst>
                                        </p:cTn>
                                        <p:tgtEl>
                                          <p:spTgt spid="225283">
                                            <p:txEl>
                                              <p:pRg st="2" end="2"/>
                                            </p:txEl>
                                          </p:spTgt>
                                        </p:tgtEl>
                                        <p:attrNameLst>
                                          <p:attrName>style.visibility</p:attrName>
                                        </p:attrNameLst>
                                      </p:cBhvr>
                                      <p:to>
                                        <p:strVal val="visible"/>
                                      </p:to>
                                    </p:set>
                                    <p:animEffect transition="in" filter="fade">
                                      <p:cBhvr>
                                        <p:cTn id="37" dur="1000"/>
                                        <p:tgtEl>
                                          <p:spTgt spid="225283">
                                            <p:txEl>
                                              <p:pRg st="2" end="2"/>
                                            </p:txEl>
                                          </p:spTgt>
                                        </p:tgtEl>
                                      </p:cBhvr>
                                    </p:animEffect>
                                    <p:anim calcmode="lin" valueType="num">
                                      <p:cBhvr>
                                        <p:cTn id="38" dur="1000" fill="hold"/>
                                        <p:tgtEl>
                                          <p:spTgt spid="225283">
                                            <p:txEl>
                                              <p:pRg st="2" end="2"/>
                                            </p:txEl>
                                          </p:spTgt>
                                        </p:tgtEl>
                                        <p:attrNameLst>
                                          <p:attrName>ppt_x</p:attrName>
                                        </p:attrNameLst>
                                      </p:cBhvr>
                                      <p:tavLst>
                                        <p:tav tm="0">
                                          <p:val>
                                            <p:strVal val="#ppt_x"/>
                                          </p:val>
                                        </p:tav>
                                        <p:tav tm="100000">
                                          <p:val>
                                            <p:strVal val="#ppt_x"/>
                                          </p:val>
                                        </p:tav>
                                      </p:tavLst>
                                    </p:anim>
                                    <p:anim calcmode="lin" valueType="num">
                                      <p:cBhvr>
                                        <p:cTn id="39" dur="897" decel="100000" fill="hold"/>
                                        <p:tgtEl>
                                          <p:spTgt spid="225283">
                                            <p:txEl>
                                              <p:pRg st="2" end="2"/>
                                            </p:txEl>
                                          </p:spTgt>
                                        </p:tgtEl>
                                        <p:attrNameLst>
                                          <p:attrName>ppt_y</p:attrName>
                                        </p:attrNameLst>
                                      </p:cBhvr>
                                      <p:tavLst>
                                        <p:tav tm="0">
                                          <p:val>
                                            <p:strVal val="#ppt_y+1"/>
                                          </p:val>
                                        </p:tav>
                                        <p:tav tm="100000">
                                          <p:val>
                                            <p:strVal val="#ppt_y-.03"/>
                                          </p:val>
                                        </p:tav>
                                      </p:tavLst>
                                    </p:anim>
                                    <p:anim calcmode="lin" valueType="num">
                                      <p:cBhvr>
                                        <p:cTn id="40" dur="97" accel="100000" fill="hold">
                                          <p:stCondLst>
                                            <p:cond delay="897"/>
                                          </p:stCondLst>
                                        </p:cTn>
                                        <p:tgtEl>
                                          <p:spTgt spid="22528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2" grpId="0" bldLvl="0" animBg="1"/>
      <p:bldP spid="225283" grpId="0" uiExpand="1"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内容占位符 2"/>
          <p:cNvSpPr>
            <a:spLocks noGrp="1"/>
          </p:cNvSpPr>
          <p:nvPr>
            <p:ph idx="1"/>
          </p:nvPr>
        </p:nvSpPr>
        <p:spPr>
          <a:xfrm>
            <a:off x="250825" y="1125538"/>
            <a:ext cx="8535988" cy="5255790"/>
          </a:xfrm>
          <a:solidFill>
            <a:schemeClr val="bg2">
              <a:lumMod val="20000"/>
              <a:lumOff val="80000"/>
            </a:schemeClr>
          </a:solidFill>
        </p:spPr>
        <p:txBody>
          <a:bodyPr vert="horz" wrap="square" lIns="91440" tIns="45720" rIns="91440" bIns="45720" numCol="1" anchor="t" anchorCtr="0" compatLnSpc="1"/>
          <a:lstStyle/>
          <a:p>
            <a:pPr>
              <a:spcBef>
                <a:spcPts val="600"/>
              </a:spcBef>
              <a:spcAft>
                <a:spcPts val="600"/>
              </a:spcAft>
              <a:defRPr/>
            </a:pPr>
            <a:endParaRPr kumimoji="0" lang="en-US" altLang="zh-CN" sz="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endParaRPr>
          </a:p>
          <a:p>
            <a:pPr algn="just">
              <a:lnSpc>
                <a:spcPts val="2800"/>
              </a:lnSpc>
              <a:spcBef>
                <a:spcPts val="600"/>
              </a:spcBef>
              <a:spcAft>
                <a:spcPts val="600"/>
              </a:spcAft>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工业革命的传播：</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英国</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1760</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年开始工业革命，到</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19</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世纪逐渐传播到整个欧洲大陆；</a:t>
            </a:r>
            <a:r>
              <a:rPr kumimoji="0" lang="zh-CN" altLang="en-US" sz="2400" b="1" i="0" u="none" strike="noStrike" kern="0" cap="none" spc="0" normalizeH="0" baseline="0"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cs typeface="+mn-cs"/>
              </a:rPr>
              <a:t>在英国工业革命的基础上，</a:t>
            </a:r>
            <a:r>
              <a:rPr lang="zh-CN" altLang="en-US" sz="2400" b="1" dirty="0">
                <a:latin typeface="微软雅黑" panose="020B0503020204020204" pitchFamily="34" charset="-122"/>
                <a:ea typeface="微软雅黑" panose="020B0503020204020204" pitchFamily="34" charset="-122"/>
              </a:rPr>
              <a:t>欧美国家陆续进入工业化</a:t>
            </a:r>
            <a:r>
              <a:rPr lang="zh-CN" altLang="en-US" sz="2400" b="1" dirty="0" smtClean="0">
                <a:latin typeface="微软雅黑" panose="020B0503020204020204" pitchFamily="34" charset="-122"/>
                <a:ea typeface="微软雅黑" panose="020B0503020204020204" pitchFamily="34" charset="-122"/>
              </a:rPr>
              <a:t>社会</a:t>
            </a:r>
            <a:r>
              <a:rPr lang="zh-CN" altLang="en-US" sz="2400" b="1" dirty="0">
                <a:latin typeface="微软雅黑" panose="020B0503020204020204" pitchFamily="34" charset="-122"/>
                <a:ea typeface="微软雅黑" panose="020B0503020204020204" pitchFamily="34" charset="-122"/>
              </a:rPr>
              <a:t>；</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美国</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1783</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年独立，</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1816</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年开始工业革命；德国打败法国后，从</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1870</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年开始工业革命。</a:t>
            </a:r>
            <a:endPar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algn="just">
              <a:lnSpc>
                <a:spcPts val="2800"/>
              </a:lnSpc>
              <a:spcBef>
                <a:spcPts val="600"/>
              </a:spcBef>
              <a:spcAft>
                <a:spcPts val="600"/>
              </a:spcAft>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财富的增长：</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英国的资本从</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1750</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年的</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5</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亿英镑增长到</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1865</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年的</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60</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亿英镑，尽管在财富分配的问题上存在着明显的不合理现象，但人类总体的生活水平还是大大提高了。</a:t>
            </a:r>
            <a:endPar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ts val="2800"/>
              </a:lnSpc>
              <a:spcBef>
                <a:spcPts val="600"/>
              </a:spcBef>
              <a:spcAft>
                <a:spcPts val="6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新消费主义：</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社会整体收入的增加，使人类历史上第一次出现了消费社会。</a:t>
            </a:r>
            <a:r>
              <a:rPr kumimoji="0" lang="zh-CN" altLang="en-US" sz="2400" b="1" i="0" u="none" strike="noStrike" kern="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mn-cs"/>
              </a:rPr>
              <a:t>以消费为生产目的</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的观念对社会影响极大。</a:t>
            </a:r>
          </a:p>
          <a:p>
            <a:pPr marL="342900" marR="0" lvl="0" indent="-342900" algn="just" defTabSz="914400" rtl="0" eaLnBrk="0" fontAlgn="base" latinLnBrk="0" hangingPunct="0">
              <a:lnSpc>
                <a:spcPts val="2800"/>
              </a:lnSpc>
              <a:spcBef>
                <a:spcPts val="600"/>
              </a:spcBef>
              <a:spcAft>
                <a:spcPts val="6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人口与城市化：</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农业革命后人口就开始加速增长，而工业革命以后，由于生产能力的急速提高、营养、医疗和健康水平的提高，以及交通的保障，人口呈爆炸性增长且涌向城市。</a:t>
            </a:r>
            <a:endPar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6" name="Rectangle 2"/>
          <p:cNvSpPr>
            <a:spLocks noGrp="1" noChangeArrowheads="1"/>
          </p:cNvSpPr>
          <p:nvPr>
            <p:ph type="title"/>
          </p:nvPr>
        </p:nvSpPr>
        <p:spPr>
          <a:xfrm>
            <a:off x="323850" y="188913"/>
            <a:ext cx="8496622" cy="865188"/>
          </a:xfrm>
          <a:solidFill>
            <a:srgbClr val="FFCC00"/>
          </a:solidFill>
          <a:ln>
            <a:solidFill>
              <a:srgbClr val="800000"/>
            </a:solid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2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44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工业革命带来的社会变迁</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70</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1507">
                                            <p:txEl>
                                              <p:pRg st="1" end="1"/>
                                            </p:txEl>
                                          </p:spTgt>
                                        </p:tgtEl>
                                        <p:attrNameLst>
                                          <p:attrName>style.visibility</p:attrName>
                                        </p:attrNameLst>
                                      </p:cBhvr>
                                      <p:to>
                                        <p:strVal val="visible"/>
                                      </p:to>
                                    </p:set>
                                    <p:animEffect transition="in" filter="wipe(down)">
                                      <p:cBhvr>
                                        <p:cTn id="13" dur="500"/>
                                        <p:tgtEl>
                                          <p:spTgt spid="21507">
                                            <p:txEl>
                                              <p:pRg st="1" end="1"/>
                                            </p:txEl>
                                          </p:spTgt>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Effect transition="in" filter="wipe(down)">
                                      <p:cBhvr>
                                        <p:cTn id="17" dur="500"/>
                                        <p:tgtEl>
                                          <p:spTgt spid="21507">
                                            <p:txEl>
                                              <p:pRg st="2" end="2"/>
                                            </p:txEl>
                                          </p:spTgt>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21507">
                                            <p:txEl>
                                              <p:pRg st="3" end="3"/>
                                            </p:txEl>
                                          </p:spTgt>
                                        </p:tgtEl>
                                        <p:attrNameLst>
                                          <p:attrName>style.visibility</p:attrName>
                                        </p:attrNameLst>
                                      </p:cBhvr>
                                      <p:to>
                                        <p:strVal val="visible"/>
                                      </p:to>
                                    </p:set>
                                    <p:animEffect transition="in" filter="wipe(down)">
                                      <p:cBhvr>
                                        <p:cTn id="21" dur="500"/>
                                        <p:tgtEl>
                                          <p:spTgt spid="21507">
                                            <p:txEl>
                                              <p:pRg st="3" end="3"/>
                                            </p:txEl>
                                          </p:spTgt>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1507">
                                            <p:txEl>
                                              <p:pRg st="4" end="4"/>
                                            </p:txEl>
                                          </p:spTgt>
                                        </p:tgtEl>
                                        <p:attrNameLst>
                                          <p:attrName>style.visibility</p:attrName>
                                        </p:attrNameLst>
                                      </p:cBhvr>
                                      <p:to>
                                        <p:strVal val="visible"/>
                                      </p:to>
                                    </p:set>
                                    <p:animEffect transition="in" filter="wipe(down)">
                                      <p:cBhvr>
                                        <p:cTn id="25" dur="500"/>
                                        <p:tgtEl>
                                          <p:spTgt spid="21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1" name="内容占位符 2"/>
          <p:cNvSpPr>
            <a:spLocks noGrp="1"/>
          </p:cNvSpPr>
          <p:nvPr>
            <p:ph idx="1"/>
          </p:nvPr>
        </p:nvSpPr>
        <p:spPr>
          <a:xfrm>
            <a:off x="323850" y="1196752"/>
            <a:ext cx="8496300" cy="5095875"/>
          </a:xfrm>
          <a:solidFill>
            <a:srgbClr val="FFFF00"/>
          </a:solidFill>
        </p:spPr>
        <p:txBody>
          <a:bodyPr vert="horz" wrap="square" lIns="91440" tIns="45720" rIns="91440" bIns="45720" numCol="1" anchor="t" anchorCtr="0" compatLnSpc="1"/>
          <a:lstStyle/>
          <a:p>
            <a:pPr marL="342900" marR="0" lvl="0" indent="-342900" algn="just" defTabSz="914400" rtl="0" eaLnBrk="0" fontAlgn="base" latinLnBrk="0" hangingPunct="0">
              <a:lnSpc>
                <a:spcPts val="2800"/>
              </a:lnSpc>
              <a:spcBef>
                <a:spcPct val="20000"/>
              </a:spcBef>
              <a:spcAft>
                <a:spcPct val="100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推翻旧秩序，建立新秩序。</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历史上许多革命，政治革命影响政府，宗教革命影响教会，社会革命影响生活。</a:t>
            </a: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工业革命是通过机器操作代替手工操作来完成的，而这些原本依靠手工操作生存的人沦为无产者。</a:t>
            </a:r>
            <a:endParaRPr kumimoji="0" lang="en-US" altLang="zh-CN"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ts val="2800"/>
              </a:lnSpc>
              <a:spcBef>
                <a:spcPct val="20000"/>
              </a:spcBef>
              <a:spcAft>
                <a:spcPct val="100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重大历史：</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英国工业革命的影响的范围之大，意义之深远，使得过去的那些革命都显得无足轻重，</a:t>
            </a: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工业革命对人类的进步开拓了更广泛的前景，</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也造成了更深重的苦难和不满。</a:t>
            </a:r>
            <a:endPar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ts val="2800"/>
              </a:lnSpc>
              <a:spcBef>
                <a:spcPct val="20000"/>
              </a:spcBef>
              <a:spcAft>
                <a:spcPct val="100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促进</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生产力：</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英国工业革命的煤铁时代，机器生产和动力的广泛应用，极大地提升了生产力、造成了众多的小生产者成为被雇佣的劳动者，而拥有资产的人成为雇佣者。</a:t>
            </a:r>
            <a:endPar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ts val="2800"/>
              </a:lnSpc>
              <a:spcBef>
                <a:spcPct val="20000"/>
              </a:spcBef>
              <a:spcAft>
                <a:spcPct val="100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推进城市化</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机器制造的工业产品价格低廉、充满市场，产量远远超出人类的生活必须，而农业产品大为逊色。促使了工商业发达，大多数人不再住在农村，城市人口高速增长。</a:t>
            </a:r>
          </a:p>
        </p:txBody>
      </p:sp>
      <p:sp>
        <p:nvSpPr>
          <p:cNvPr id="36866" name="灯片编号占位符 3"/>
          <p:cNvSpPr txBox="1">
            <a:spLocks noGrp="1"/>
          </p:cNvSpPr>
          <p:nvPr/>
        </p:nvSpPr>
        <p:spPr>
          <a:xfrm>
            <a:off x="6553200" y="6245225"/>
            <a:ext cx="2289175" cy="476250"/>
          </a:xfrm>
          <a:prstGeom prst="rect">
            <a:avLst/>
          </a:prstGeom>
          <a:noFill/>
          <a:ln w="9525">
            <a:noFill/>
          </a:ln>
        </p:spPr>
        <p:txBody>
          <a:bodyPr anchor="t"/>
          <a:lstStyle/>
          <a:p>
            <a:pPr algn="r">
              <a:buSzTx/>
            </a:pPr>
            <a:fld id="{9A0DB2DC-4C9A-4742-B13C-FB6460FD3503}" type="slidenum">
              <a:rPr lang="en-US" altLang="zh-CN" sz="1400" dirty="0">
                <a:latin typeface="Arial" panose="020B0604020202020204" pitchFamily="34" charset="0"/>
                <a:ea typeface="宋体" panose="02010600030101010101" pitchFamily="2" charset="-122"/>
              </a:rPr>
              <a:t>71</a:t>
            </a:fld>
            <a:endParaRPr lang="en-US" altLang="zh-CN" sz="1400" dirty="0">
              <a:latin typeface="Arial" panose="020B0604020202020204" pitchFamily="34" charset="0"/>
              <a:ea typeface="宋体" panose="02010600030101010101" pitchFamily="2" charset="-122"/>
            </a:endParaRPr>
          </a:p>
        </p:txBody>
      </p:sp>
      <p:sp>
        <p:nvSpPr>
          <p:cNvPr id="5" name="Rectangle 2"/>
          <p:cNvSpPr txBox="1">
            <a:spLocks noChangeArrowheads="1"/>
          </p:cNvSpPr>
          <p:nvPr/>
        </p:nvSpPr>
        <p:spPr>
          <a:xfrm>
            <a:off x="323850" y="188913"/>
            <a:ext cx="8362950" cy="865188"/>
          </a:xfrm>
          <a:prstGeom prst="rect">
            <a:avLst/>
          </a:prstGeom>
          <a:solidFill>
            <a:srgbClr val="FFCC00"/>
          </a:solidFill>
          <a:ln>
            <a:solidFill>
              <a:srgbClr val="800000"/>
            </a:solidFill>
          </a:ln>
        </p:spPr>
        <p:txBody>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42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44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工业革命带来的社会变迁</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71</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297A1C8-5483-4EFE-AFC5-A24FCFEAC0B1}"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22531">
                                            <p:txEl>
                                              <p:pRg st="0" end="0"/>
                                            </p:txEl>
                                          </p:spTgt>
                                        </p:tgtEl>
                                        <p:attrNameLst>
                                          <p:attrName>style.visibility</p:attrName>
                                        </p:attrNameLst>
                                      </p:cBhvr>
                                      <p:to>
                                        <p:strVal val="visible"/>
                                      </p:to>
                                    </p:set>
                                    <p:animEffect transition="in" filter="wipe(down)">
                                      <p:cBhvr>
                                        <p:cTn id="13" dur="500"/>
                                        <p:tgtEl>
                                          <p:spTgt spid="22531">
                                            <p:txEl>
                                              <p:pRg st="0" end="0"/>
                                            </p:txEl>
                                          </p:spTgt>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2531">
                                            <p:txEl>
                                              <p:pRg st="1" end="1"/>
                                            </p:txEl>
                                          </p:spTgt>
                                        </p:tgtEl>
                                        <p:attrNameLst>
                                          <p:attrName>style.visibility</p:attrName>
                                        </p:attrNameLst>
                                      </p:cBhvr>
                                      <p:to>
                                        <p:strVal val="visible"/>
                                      </p:to>
                                    </p:set>
                                    <p:animEffect transition="in" filter="wipe(down)">
                                      <p:cBhvr>
                                        <p:cTn id="17" dur="500"/>
                                        <p:tgtEl>
                                          <p:spTgt spid="22531">
                                            <p:txEl>
                                              <p:pRg st="1" end="1"/>
                                            </p:txEl>
                                          </p:spTgt>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22531">
                                            <p:txEl>
                                              <p:pRg st="2" end="2"/>
                                            </p:txEl>
                                          </p:spTgt>
                                        </p:tgtEl>
                                        <p:attrNameLst>
                                          <p:attrName>style.visibility</p:attrName>
                                        </p:attrNameLst>
                                      </p:cBhvr>
                                      <p:to>
                                        <p:strVal val="visible"/>
                                      </p:to>
                                    </p:set>
                                    <p:animEffect transition="in" filter="wipe(down)">
                                      <p:cBhvr>
                                        <p:cTn id="21" dur="500"/>
                                        <p:tgtEl>
                                          <p:spTgt spid="22531">
                                            <p:txEl>
                                              <p:pRg st="2" end="2"/>
                                            </p:txEl>
                                          </p:spTgt>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2531">
                                            <p:txEl>
                                              <p:pRg st="3" end="3"/>
                                            </p:txEl>
                                          </p:spTgt>
                                        </p:tgtEl>
                                        <p:attrNameLst>
                                          <p:attrName>style.visibility</p:attrName>
                                        </p:attrNameLst>
                                      </p:cBhvr>
                                      <p:to>
                                        <p:strVal val="visible"/>
                                      </p:to>
                                    </p:set>
                                    <p:animEffect transition="in" filter="wipe(down)">
                                      <p:cBhvr>
                                        <p:cTn id="25" dur="500"/>
                                        <p:tgtEl>
                                          <p:spTgt spid="225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idx="4294967295"/>
          </p:nvPr>
        </p:nvSpPr>
        <p:spPr>
          <a:xfrm>
            <a:off x="457200" y="277813"/>
            <a:ext cx="8229600" cy="918939"/>
          </a:xfrm>
          <a:solidFill>
            <a:srgbClr val="FFC000"/>
          </a:solidFill>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4800" b="1" i="0"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 </a:t>
            </a:r>
            <a:r>
              <a:rPr kumimoji="0" lang="zh-CN" altLang="en-US" sz="4400" b="1" i="1" u="none" strike="noStrike" kern="0" cap="none" spc="0" normalizeH="0" baseline="0" noProof="0" dirty="0" smtClean="0">
                <a:ln>
                  <a:noFill/>
                </a:ln>
                <a:solidFill>
                  <a:schemeClr val="tx2"/>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工业革命带来的社会变迁</a:t>
            </a:r>
          </a:p>
        </p:txBody>
      </p:sp>
      <p:sp>
        <p:nvSpPr>
          <p:cNvPr id="37890" name="内容占位符 2"/>
          <p:cNvSpPr>
            <a:spLocks noGrp="1"/>
          </p:cNvSpPr>
          <p:nvPr>
            <p:ph idx="4294967295"/>
          </p:nvPr>
        </p:nvSpPr>
        <p:spPr>
          <a:xfrm>
            <a:off x="428625" y="1268760"/>
            <a:ext cx="8358188" cy="5111750"/>
          </a:xfrm>
          <a:solidFill>
            <a:srgbClr val="FFFF00"/>
          </a:solidFill>
        </p:spPr>
        <p:txBody>
          <a:bodyPr vert="horz" wrap="square" lIns="91440" tIns="45720" rIns="91440" bIns="45720" anchor="t"/>
          <a:lstStyle/>
          <a:p>
            <a:r>
              <a:rPr lang="zh-CN" altLang="en-US" b="1" dirty="0">
                <a:latin typeface="微软雅黑" panose="020B0503020204020204" pitchFamily="34" charset="-122"/>
                <a:ea typeface="微软雅黑" panose="020B0503020204020204" pitchFamily="34" charset="-122"/>
              </a:rPr>
              <a:t>从家庭的手工劳动变为工厂的机器劳动；</a:t>
            </a:r>
          </a:p>
          <a:p>
            <a:r>
              <a:rPr lang="zh-CN" altLang="en-US" b="1" dirty="0">
                <a:latin typeface="微软雅黑" panose="020B0503020204020204" pitchFamily="34" charset="-122"/>
                <a:ea typeface="微软雅黑" panose="020B0503020204020204" pitchFamily="34" charset="-122"/>
              </a:rPr>
              <a:t>分工和机器生产，把劳动变成单一工序的简单操作</a:t>
            </a:r>
          </a:p>
          <a:p>
            <a:r>
              <a:rPr lang="zh-CN" altLang="en-US" b="1" dirty="0">
                <a:latin typeface="微软雅黑" panose="020B0503020204020204" pitchFamily="34" charset="-122"/>
                <a:ea typeface="微软雅黑" panose="020B0503020204020204" pitchFamily="34" charset="-122"/>
              </a:rPr>
              <a:t>拥有资产者掌握他人命运；</a:t>
            </a:r>
          </a:p>
          <a:p>
            <a:r>
              <a:rPr lang="zh-CN" altLang="en-US" b="1" dirty="0">
                <a:solidFill>
                  <a:srgbClr val="0000FF"/>
                </a:solidFill>
                <a:latin typeface="微软雅黑" panose="020B0503020204020204" pitchFamily="34" charset="-122"/>
                <a:ea typeface="微软雅黑" panose="020B0503020204020204" pitchFamily="34" charset="-122"/>
              </a:rPr>
              <a:t>消费主义的产生；</a:t>
            </a:r>
          </a:p>
          <a:p>
            <a:r>
              <a:rPr lang="zh-CN" altLang="en-US" b="1" dirty="0">
                <a:latin typeface="微软雅黑" panose="020B0503020204020204" pitchFamily="34" charset="-122"/>
                <a:ea typeface="微软雅黑" panose="020B0503020204020204" pitchFamily="34" charset="-122"/>
              </a:rPr>
              <a:t>生活两级分化，贫困者为生存道德败坏</a:t>
            </a:r>
          </a:p>
          <a:p>
            <a:r>
              <a:rPr lang="zh-CN" altLang="en-US" b="1" dirty="0">
                <a:solidFill>
                  <a:srgbClr val="0000FF"/>
                </a:solidFill>
                <a:latin typeface="微软雅黑" panose="020B0503020204020204" pitchFamily="34" charset="-122"/>
                <a:ea typeface="微软雅黑" panose="020B0503020204020204" pitchFamily="34" charset="-122"/>
              </a:rPr>
              <a:t>自由竞争的经济思想：</a:t>
            </a:r>
            <a:r>
              <a:rPr lang="zh-CN" altLang="zh-CN"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国富论</a:t>
            </a:r>
            <a:r>
              <a:rPr lang="zh-CN" altLang="zh-CN" b="1" dirty="0">
                <a:solidFill>
                  <a:srgbClr val="0000FF"/>
                </a:solidFill>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a:t>
            </a:r>
          </a:p>
          <a:p>
            <a:r>
              <a:rPr lang="zh-CN" altLang="en-US" b="1" dirty="0">
                <a:latin typeface="微软雅黑" panose="020B0503020204020204" pitchFamily="34" charset="-122"/>
                <a:ea typeface="微软雅黑" panose="020B0503020204020204" pitchFamily="34" charset="-122"/>
              </a:rPr>
              <a:t>海外殖民和社会达尔文主义；</a:t>
            </a:r>
            <a:endParaRPr lang="zh-CN" altLang="zh-CN" b="1" dirty="0">
              <a:latin typeface="微软雅黑" panose="020B0503020204020204" pitchFamily="34" charset="-122"/>
              <a:ea typeface="微软雅黑" panose="020B0503020204020204" pitchFamily="34" charset="-122"/>
            </a:endParaRPr>
          </a:p>
          <a:p>
            <a:r>
              <a:rPr lang="zh-CN" altLang="en-US" b="1" dirty="0">
                <a:solidFill>
                  <a:srgbClr val="0000FF"/>
                </a:solidFill>
                <a:latin typeface="微软雅黑" panose="020B0503020204020204" pitchFamily="34" charset="-122"/>
                <a:ea typeface="微软雅黑" panose="020B0503020204020204" pitchFamily="34" charset="-122"/>
              </a:rPr>
              <a:t>民主政治和劳工运动。</a:t>
            </a:r>
          </a:p>
        </p:txBody>
      </p:sp>
      <p:sp>
        <p:nvSpPr>
          <p:cNvPr id="37891" name="灯片编号占位符 3"/>
          <p:cNvSpPr txBox="1">
            <a:spLocks noGrp="1"/>
          </p:cNvSpPr>
          <p:nvPr/>
        </p:nvSpPr>
        <p:spPr>
          <a:xfrm>
            <a:off x="6553200" y="6245225"/>
            <a:ext cx="2289175" cy="476250"/>
          </a:xfrm>
          <a:prstGeom prst="rect">
            <a:avLst/>
          </a:prstGeom>
          <a:noFill/>
          <a:ln w="9525">
            <a:noFill/>
          </a:ln>
        </p:spPr>
        <p:txBody>
          <a:bodyPr anchor="t"/>
          <a:lstStyle/>
          <a:p>
            <a:pPr algn="r">
              <a:buSzTx/>
            </a:pPr>
            <a:fld id="{9A0DB2DC-4C9A-4742-B13C-FB6460FD3503}" type="slidenum">
              <a:rPr lang="en-US" altLang="zh-CN" sz="1400" dirty="0">
                <a:latin typeface="Arial" panose="020B0604020202020204" pitchFamily="34" charset="0"/>
                <a:ea typeface="宋体" panose="02010600030101010101" pitchFamily="2" charset="-122"/>
              </a:rPr>
              <a:t>72</a:t>
            </a:fld>
            <a:endParaRPr lang="en-US" altLang="zh-CN" sz="1400" dirty="0">
              <a:latin typeface="Arial" panose="020B0604020202020204" pitchFamily="34"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72</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297A1C8-5483-4EFE-AFC5-A24FCFEAC0B1}"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Effect transition="in" filter="wipe(down)">
                                      <p:cBhvr>
                                        <p:cTn id="7" dur="500"/>
                                        <p:tgtEl>
                                          <p:spTgt spid="37890">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7890">
                                            <p:txEl>
                                              <p:pRg st="1" end="1"/>
                                            </p:txEl>
                                          </p:spTgt>
                                        </p:tgtEl>
                                        <p:attrNameLst>
                                          <p:attrName>style.visibility</p:attrName>
                                        </p:attrNameLst>
                                      </p:cBhvr>
                                      <p:to>
                                        <p:strVal val="visible"/>
                                      </p:to>
                                    </p:set>
                                    <p:animEffect transition="in" filter="wipe(down)">
                                      <p:cBhvr>
                                        <p:cTn id="11" dur="500"/>
                                        <p:tgtEl>
                                          <p:spTgt spid="37890">
                                            <p:txEl>
                                              <p:pRg st="1" end="1"/>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7890">
                                            <p:txEl>
                                              <p:pRg st="2" end="2"/>
                                            </p:txEl>
                                          </p:spTgt>
                                        </p:tgtEl>
                                        <p:attrNameLst>
                                          <p:attrName>style.visibility</p:attrName>
                                        </p:attrNameLst>
                                      </p:cBhvr>
                                      <p:to>
                                        <p:strVal val="visible"/>
                                      </p:to>
                                    </p:set>
                                    <p:animEffect transition="in" filter="wipe(down)">
                                      <p:cBhvr>
                                        <p:cTn id="15" dur="500"/>
                                        <p:tgtEl>
                                          <p:spTgt spid="37890">
                                            <p:txEl>
                                              <p:pRg st="2" end="2"/>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7890">
                                            <p:txEl>
                                              <p:pRg st="3" end="3"/>
                                            </p:txEl>
                                          </p:spTgt>
                                        </p:tgtEl>
                                        <p:attrNameLst>
                                          <p:attrName>style.visibility</p:attrName>
                                        </p:attrNameLst>
                                      </p:cBhvr>
                                      <p:to>
                                        <p:strVal val="visible"/>
                                      </p:to>
                                    </p:set>
                                    <p:animEffect transition="in" filter="wipe(down)">
                                      <p:cBhvr>
                                        <p:cTn id="19" dur="500"/>
                                        <p:tgtEl>
                                          <p:spTgt spid="37890">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7890">
                                            <p:txEl>
                                              <p:pRg st="4" end="4"/>
                                            </p:txEl>
                                          </p:spTgt>
                                        </p:tgtEl>
                                        <p:attrNameLst>
                                          <p:attrName>style.visibility</p:attrName>
                                        </p:attrNameLst>
                                      </p:cBhvr>
                                      <p:to>
                                        <p:strVal val="visible"/>
                                      </p:to>
                                    </p:set>
                                    <p:animEffect transition="in" filter="wipe(down)">
                                      <p:cBhvr>
                                        <p:cTn id="23" dur="500"/>
                                        <p:tgtEl>
                                          <p:spTgt spid="37890">
                                            <p:txEl>
                                              <p:pRg st="4" end="4"/>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7890">
                                            <p:txEl>
                                              <p:pRg st="5" end="5"/>
                                            </p:txEl>
                                          </p:spTgt>
                                        </p:tgtEl>
                                        <p:attrNameLst>
                                          <p:attrName>style.visibility</p:attrName>
                                        </p:attrNameLst>
                                      </p:cBhvr>
                                      <p:to>
                                        <p:strVal val="visible"/>
                                      </p:to>
                                    </p:set>
                                    <p:animEffect transition="in" filter="wipe(down)">
                                      <p:cBhvr>
                                        <p:cTn id="27" dur="500"/>
                                        <p:tgtEl>
                                          <p:spTgt spid="37890">
                                            <p:txEl>
                                              <p:pRg st="5" end="5"/>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7890">
                                            <p:txEl>
                                              <p:pRg st="6" end="6"/>
                                            </p:txEl>
                                          </p:spTgt>
                                        </p:tgtEl>
                                        <p:attrNameLst>
                                          <p:attrName>style.visibility</p:attrName>
                                        </p:attrNameLst>
                                      </p:cBhvr>
                                      <p:to>
                                        <p:strVal val="visible"/>
                                      </p:to>
                                    </p:set>
                                    <p:animEffect transition="in" filter="wipe(down)">
                                      <p:cBhvr>
                                        <p:cTn id="31" dur="500"/>
                                        <p:tgtEl>
                                          <p:spTgt spid="37890">
                                            <p:txEl>
                                              <p:pRg st="6" end="6"/>
                                            </p:txEl>
                                          </p:spTgt>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7890">
                                            <p:txEl>
                                              <p:pRg st="7" end="7"/>
                                            </p:txEl>
                                          </p:spTgt>
                                        </p:tgtEl>
                                        <p:attrNameLst>
                                          <p:attrName>style.visibility</p:attrName>
                                        </p:attrNameLst>
                                      </p:cBhvr>
                                      <p:to>
                                        <p:strVal val="visible"/>
                                      </p:to>
                                    </p:set>
                                    <p:animEffect transition="in" filter="wipe(down)">
                                      <p:cBhvr>
                                        <p:cTn id="35" dur="500"/>
                                        <p:tgtEl>
                                          <p:spTgt spid="3789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4" name="动作按钮: 前进或下一项 394243">
            <a:hlinkClick r:id="rId2" action="ppaction://hlinksldjump"/>
          </p:cNvPr>
          <p:cNvSpPr/>
          <p:nvPr/>
        </p:nvSpPr>
        <p:spPr>
          <a:xfrm flipH="1" flipV="1">
            <a:off x="8748713" y="6526213"/>
            <a:ext cx="411162" cy="338137"/>
          </a:xfrm>
          <a:prstGeom prst="actionButtonForwardNext">
            <a:avLst/>
          </a:prstGeom>
          <a:solidFill>
            <a:schemeClr val="bg1"/>
          </a:solidFill>
          <a:ln w="9525">
            <a:noFill/>
          </a:ln>
        </p:spPr>
        <p:txBody>
          <a:bodyPr/>
          <a:lstStyle/>
          <a:p>
            <a:endParaRPr lang="zh-CN" altLang="en-US"/>
          </a:p>
        </p:txBody>
      </p:sp>
      <p:grpSp>
        <p:nvGrpSpPr>
          <p:cNvPr id="394249" name="组合 394248"/>
          <p:cNvGrpSpPr/>
          <p:nvPr/>
        </p:nvGrpSpPr>
        <p:grpSpPr>
          <a:xfrm>
            <a:off x="250825" y="0"/>
            <a:ext cx="8785225" cy="6784975"/>
            <a:chOff x="158" y="0"/>
            <a:chExt cx="5534" cy="4274"/>
          </a:xfrm>
        </p:grpSpPr>
        <p:grpSp>
          <p:nvGrpSpPr>
            <p:cNvPr id="394250" name="组合 394249"/>
            <p:cNvGrpSpPr/>
            <p:nvPr/>
          </p:nvGrpSpPr>
          <p:grpSpPr>
            <a:xfrm>
              <a:off x="158" y="0"/>
              <a:ext cx="5534" cy="4274"/>
              <a:chOff x="158" y="0"/>
              <a:chExt cx="5534" cy="4274"/>
            </a:xfrm>
          </p:grpSpPr>
          <p:grpSp>
            <p:nvGrpSpPr>
              <p:cNvPr id="394251" name="组合 394250"/>
              <p:cNvGrpSpPr/>
              <p:nvPr/>
            </p:nvGrpSpPr>
            <p:grpSpPr>
              <a:xfrm>
                <a:off x="158" y="0"/>
                <a:ext cx="5534" cy="4274"/>
                <a:chOff x="158" y="0"/>
                <a:chExt cx="5602" cy="4274"/>
              </a:xfrm>
            </p:grpSpPr>
            <p:pic>
              <p:nvPicPr>
                <p:cNvPr id="394252" name="图片 394251" descr="照片london"/>
                <p:cNvPicPr>
                  <a:picLocks noChangeAspect="1"/>
                </p:cNvPicPr>
                <p:nvPr/>
              </p:nvPicPr>
              <p:blipFill>
                <a:blip r:embed="rId3"/>
                <a:srcRect l="2744" t="1065" r="-2"/>
                <a:stretch>
                  <a:fillRect/>
                </a:stretch>
              </p:blipFill>
              <p:spPr>
                <a:xfrm>
                  <a:off x="158" y="0"/>
                  <a:ext cx="5602" cy="4274"/>
                </a:xfrm>
                <a:prstGeom prst="rect">
                  <a:avLst/>
                </a:prstGeom>
                <a:noFill/>
                <a:ln w="9525">
                  <a:noFill/>
                </a:ln>
              </p:spPr>
            </p:pic>
            <p:sp>
              <p:nvSpPr>
                <p:cNvPr id="394253" name="矩形 394252"/>
                <p:cNvSpPr/>
                <p:nvPr/>
              </p:nvSpPr>
              <p:spPr>
                <a:xfrm>
                  <a:off x="5102" y="1207"/>
                  <a:ext cx="363" cy="2479"/>
                </a:xfrm>
                <a:prstGeom prst="rect">
                  <a:avLst/>
                </a:prstGeom>
                <a:noFill/>
                <a:ln w="9525">
                  <a:noFill/>
                </a:ln>
              </p:spPr>
              <p:txBody>
                <a:bodyPr>
                  <a:spAutoFit/>
                </a:bodyPr>
                <a:lstStyle/>
                <a:p>
                  <a:r>
                    <a:rPr lang="zh-CN" altLang="en-US" sz="2800" b="1" dirty="0">
                      <a:solidFill>
                        <a:schemeClr val="hlink"/>
                      </a:solidFill>
                      <a:latin typeface="Arial" panose="020B0604020202020204" pitchFamily="34" charset="0"/>
                      <a:ea typeface="华文中宋" panose="02010600040101010101" charset="-122"/>
                    </a:rPr>
                    <a:t>工业革命时期的英国</a:t>
                  </a:r>
                </a:p>
              </p:txBody>
            </p:sp>
          </p:grpSp>
          <p:sp>
            <p:nvSpPr>
              <p:cNvPr id="394254" name="直接连接符 394253"/>
              <p:cNvSpPr/>
              <p:nvPr/>
            </p:nvSpPr>
            <p:spPr>
              <a:xfrm>
                <a:off x="2925" y="2115"/>
                <a:ext cx="635" cy="0"/>
              </a:xfrm>
              <a:prstGeom prst="line">
                <a:avLst/>
              </a:prstGeom>
              <a:ln w="9525" cap="flat" cmpd="sng">
                <a:solidFill>
                  <a:srgbClr val="FF0000"/>
                </a:solidFill>
                <a:prstDash val="solid"/>
                <a:headEnd type="none" w="med" len="med"/>
                <a:tailEnd type="none" w="med" len="med"/>
              </a:ln>
            </p:spPr>
          </p:sp>
          <p:sp>
            <p:nvSpPr>
              <p:cNvPr id="394255" name="直接连接符 394254"/>
              <p:cNvSpPr/>
              <p:nvPr/>
            </p:nvSpPr>
            <p:spPr>
              <a:xfrm>
                <a:off x="3106" y="1979"/>
                <a:ext cx="454" cy="0"/>
              </a:xfrm>
              <a:prstGeom prst="line">
                <a:avLst/>
              </a:prstGeom>
              <a:ln w="9525" cap="flat" cmpd="sng">
                <a:solidFill>
                  <a:srgbClr val="FF0000"/>
                </a:solidFill>
                <a:prstDash val="solid"/>
                <a:headEnd type="none" w="med" len="med"/>
                <a:tailEnd type="none" w="med" len="med"/>
              </a:ln>
            </p:spPr>
          </p:sp>
          <p:sp>
            <p:nvSpPr>
              <p:cNvPr id="394256" name="直接连接符 394255"/>
              <p:cNvSpPr/>
              <p:nvPr/>
            </p:nvSpPr>
            <p:spPr>
              <a:xfrm>
                <a:off x="3198" y="2251"/>
                <a:ext cx="635" cy="0"/>
              </a:xfrm>
              <a:prstGeom prst="line">
                <a:avLst/>
              </a:prstGeom>
              <a:ln w="9525" cap="flat" cmpd="sng">
                <a:solidFill>
                  <a:srgbClr val="FF0000"/>
                </a:solidFill>
                <a:prstDash val="solid"/>
                <a:headEnd type="none" w="med" len="med"/>
                <a:tailEnd type="none" w="med" len="med"/>
              </a:ln>
            </p:spPr>
          </p:sp>
          <p:sp>
            <p:nvSpPr>
              <p:cNvPr id="394257" name="直接连接符 394256"/>
              <p:cNvSpPr/>
              <p:nvPr/>
            </p:nvSpPr>
            <p:spPr>
              <a:xfrm>
                <a:off x="1837" y="2205"/>
                <a:ext cx="635" cy="0"/>
              </a:xfrm>
              <a:prstGeom prst="line">
                <a:avLst/>
              </a:prstGeom>
              <a:ln w="9525" cap="flat" cmpd="sng">
                <a:solidFill>
                  <a:srgbClr val="FF0000"/>
                </a:solidFill>
                <a:prstDash val="solid"/>
                <a:headEnd type="none" w="med" len="med"/>
                <a:tailEnd type="none" w="med" len="med"/>
              </a:ln>
            </p:spPr>
          </p:sp>
          <p:sp>
            <p:nvSpPr>
              <p:cNvPr id="394258" name="直接连接符 394257"/>
              <p:cNvSpPr/>
              <p:nvPr/>
            </p:nvSpPr>
            <p:spPr>
              <a:xfrm>
                <a:off x="2744" y="2614"/>
                <a:ext cx="635" cy="0"/>
              </a:xfrm>
              <a:prstGeom prst="line">
                <a:avLst/>
              </a:prstGeom>
              <a:ln w="9525" cap="flat" cmpd="sng">
                <a:solidFill>
                  <a:srgbClr val="FF0000"/>
                </a:solidFill>
                <a:prstDash val="solid"/>
                <a:headEnd type="none" w="med" len="med"/>
                <a:tailEnd type="none" w="med" len="med"/>
              </a:ln>
            </p:spPr>
          </p:sp>
          <p:sp>
            <p:nvSpPr>
              <p:cNvPr id="394259" name="矩形 394258"/>
              <p:cNvSpPr/>
              <p:nvPr/>
            </p:nvSpPr>
            <p:spPr>
              <a:xfrm>
                <a:off x="3111" y="1560"/>
                <a:ext cx="676" cy="192"/>
              </a:xfrm>
              <a:prstGeom prst="rect">
                <a:avLst/>
              </a:prstGeom>
              <a:noFill/>
              <a:ln w="9525">
                <a:noFill/>
              </a:ln>
            </p:spPr>
            <p:txBody>
              <a:bodyPr wrap="none" anchor="t">
                <a:spAutoFit/>
              </a:bodyPr>
              <a:lstStyle/>
              <a:p>
                <a:r>
                  <a:rPr lang="zh-CN" altLang="en-US" sz="1400" b="1" dirty="0">
                    <a:latin typeface="Arial" panose="020B0604020202020204" pitchFamily="34" charset="0"/>
                  </a:rPr>
                  <a:t>布拉德福德</a:t>
                </a:r>
              </a:p>
            </p:txBody>
          </p:sp>
        </p:grpSp>
        <p:sp>
          <p:nvSpPr>
            <p:cNvPr id="394260" name="直接连接符 394259"/>
            <p:cNvSpPr/>
            <p:nvPr/>
          </p:nvSpPr>
          <p:spPr>
            <a:xfrm>
              <a:off x="3152" y="1752"/>
              <a:ext cx="635" cy="0"/>
            </a:xfrm>
            <a:prstGeom prst="line">
              <a:avLst/>
            </a:prstGeom>
            <a:ln w="9525" cap="flat" cmpd="sng">
              <a:solidFill>
                <a:srgbClr val="FF0000"/>
              </a:solidFill>
              <a:prstDash val="solid"/>
              <a:headEnd type="none" w="med" len="med"/>
              <a:tailEnd type="none" w="med" len="med"/>
            </a:ln>
          </p:spPr>
        </p:sp>
      </p:grpSp>
      <p:grpSp>
        <p:nvGrpSpPr>
          <p:cNvPr id="394266" name="组合 394265"/>
          <p:cNvGrpSpPr/>
          <p:nvPr/>
        </p:nvGrpSpPr>
        <p:grpSpPr>
          <a:xfrm>
            <a:off x="3995738" y="2132013"/>
            <a:ext cx="2378075" cy="361950"/>
            <a:chOff x="2517" y="1343"/>
            <a:chExt cx="1498" cy="228"/>
          </a:xfrm>
        </p:grpSpPr>
        <p:sp>
          <p:nvSpPr>
            <p:cNvPr id="394262" name="直接连接符 394261"/>
            <p:cNvSpPr/>
            <p:nvPr/>
          </p:nvSpPr>
          <p:spPr>
            <a:xfrm flipV="1">
              <a:off x="3107" y="1389"/>
              <a:ext cx="181" cy="91"/>
            </a:xfrm>
            <a:prstGeom prst="line">
              <a:avLst/>
            </a:prstGeom>
            <a:ln w="38100" cap="flat" cmpd="sng">
              <a:solidFill>
                <a:srgbClr val="FF0000"/>
              </a:solidFill>
              <a:prstDash val="solid"/>
              <a:headEnd type="none" w="med" len="med"/>
              <a:tailEnd type="none" w="med" len="med"/>
            </a:ln>
          </p:spPr>
        </p:sp>
        <p:sp>
          <p:nvSpPr>
            <p:cNvPr id="394264" name="椭圆 394263"/>
            <p:cNvSpPr/>
            <p:nvPr/>
          </p:nvSpPr>
          <p:spPr>
            <a:xfrm>
              <a:off x="2517" y="1389"/>
              <a:ext cx="590" cy="182"/>
            </a:xfrm>
            <a:prstGeom prst="ellipse">
              <a:avLst/>
            </a:prstGeom>
            <a:noFill/>
            <a:ln w="38100" cap="flat" cmpd="sng">
              <a:solidFill>
                <a:srgbClr val="FF0000"/>
              </a:solidFill>
              <a:prstDash val="solid"/>
              <a:headEnd type="none" w="med" len="med"/>
              <a:tailEnd type="none" w="med" len="med"/>
            </a:ln>
          </p:spPr>
          <p:txBody>
            <a:bodyPr/>
            <a:lstStyle/>
            <a:p>
              <a:endParaRPr lang="zh-CN" altLang="en-US"/>
            </a:p>
          </p:txBody>
        </p:sp>
        <p:sp>
          <p:nvSpPr>
            <p:cNvPr id="394265" name="椭圆 394264"/>
            <p:cNvSpPr/>
            <p:nvPr/>
          </p:nvSpPr>
          <p:spPr>
            <a:xfrm>
              <a:off x="3243" y="1343"/>
              <a:ext cx="772" cy="182"/>
            </a:xfrm>
            <a:prstGeom prst="ellipse">
              <a:avLst/>
            </a:prstGeom>
            <a:noFill/>
            <a:ln w="38100" cap="flat" cmpd="sng">
              <a:solidFill>
                <a:srgbClr val="FF0000"/>
              </a:solidFill>
              <a:prstDash val="solid"/>
              <a:headEnd type="none" w="med" len="med"/>
              <a:tailEnd type="none" w="med" len="med"/>
            </a:ln>
          </p:spPr>
          <p:txBody>
            <a:bodyPr/>
            <a:lstStyle/>
            <a:p>
              <a:endParaRPr lang="zh-CN" altLang="en-US"/>
            </a:p>
          </p:txBody>
        </p:sp>
      </p:grpSp>
      <p:sp>
        <p:nvSpPr>
          <p:cNvPr id="394267" name="矩形标注 394266"/>
          <p:cNvSpPr/>
          <p:nvPr/>
        </p:nvSpPr>
        <p:spPr>
          <a:xfrm>
            <a:off x="5508625" y="333375"/>
            <a:ext cx="2663825" cy="1008063"/>
          </a:xfrm>
          <a:prstGeom prst="wedgeRectCallout">
            <a:avLst>
              <a:gd name="adj1" fmla="val -67880"/>
              <a:gd name="adj2" fmla="val 138977"/>
            </a:avLst>
          </a:prstGeom>
          <a:gradFill rotWithShape="1">
            <a:gsLst>
              <a:gs pos="0">
                <a:srgbClr val="FFCC99"/>
              </a:gs>
              <a:gs pos="50000">
                <a:schemeClr val="bg1"/>
              </a:gs>
              <a:gs pos="100000">
                <a:srgbClr val="FFCC99"/>
              </a:gs>
            </a:gsLst>
            <a:lin ang="5400000" scaled="1"/>
            <a:tileRect/>
          </a:gradFill>
          <a:ln w="38100" cap="flat" cmpd="dbl">
            <a:solidFill>
              <a:srgbClr val="FFCC00"/>
            </a:solidFill>
            <a:prstDash val="solid"/>
            <a:miter/>
            <a:headEnd type="none" w="med" len="med"/>
            <a:tailEnd type="none" w="med" len="med"/>
          </a:ln>
        </p:spPr>
        <p:txBody>
          <a:bodyPr/>
          <a:lstStyle/>
          <a:p>
            <a:pPr algn="ctr"/>
            <a:r>
              <a:rPr lang="en-US" altLang="zh-CN" sz="20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1825</a:t>
            </a:r>
            <a:r>
              <a:rPr lang="zh-CN" altLang="en-US" sz="20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年，世界上第一条全长</a:t>
            </a:r>
            <a:r>
              <a:rPr lang="en-US" altLang="zh-CN" sz="20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37</a:t>
            </a:r>
            <a:r>
              <a:rPr lang="zh-CN" altLang="en-US" sz="20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英里的客运铁路建成通车</a:t>
            </a:r>
            <a:endParaRPr lang="zh-CN" altLang="en-US" sz="2000" b="1">
              <a:solidFill>
                <a:srgbClr val="6600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73</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AC1E2A7-82DF-4B57-9EAE-814C5C337B80}"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94266"/>
                                        </p:tgtEl>
                                        <p:attrNameLst>
                                          <p:attrName>style.visibility</p:attrName>
                                        </p:attrNameLst>
                                      </p:cBhvr>
                                      <p:to>
                                        <p:strVal val="visible"/>
                                      </p:to>
                                    </p:set>
                                    <p:animEffect transition="in" filter="blinds(horizontal)">
                                      <p:cBhvr>
                                        <p:cTn id="7" dur="500"/>
                                        <p:tgtEl>
                                          <p:spTgt spid="3942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94267"/>
                                        </p:tgtEl>
                                        <p:attrNameLst>
                                          <p:attrName>style.visibility</p:attrName>
                                        </p:attrNameLst>
                                      </p:cBhvr>
                                      <p:to>
                                        <p:strVal val="visible"/>
                                      </p:to>
                                    </p:set>
                                    <p:animEffect transition="in" filter="wipe(down)">
                                      <p:cBhvr>
                                        <p:cTn id="12" dur="500"/>
                                        <p:tgtEl>
                                          <p:spTgt spid="394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67"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动作按钮: 前进或下一项 590849">
            <a:hlinkClick r:id="rId2" action="ppaction://hlinksldjump"/>
          </p:cNvPr>
          <p:cNvSpPr/>
          <p:nvPr/>
        </p:nvSpPr>
        <p:spPr>
          <a:xfrm flipH="1" flipV="1">
            <a:off x="8748713" y="6526213"/>
            <a:ext cx="411162" cy="338137"/>
          </a:xfrm>
          <a:prstGeom prst="actionButtonForwardNext">
            <a:avLst/>
          </a:prstGeom>
          <a:solidFill>
            <a:schemeClr val="bg1"/>
          </a:solidFill>
          <a:ln w="9525">
            <a:noFill/>
          </a:ln>
        </p:spPr>
        <p:txBody>
          <a:bodyPr/>
          <a:lstStyle/>
          <a:p>
            <a:endParaRPr lang="zh-CN" altLang="en-US"/>
          </a:p>
        </p:txBody>
      </p:sp>
      <p:grpSp>
        <p:nvGrpSpPr>
          <p:cNvPr id="590851" name="组合 590850"/>
          <p:cNvGrpSpPr/>
          <p:nvPr/>
        </p:nvGrpSpPr>
        <p:grpSpPr>
          <a:xfrm>
            <a:off x="241935" y="36830"/>
            <a:ext cx="8785225" cy="6784975"/>
            <a:chOff x="158" y="0"/>
            <a:chExt cx="5534" cy="4274"/>
          </a:xfrm>
        </p:grpSpPr>
        <p:grpSp>
          <p:nvGrpSpPr>
            <p:cNvPr id="590852" name="组合 590851"/>
            <p:cNvGrpSpPr/>
            <p:nvPr/>
          </p:nvGrpSpPr>
          <p:grpSpPr>
            <a:xfrm>
              <a:off x="158" y="0"/>
              <a:ext cx="5534" cy="4274"/>
              <a:chOff x="158" y="0"/>
              <a:chExt cx="5534" cy="4274"/>
            </a:xfrm>
          </p:grpSpPr>
          <p:grpSp>
            <p:nvGrpSpPr>
              <p:cNvPr id="590853" name="组合 590852"/>
              <p:cNvGrpSpPr/>
              <p:nvPr/>
            </p:nvGrpSpPr>
            <p:grpSpPr>
              <a:xfrm>
                <a:off x="158" y="0"/>
                <a:ext cx="5534" cy="4274"/>
                <a:chOff x="158" y="0"/>
                <a:chExt cx="5602" cy="4274"/>
              </a:xfrm>
            </p:grpSpPr>
            <p:pic>
              <p:nvPicPr>
                <p:cNvPr id="590854" name="图片 590853" descr="照片london"/>
                <p:cNvPicPr>
                  <a:picLocks noChangeAspect="1"/>
                </p:cNvPicPr>
                <p:nvPr/>
              </p:nvPicPr>
              <p:blipFill>
                <a:blip r:embed="rId3"/>
                <a:srcRect l="2744" t="1065" r="-2"/>
                <a:stretch>
                  <a:fillRect/>
                </a:stretch>
              </p:blipFill>
              <p:spPr>
                <a:xfrm>
                  <a:off x="158" y="0"/>
                  <a:ext cx="5602" cy="4274"/>
                </a:xfrm>
                <a:prstGeom prst="rect">
                  <a:avLst/>
                </a:prstGeom>
                <a:noFill/>
                <a:ln w="9525">
                  <a:noFill/>
                </a:ln>
              </p:spPr>
            </p:pic>
            <p:sp>
              <p:nvSpPr>
                <p:cNvPr id="590855" name="矩形 590854"/>
                <p:cNvSpPr/>
                <p:nvPr/>
              </p:nvSpPr>
              <p:spPr>
                <a:xfrm>
                  <a:off x="5102" y="1207"/>
                  <a:ext cx="363" cy="2479"/>
                </a:xfrm>
                <a:prstGeom prst="rect">
                  <a:avLst/>
                </a:prstGeom>
                <a:noFill/>
                <a:ln w="9525">
                  <a:noFill/>
                </a:ln>
              </p:spPr>
              <p:txBody>
                <a:bodyPr>
                  <a:spAutoFit/>
                </a:bodyPr>
                <a:lstStyle/>
                <a:p>
                  <a:r>
                    <a:rPr lang="zh-CN" altLang="en-US" sz="2800" b="1" dirty="0">
                      <a:solidFill>
                        <a:schemeClr val="hlink"/>
                      </a:solidFill>
                      <a:latin typeface="Arial" panose="020B0604020202020204" pitchFamily="34" charset="0"/>
                      <a:ea typeface="华文中宋" panose="02010600040101010101" charset="-122"/>
                    </a:rPr>
                    <a:t>工业革命时期的英国</a:t>
                  </a:r>
                </a:p>
              </p:txBody>
            </p:sp>
          </p:grpSp>
          <p:sp>
            <p:nvSpPr>
              <p:cNvPr id="590856" name="直接连接符 590855"/>
              <p:cNvSpPr/>
              <p:nvPr/>
            </p:nvSpPr>
            <p:spPr>
              <a:xfrm>
                <a:off x="2925" y="2115"/>
                <a:ext cx="635" cy="0"/>
              </a:xfrm>
              <a:prstGeom prst="line">
                <a:avLst/>
              </a:prstGeom>
              <a:ln w="9525" cap="flat" cmpd="sng">
                <a:solidFill>
                  <a:srgbClr val="FF0000"/>
                </a:solidFill>
                <a:prstDash val="solid"/>
                <a:headEnd type="none" w="med" len="med"/>
                <a:tailEnd type="none" w="med" len="med"/>
              </a:ln>
            </p:spPr>
          </p:sp>
          <p:sp>
            <p:nvSpPr>
              <p:cNvPr id="590857" name="直接连接符 590856"/>
              <p:cNvSpPr/>
              <p:nvPr/>
            </p:nvSpPr>
            <p:spPr>
              <a:xfrm>
                <a:off x="3106" y="1979"/>
                <a:ext cx="454" cy="0"/>
              </a:xfrm>
              <a:prstGeom prst="line">
                <a:avLst/>
              </a:prstGeom>
              <a:ln w="9525" cap="flat" cmpd="sng">
                <a:solidFill>
                  <a:srgbClr val="FF0000"/>
                </a:solidFill>
                <a:prstDash val="solid"/>
                <a:headEnd type="none" w="med" len="med"/>
                <a:tailEnd type="none" w="med" len="med"/>
              </a:ln>
            </p:spPr>
          </p:sp>
          <p:sp>
            <p:nvSpPr>
              <p:cNvPr id="590858" name="直接连接符 590857"/>
              <p:cNvSpPr/>
              <p:nvPr/>
            </p:nvSpPr>
            <p:spPr>
              <a:xfrm>
                <a:off x="3198" y="2251"/>
                <a:ext cx="635" cy="0"/>
              </a:xfrm>
              <a:prstGeom prst="line">
                <a:avLst/>
              </a:prstGeom>
              <a:ln w="9525" cap="flat" cmpd="sng">
                <a:solidFill>
                  <a:srgbClr val="FF0000"/>
                </a:solidFill>
                <a:prstDash val="solid"/>
                <a:headEnd type="none" w="med" len="med"/>
                <a:tailEnd type="none" w="med" len="med"/>
              </a:ln>
            </p:spPr>
          </p:sp>
          <p:sp>
            <p:nvSpPr>
              <p:cNvPr id="590859" name="直接连接符 590858"/>
              <p:cNvSpPr/>
              <p:nvPr/>
            </p:nvSpPr>
            <p:spPr>
              <a:xfrm>
                <a:off x="1837" y="2205"/>
                <a:ext cx="635" cy="0"/>
              </a:xfrm>
              <a:prstGeom prst="line">
                <a:avLst/>
              </a:prstGeom>
              <a:ln w="9525" cap="flat" cmpd="sng">
                <a:solidFill>
                  <a:srgbClr val="FF0000"/>
                </a:solidFill>
                <a:prstDash val="solid"/>
                <a:headEnd type="none" w="med" len="med"/>
                <a:tailEnd type="none" w="med" len="med"/>
              </a:ln>
            </p:spPr>
          </p:sp>
          <p:sp>
            <p:nvSpPr>
              <p:cNvPr id="590860" name="直接连接符 590859"/>
              <p:cNvSpPr/>
              <p:nvPr/>
            </p:nvSpPr>
            <p:spPr>
              <a:xfrm>
                <a:off x="2744" y="2614"/>
                <a:ext cx="635" cy="0"/>
              </a:xfrm>
              <a:prstGeom prst="line">
                <a:avLst/>
              </a:prstGeom>
              <a:ln w="9525" cap="flat" cmpd="sng">
                <a:solidFill>
                  <a:srgbClr val="FF0000"/>
                </a:solidFill>
                <a:prstDash val="solid"/>
                <a:headEnd type="none" w="med" len="med"/>
                <a:tailEnd type="none" w="med" len="med"/>
              </a:ln>
            </p:spPr>
          </p:sp>
          <p:sp>
            <p:nvSpPr>
              <p:cNvPr id="590861" name="矩形 590860"/>
              <p:cNvSpPr/>
              <p:nvPr/>
            </p:nvSpPr>
            <p:spPr>
              <a:xfrm>
                <a:off x="3111" y="1560"/>
                <a:ext cx="676" cy="192"/>
              </a:xfrm>
              <a:prstGeom prst="rect">
                <a:avLst/>
              </a:prstGeom>
              <a:noFill/>
              <a:ln w="9525">
                <a:noFill/>
              </a:ln>
            </p:spPr>
            <p:txBody>
              <a:bodyPr wrap="none" anchor="t">
                <a:spAutoFit/>
              </a:bodyPr>
              <a:lstStyle/>
              <a:p>
                <a:r>
                  <a:rPr lang="zh-CN" altLang="en-US" sz="1400" b="1" dirty="0">
                    <a:latin typeface="Arial" panose="020B0604020202020204" pitchFamily="34" charset="0"/>
                  </a:rPr>
                  <a:t>布拉德福德</a:t>
                </a:r>
              </a:p>
            </p:txBody>
          </p:sp>
        </p:grpSp>
        <p:sp>
          <p:nvSpPr>
            <p:cNvPr id="590862" name="直接连接符 590861"/>
            <p:cNvSpPr/>
            <p:nvPr/>
          </p:nvSpPr>
          <p:spPr>
            <a:xfrm>
              <a:off x="3152" y="1752"/>
              <a:ext cx="635" cy="0"/>
            </a:xfrm>
            <a:prstGeom prst="line">
              <a:avLst/>
            </a:prstGeom>
            <a:ln w="9525" cap="flat" cmpd="sng">
              <a:solidFill>
                <a:srgbClr val="FF0000"/>
              </a:solidFill>
              <a:prstDash val="solid"/>
              <a:headEnd type="none" w="med" len="med"/>
              <a:tailEnd type="none" w="med" len="med"/>
            </a:ln>
          </p:spPr>
        </p:sp>
      </p:grpSp>
      <p:sp>
        <p:nvSpPr>
          <p:cNvPr id="590863" name="矩形标注 590862"/>
          <p:cNvSpPr/>
          <p:nvPr/>
        </p:nvSpPr>
        <p:spPr>
          <a:xfrm>
            <a:off x="287020" y="4314825"/>
            <a:ext cx="3527425" cy="1971040"/>
          </a:xfrm>
          <a:prstGeom prst="wedgeRectCallout">
            <a:avLst>
              <a:gd name="adj1" fmla="val 39090"/>
              <a:gd name="adj2" fmla="val -135567"/>
            </a:avLst>
          </a:prstGeom>
          <a:gradFill rotWithShape="1">
            <a:gsLst>
              <a:gs pos="0">
                <a:srgbClr val="FFFFCC"/>
              </a:gs>
              <a:gs pos="50000">
                <a:schemeClr val="bg1"/>
              </a:gs>
              <a:gs pos="100000">
                <a:srgbClr val="FFFFCC"/>
              </a:gs>
            </a:gsLst>
            <a:lin ang="5400000" scaled="1"/>
            <a:tileRect/>
          </a:gradFill>
          <a:ln w="38100" cap="flat" cmpd="dbl">
            <a:solidFill>
              <a:srgbClr val="FF9900"/>
            </a:solidFill>
            <a:prstDash val="solid"/>
            <a:miter/>
            <a:headEnd type="none" w="med" len="med"/>
            <a:tailEnd type="none" w="med" len="med"/>
          </a:ln>
        </p:spPr>
        <p:txBody>
          <a:bodyPr/>
          <a:lstStyle/>
          <a:p>
            <a:pPr algn="just"/>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世纪中叶，英国建成了以</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纺织、煤炭、钢铁、机械</a:t>
            </a:r>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为核心的现代工业体系 ，工业革命基本完成 。</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74</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AC1E2A7-82DF-4B57-9EAE-814C5C337B80}"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文本占位符 70658"/>
          <p:cNvSpPr>
            <a:spLocks noGrp="1"/>
          </p:cNvSpPr>
          <p:nvPr>
            <p:ph type="body" idx="1"/>
          </p:nvPr>
        </p:nvSpPr>
        <p:spPr>
          <a:xfrm>
            <a:off x="619760" y="382270"/>
            <a:ext cx="8390255" cy="6019800"/>
          </a:xfrm>
        </p:spPr>
        <p:txBody>
          <a:bodyPr/>
          <a:lstStyle/>
          <a:p>
            <a:pPr>
              <a:buNone/>
            </a:pPr>
            <a:r>
              <a:rPr lang="zh-CN" altLang="en-US" sz="3600" b="1" dirty="0">
                <a:solidFill>
                  <a:srgbClr val="002060"/>
                </a:solidFill>
                <a:latin typeface="微软雅黑" panose="020B0503020204020204" pitchFamily="34" charset="-122"/>
                <a:ea typeface="微软雅黑" panose="020B0503020204020204" pitchFamily="34" charset="-122"/>
              </a:rPr>
              <a:t>大英帝国</a:t>
            </a:r>
          </a:p>
        </p:txBody>
      </p:sp>
      <p:pic>
        <p:nvPicPr>
          <p:cNvPr id="70660" name="图片 70659" descr="map_of_the_british_empire_in_the_1920s"/>
          <p:cNvPicPr>
            <a:picLocks noChangeAspect="1"/>
          </p:cNvPicPr>
          <p:nvPr/>
        </p:nvPicPr>
        <p:blipFill>
          <a:blip r:embed="rId2"/>
          <a:srcRect l="935" t="3114" b="1881"/>
          <a:stretch>
            <a:fillRect/>
          </a:stretch>
        </p:blipFill>
        <p:spPr>
          <a:xfrm>
            <a:off x="111125" y="1184275"/>
            <a:ext cx="8811895" cy="5071745"/>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75</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任意多边形 401409"/>
          <p:cNvSpPr/>
          <p:nvPr/>
        </p:nvSpPr>
        <p:spPr>
          <a:xfrm>
            <a:off x="5268913" y="2065338"/>
            <a:ext cx="2897187" cy="2439987"/>
          </a:xfrm>
          <a:custGeom>
            <a:avLst/>
            <a:gdLst/>
            <a:ahLst/>
            <a:cxnLst/>
            <a:rect l="0" t="0" r="0" b="0"/>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rgbClr val="001D56">
                  <a:gamma/>
                  <a:shade val="84706"/>
                  <a:invGamma/>
                </a:srgbClr>
              </a:gs>
              <a:gs pos="100000">
                <a:srgbClr val="001D56"/>
              </a:gs>
            </a:gsLst>
            <a:lin ang="2700000" scaled="1"/>
            <a:tileRect/>
          </a:gradFill>
          <a:ln w="9525">
            <a:noFill/>
          </a:ln>
        </p:spPr>
        <p:txBody>
          <a:bodyPr/>
          <a:lstStyle/>
          <a:p>
            <a:endParaRPr lang="zh-CN" altLang="en-US"/>
          </a:p>
        </p:txBody>
      </p:sp>
      <p:sp>
        <p:nvSpPr>
          <p:cNvPr id="401411" name="矩形 401410"/>
          <p:cNvSpPr>
            <a:spLocks noChangeAspect="1"/>
          </p:cNvSpPr>
          <p:nvPr userDrawn="1"/>
        </p:nvSpPr>
        <p:spPr>
          <a:xfrm>
            <a:off x="5083175" y="6408738"/>
            <a:ext cx="719138" cy="541337"/>
          </a:xfrm>
          <a:prstGeom prst="rect">
            <a:avLst/>
          </a:prstGeom>
          <a:noFill/>
          <a:ln w="9525">
            <a:noFill/>
          </a:ln>
        </p:spPr>
        <p:txBody>
          <a:bodyPr/>
          <a:lstStyle/>
          <a:p>
            <a:endParaRPr lang="zh-CN" altLang="en-US"/>
          </a:p>
        </p:txBody>
      </p:sp>
      <p:sp>
        <p:nvSpPr>
          <p:cNvPr id="401412" name="矩形 401411"/>
          <p:cNvSpPr/>
          <p:nvPr/>
        </p:nvSpPr>
        <p:spPr>
          <a:xfrm>
            <a:off x="452438" y="1536700"/>
            <a:ext cx="8229600" cy="4525963"/>
          </a:xfrm>
          <a:prstGeom prst="rect">
            <a:avLst/>
          </a:prstGeom>
          <a:solidFill>
            <a:srgbClr val="FFFFFF"/>
          </a:solidFill>
          <a:ln w="9525" cap="flat" cmpd="sng">
            <a:solidFill>
              <a:srgbClr val="000000"/>
            </a:solidFill>
            <a:prstDash val="solid"/>
            <a:miter/>
            <a:headEnd type="none" w="med" len="med"/>
            <a:tailEnd type="none" w="med" len="med"/>
          </a:ln>
        </p:spPr>
        <p:txBody>
          <a:bodyPr/>
          <a:lstStyle/>
          <a:p>
            <a:endParaRPr lang="zh-CN" altLang="en-US"/>
          </a:p>
        </p:txBody>
      </p:sp>
      <p:pic>
        <p:nvPicPr>
          <p:cNvPr id="401413" name="图片 401412" descr="jc_ls_bs_tc_91_yza"/>
          <p:cNvPicPr>
            <a:picLocks noChangeAspect="1"/>
          </p:cNvPicPr>
          <p:nvPr/>
        </p:nvPicPr>
        <p:blipFill>
          <a:blip r:embed="rId2"/>
          <a:stretch>
            <a:fillRect/>
          </a:stretch>
        </p:blipFill>
        <p:spPr>
          <a:xfrm>
            <a:off x="18415" y="868363"/>
            <a:ext cx="8785225" cy="5610225"/>
          </a:xfrm>
          <a:prstGeom prst="rect">
            <a:avLst/>
          </a:prstGeom>
          <a:noFill/>
          <a:ln w="9525">
            <a:noFill/>
          </a:ln>
        </p:spPr>
      </p:pic>
      <p:sp>
        <p:nvSpPr>
          <p:cNvPr id="401415" name="文本框 401414"/>
          <p:cNvSpPr txBox="1"/>
          <p:nvPr/>
        </p:nvSpPr>
        <p:spPr>
          <a:xfrm>
            <a:off x="3270250" y="2420938"/>
            <a:ext cx="719138" cy="398780"/>
          </a:xfrm>
          <a:prstGeom prst="rect">
            <a:avLst/>
          </a:prstGeom>
          <a:solidFill>
            <a:srgbClr val="E5E5FF"/>
          </a:solidFill>
          <a:ln w="9525">
            <a:noFill/>
          </a:ln>
        </p:spPr>
        <p:txBody>
          <a:bodyPr>
            <a:spAutoFit/>
          </a:bodyPr>
          <a:lstStyle/>
          <a:p>
            <a:pPr>
              <a:spcBef>
                <a:spcPct val="50000"/>
              </a:spcBef>
            </a:pPr>
            <a:r>
              <a:rPr lang="zh-CN" altLang="en-US" sz="2000" b="1" dirty="0">
                <a:solidFill>
                  <a:srgbClr val="6600FF"/>
                </a:solidFill>
                <a:effectLst/>
                <a:latin typeface="微软雅黑" panose="020B0503020204020204" pitchFamily="34" charset="-122"/>
                <a:ea typeface="微软雅黑" panose="020B0503020204020204" pitchFamily="34" charset="-122"/>
              </a:rPr>
              <a:t>法国</a:t>
            </a:r>
          </a:p>
        </p:txBody>
      </p:sp>
      <p:sp>
        <p:nvSpPr>
          <p:cNvPr id="401416" name="文本框 401415"/>
          <p:cNvSpPr txBox="1"/>
          <p:nvPr/>
        </p:nvSpPr>
        <p:spPr>
          <a:xfrm>
            <a:off x="684213" y="2492375"/>
            <a:ext cx="719137" cy="398780"/>
          </a:xfrm>
          <a:prstGeom prst="rect">
            <a:avLst/>
          </a:prstGeom>
          <a:solidFill>
            <a:srgbClr val="E5E5FF"/>
          </a:solidFill>
          <a:ln w="9525">
            <a:noFill/>
          </a:ln>
        </p:spPr>
        <p:txBody>
          <a:bodyPr>
            <a:spAutoFit/>
          </a:bodyPr>
          <a:lstStyle/>
          <a:p>
            <a:pPr>
              <a:spcBef>
                <a:spcPct val="50000"/>
              </a:spcBef>
            </a:pPr>
            <a:r>
              <a:rPr lang="zh-CN" altLang="en-US" sz="2000" b="1" dirty="0">
                <a:solidFill>
                  <a:srgbClr val="6600FF"/>
                </a:solidFill>
                <a:effectLst/>
                <a:latin typeface="微软雅黑" panose="020B0503020204020204" pitchFamily="34" charset="-122"/>
                <a:ea typeface="微软雅黑" panose="020B0503020204020204" pitchFamily="34" charset="-122"/>
              </a:rPr>
              <a:t>美国</a:t>
            </a:r>
          </a:p>
        </p:txBody>
      </p:sp>
      <p:sp>
        <p:nvSpPr>
          <p:cNvPr id="401417" name="文本框 401416"/>
          <p:cNvSpPr txBox="1"/>
          <p:nvPr/>
        </p:nvSpPr>
        <p:spPr>
          <a:xfrm>
            <a:off x="4017963" y="2095500"/>
            <a:ext cx="1108075" cy="398780"/>
          </a:xfrm>
          <a:prstGeom prst="rect">
            <a:avLst/>
          </a:prstGeom>
          <a:solidFill>
            <a:srgbClr val="000514"/>
          </a:solidFill>
          <a:ln w="9525">
            <a:noFill/>
          </a:ln>
        </p:spPr>
        <p:txBody>
          <a:bodyPr>
            <a:spAutoFit/>
          </a:bodyPr>
          <a:lstStyle/>
          <a:p>
            <a:pPr algn="ctr">
              <a:spcBef>
                <a:spcPct val="50000"/>
              </a:spcBef>
            </a:pPr>
            <a:r>
              <a:rPr lang="zh-CN" altLang="en-US" sz="2000" b="1" dirty="0">
                <a:solidFill>
                  <a:schemeClr val="bg1"/>
                </a:solidFill>
                <a:effectLst>
                  <a:outerShdw blurRad="38100" dist="38100" dir="2700000">
                    <a:srgbClr val="000000"/>
                  </a:outerShdw>
                </a:effectLst>
                <a:latin typeface="微软雅黑" panose="020B0503020204020204" pitchFamily="34" charset="-122"/>
                <a:ea typeface="微软雅黑" panose="020B0503020204020204" pitchFamily="34" charset="-122"/>
              </a:rPr>
              <a:t>德意志</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01418" name="文本框 401417"/>
          <p:cNvSpPr txBox="1"/>
          <p:nvPr/>
        </p:nvSpPr>
        <p:spPr>
          <a:xfrm>
            <a:off x="5508625" y="1844675"/>
            <a:ext cx="792163" cy="398780"/>
          </a:xfrm>
          <a:prstGeom prst="rect">
            <a:avLst/>
          </a:prstGeom>
          <a:solidFill>
            <a:srgbClr val="003399"/>
          </a:solidFill>
          <a:ln w="9525">
            <a:noFill/>
          </a:ln>
        </p:spPr>
        <p:txBody>
          <a:bodyPr>
            <a:spAutoFit/>
          </a:bodyPr>
          <a:lstStyle/>
          <a:p>
            <a:pPr>
              <a:spcBef>
                <a:spcPct val="50000"/>
              </a:spcBef>
            </a:pPr>
            <a:r>
              <a:rPr lang="zh-CN" altLang="en-US" sz="2000" b="1" dirty="0">
                <a:solidFill>
                  <a:schemeClr val="bg1"/>
                </a:solidFill>
                <a:effectLst>
                  <a:outerShdw blurRad="38100" dist="38100" dir="2700000">
                    <a:srgbClr val="000000"/>
                  </a:outerShdw>
                </a:effectLst>
                <a:latin typeface="微软雅黑" panose="020B0503020204020204" pitchFamily="34" charset="-122"/>
                <a:ea typeface="微软雅黑" panose="020B0503020204020204" pitchFamily="34" charset="-122"/>
              </a:rPr>
              <a:t>俄国</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01419" name="文本框 401418"/>
          <p:cNvSpPr txBox="1"/>
          <p:nvPr/>
        </p:nvSpPr>
        <p:spPr>
          <a:xfrm>
            <a:off x="7596188" y="2565400"/>
            <a:ext cx="720725" cy="398780"/>
          </a:xfrm>
          <a:prstGeom prst="rect">
            <a:avLst/>
          </a:prstGeom>
          <a:solidFill>
            <a:srgbClr val="003399"/>
          </a:solidFill>
          <a:ln w="9525">
            <a:noFill/>
          </a:ln>
        </p:spPr>
        <p:txBody>
          <a:bodyPr>
            <a:spAutoFit/>
          </a:bodyPr>
          <a:lstStyle/>
          <a:p>
            <a:pPr>
              <a:spcBef>
                <a:spcPct val="50000"/>
              </a:spcBef>
            </a:pPr>
            <a:r>
              <a:rPr lang="zh-CN" altLang="en-US" sz="2000" b="1" dirty="0">
                <a:solidFill>
                  <a:schemeClr val="bg1"/>
                </a:solidFill>
                <a:effectLst>
                  <a:outerShdw blurRad="38100" dist="38100" dir="2700000">
                    <a:srgbClr val="000000"/>
                  </a:outerShdw>
                </a:effectLst>
                <a:latin typeface="微软雅黑" panose="020B0503020204020204" pitchFamily="34" charset="-122"/>
                <a:ea typeface="微软雅黑" panose="020B0503020204020204" pitchFamily="34" charset="-122"/>
              </a:rPr>
              <a:t>日本</a:t>
            </a:r>
          </a:p>
        </p:txBody>
      </p:sp>
      <p:sp>
        <p:nvSpPr>
          <p:cNvPr id="401420" name="矩形 401419"/>
          <p:cNvSpPr/>
          <p:nvPr/>
        </p:nvSpPr>
        <p:spPr>
          <a:xfrm>
            <a:off x="18415" y="206375"/>
            <a:ext cx="8785225" cy="706755"/>
          </a:xfrm>
          <a:prstGeom prst="rect">
            <a:avLst/>
          </a:prstGeom>
          <a:solidFill>
            <a:srgbClr val="FFFF00"/>
          </a:solidFill>
          <a:ln w="9525">
            <a:noFill/>
          </a:ln>
        </p:spPr>
        <p:txBody>
          <a:bodyPr wrap="square">
            <a:spAutoFit/>
          </a:bodyPr>
          <a:lstStyle/>
          <a:p>
            <a:pPr algn="l"/>
            <a:r>
              <a:rPr lang="en-US" altLang="zh-CN" sz="4000" b="1" dirty="0">
                <a:effectLst>
                  <a:outerShdw blurRad="38100" dist="38100" dir="2700000">
                    <a:srgbClr val="C0C0C0"/>
                  </a:outerShdw>
                </a:effectLst>
                <a:latin typeface="Garamond" panose="02020404030301010803" pitchFamily="18" charset="0"/>
                <a:ea typeface="黑体" panose="02010609060101010101" pitchFamily="49" charset="-122"/>
              </a:rPr>
              <a:t>   </a:t>
            </a:r>
            <a:r>
              <a:rPr lang="zh-CN" altLang="en-US" sz="3600" b="1" i="1" dirty="0">
                <a:solidFill>
                  <a:srgbClr val="6600FF"/>
                </a:solidFill>
                <a:effectLst>
                  <a:outerShdw blurRad="38100" dist="38100" dir="2700000">
                    <a:srgbClr val="C0C0C0"/>
                  </a:outerShdw>
                </a:effectLst>
                <a:latin typeface="微软雅黑" panose="020B0503020204020204" pitchFamily="34" charset="-122"/>
                <a:ea typeface="微软雅黑" panose="020B0503020204020204" pitchFamily="34" charset="-122"/>
              </a:rPr>
              <a:t>工业革命的地域扩展</a:t>
            </a:r>
          </a:p>
        </p:txBody>
      </p:sp>
      <p:sp>
        <p:nvSpPr>
          <p:cNvPr id="401414" name="文本框 401413"/>
          <p:cNvSpPr txBox="1"/>
          <p:nvPr/>
        </p:nvSpPr>
        <p:spPr>
          <a:xfrm>
            <a:off x="2981325" y="1925638"/>
            <a:ext cx="793750" cy="398780"/>
          </a:xfrm>
          <a:prstGeom prst="rect">
            <a:avLst/>
          </a:prstGeom>
          <a:solidFill>
            <a:srgbClr val="FF0000"/>
          </a:solidFill>
          <a:ln w="9525">
            <a:noFill/>
          </a:ln>
        </p:spPr>
        <p:txBody>
          <a:bodyPr>
            <a:spAutoFit/>
          </a:bodyPr>
          <a:lstStyle/>
          <a:p>
            <a:pPr>
              <a:spcBef>
                <a:spcPct val="50000"/>
              </a:spcBef>
            </a:pPr>
            <a:r>
              <a:rPr lang="zh-CN" altLang="en-US" sz="2000" b="1" dirty="0">
                <a:solidFill>
                  <a:schemeClr val="bg1"/>
                </a:solidFill>
                <a:effectLst/>
                <a:latin typeface="微软雅黑" panose="020B0503020204020204" pitchFamily="34" charset="-122"/>
                <a:ea typeface="微软雅黑" panose="020B0503020204020204" pitchFamily="34" charset="-122"/>
              </a:rPr>
              <a:t>英国</a:t>
            </a:r>
            <a:endParaRPr lang="zh-CN" altLang="en-US" sz="1800" dirty="0">
              <a:solidFill>
                <a:schemeClr val="bg1"/>
              </a:solidFill>
              <a:effectLst/>
              <a:latin typeface="微软雅黑" panose="020B0503020204020204" pitchFamily="34" charset="-122"/>
              <a:ea typeface="微软雅黑" panose="020B0503020204020204" pitchFamily="34" charset="-122"/>
            </a:endParaRPr>
          </a:p>
        </p:txBody>
      </p:sp>
      <p:pic>
        <p:nvPicPr>
          <p:cNvPr id="401422" name="图片 401421" descr="SUN_029"/>
          <p:cNvPicPr>
            <a:picLocks noChangeAspect="1"/>
          </p:cNvPicPr>
          <p:nvPr/>
        </p:nvPicPr>
        <p:blipFill>
          <a:blip r:embed="rId3"/>
          <a:stretch>
            <a:fillRect/>
          </a:stretch>
        </p:blipFill>
        <p:spPr>
          <a:xfrm>
            <a:off x="7453313" y="5013325"/>
            <a:ext cx="1295400" cy="1223963"/>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76</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AC1E2A7-82DF-4B57-9EAE-814C5C337B80}"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12176934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1414"/>
                                        </p:tgtEl>
                                        <p:attrNameLst>
                                          <p:attrName>style.visibility</p:attrName>
                                        </p:attrNameLst>
                                      </p:cBhvr>
                                      <p:to>
                                        <p:strVal val="visible"/>
                                      </p:to>
                                    </p:set>
                                    <p:animEffect transition="in" filter="blinds(horizontal)">
                                      <p:cBhvr>
                                        <p:cTn id="7" dur="500"/>
                                        <p:tgtEl>
                                          <p:spTgt spid="4014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01415"/>
                                        </p:tgtEl>
                                        <p:attrNameLst>
                                          <p:attrName>style.visibility</p:attrName>
                                        </p:attrNameLst>
                                      </p:cBhvr>
                                      <p:to>
                                        <p:strVal val="visible"/>
                                      </p:to>
                                    </p:set>
                                    <p:animEffect transition="in" filter="box(in)">
                                      <p:cBhvr>
                                        <p:cTn id="12" dur="500"/>
                                        <p:tgtEl>
                                          <p:spTgt spid="40141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01416"/>
                                        </p:tgtEl>
                                        <p:attrNameLst>
                                          <p:attrName>style.visibility</p:attrName>
                                        </p:attrNameLst>
                                      </p:cBhvr>
                                      <p:to>
                                        <p:strVal val="visible"/>
                                      </p:to>
                                    </p:set>
                                    <p:animEffect transition="in" filter="box(in)">
                                      <p:cBhvr>
                                        <p:cTn id="17" dur="500"/>
                                        <p:tgtEl>
                                          <p:spTgt spid="40141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01417"/>
                                        </p:tgtEl>
                                        <p:attrNameLst>
                                          <p:attrName>style.visibility</p:attrName>
                                        </p:attrNameLst>
                                      </p:cBhvr>
                                      <p:to>
                                        <p:strVal val="visible"/>
                                      </p:to>
                                    </p:set>
                                    <p:animEffect transition="in" filter="box(in)">
                                      <p:cBhvr>
                                        <p:cTn id="22" dur="500"/>
                                        <p:tgtEl>
                                          <p:spTgt spid="401417"/>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401418"/>
                                        </p:tgtEl>
                                        <p:attrNameLst>
                                          <p:attrName>style.visibility</p:attrName>
                                        </p:attrNameLst>
                                      </p:cBhvr>
                                      <p:to>
                                        <p:strVal val="visible"/>
                                      </p:to>
                                    </p:set>
                                    <p:animEffect transition="in" filter="box(in)">
                                      <p:cBhvr>
                                        <p:cTn id="25" dur="500"/>
                                        <p:tgtEl>
                                          <p:spTgt spid="401418"/>
                                        </p:tgtEl>
                                      </p:cBhvr>
                                    </p:animEffect>
                                  </p:childTnLst>
                                </p:cTn>
                              </p:par>
                              <p:par>
                                <p:cTn id="26" presetID="8" presetClass="entr" presetSubtype="16" fill="hold" grpId="0" nodeType="withEffect">
                                  <p:stCondLst>
                                    <p:cond delay="0"/>
                                  </p:stCondLst>
                                  <p:childTnLst>
                                    <p:set>
                                      <p:cBhvr>
                                        <p:cTn id="27" dur="1" fill="hold">
                                          <p:stCondLst>
                                            <p:cond delay="0"/>
                                          </p:stCondLst>
                                        </p:cTn>
                                        <p:tgtEl>
                                          <p:spTgt spid="401419"/>
                                        </p:tgtEl>
                                        <p:attrNameLst>
                                          <p:attrName>style.visibility</p:attrName>
                                        </p:attrNameLst>
                                      </p:cBhvr>
                                      <p:to>
                                        <p:strVal val="visible"/>
                                      </p:to>
                                    </p:set>
                                    <p:animEffect transition="in" filter="diamond(in)">
                                      <p:cBhvr>
                                        <p:cTn id="28" dur="2000"/>
                                        <p:tgtEl>
                                          <p:spTgt spid="401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5" grpId="0" bldLvl="0" animBg="1"/>
      <p:bldP spid="401416" grpId="0" bldLvl="0" animBg="1"/>
      <p:bldP spid="401417" grpId="0" bldLvl="0" animBg="1"/>
      <p:bldP spid="401418" grpId="0" bldLvl="0" animBg="1"/>
      <p:bldP spid="401419" grpId="0" bldLvl="0" animBg="1"/>
      <p:bldP spid="401414"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3"/>
          <p:cNvSpPr>
            <a:spLocks noGrp="1" noChangeArrowheads="1"/>
          </p:cNvSpPr>
          <p:nvPr>
            <p:ph idx="1"/>
          </p:nvPr>
        </p:nvSpPr>
        <p:spPr>
          <a:xfrm>
            <a:off x="457200" y="692150"/>
            <a:ext cx="8229600" cy="5184775"/>
          </a:xfrm>
          <a:solidFill>
            <a:srgbClr val="FFFF99"/>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70000"/>
              </a:spcBef>
              <a:spcAft>
                <a:spcPct val="0"/>
              </a:spcAft>
              <a:buClr>
                <a:schemeClr val="accent1"/>
              </a:buClr>
              <a:buSzPct val="65000"/>
              <a:buFont typeface="Wingdings" panose="05000000000000000000" pitchFamily="2" charset="2"/>
              <a:buNone/>
              <a:defRPr/>
            </a:pPr>
            <a:endParaRPr kumimoji="0" lang="en-US" altLang="zh-CN" sz="3800" b="0" i="0" u="none" strike="noStrike" kern="0" cap="none" spc="0" normalizeH="0" baseline="0" noProof="0" dirty="0" smtClean="0">
              <a:ln>
                <a:noFill/>
              </a:ln>
              <a:solidFill>
                <a:schemeClr val="tx1"/>
              </a:solidFill>
              <a:effectLst/>
              <a:uLnTx/>
              <a:uFillTx/>
              <a:latin typeface="仿宋_GB2312" pitchFamily="49" charset="-122"/>
              <a:ea typeface="仿宋_GB2312" pitchFamily="49" charset="-122"/>
              <a:cs typeface="+mn-cs"/>
            </a:endParaRPr>
          </a:p>
          <a:p>
            <a:pPr marL="342900" marR="0" lvl="0" indent="-342900" algn="l" defTabSz="914400" rtl="0" eaLnBrk="1" fontAlgn="base" latinLnBrk="0" hangingPunct="1">
              <a:lnSpc>
                <a:spcPct val="100000"/>
              </a:lnSpc>
              <a:spcBef>
                <a:spcPct val="70000"/>
              </a:spcBef>
              <a:spcAft>
                <a:spcPct val="0"/>
              </a:spcAft>
              <a:buClr>
                <a:schemeClr val="accent1"/>
              </a:buClr>
              <a:buSzPct val="65000"/>
              <a:buFont typeface="Wingdings" panose="05000000000000000000" pitchFamily="2" charset="2"/>
              <a:buChar char="n"/>
              <a:defRPr/>
            </a:pPr>
            <a:r>
              <a:rPr kumimoji="0" lang="zh-CN" altLang="en-US" sz="5400" b="1" i="1"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为什么工业革命</a:t>
            </a:r>
            <a:endParaRPr kumimoji="0" lang="en-US" altLang="zh-CN" sz="5400" b="1" i="1"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70000"/>
              </a:spcBef>
              <a:spcAft>
                <a:spcPct val="0"/>
              </a:spcAft>
              <a:buClr>
                <a:schemeClr val="accent1"/>
              </a:buClr>
              <a:buSzPct val="65000"/>
              <a:buFont typeface="Wingdings" panose="05000000000000000000" pitchFamily="2" charset="2"/>
              <a:buNone/>
              <a:defRPr/>
            </a:pPr>
            <a:r>
              <a:rPr kumimoji="0" lang="zh-CN" altLang="en-US" sz="5400" b="1" i="1"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           首先出现在英国</a:t>
            </a:r>
            <a:endParaRPr kumimoji="0" lang="en-US" altLang="zh-CN" sz="5400" b="1" i="1" u="none" strike="noStrike" kern="0" cap="none" spc="0" normalizeH="0" baseline="0" noProof="0" dirty="0" smtClean="0">
              <a:ln>
                <a:noFill/>
              </a:ln>
              <a:solidFill>
                <a:srgbClr val="CC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00000"/>
              </a:lnSpc>
              <a:spcBef>
                <a:spcPct val="70000"/>
              </a:spcBef>
              <a:spcAft>
                <a:spcPct val="0"/>
              </a:spcAft>
              <a:buClr>
                <a:schemeClr val="accent1"/>
              </a:buClr>
              <a:buSzPct val="65000"/>
              <a:buFont typeface="Wingdings" panose="05000000000000000000" pitchFamily="2" charset="2"/>
              <a:buNone/>
              <a:defRPr/>
            </a:pPr>
            <a:r>
              <a:rPr kumimoji="0" lang="en-US" altLang="zh-CN" sz="3800" b="1" i="0" u="none" strike="noStrike" kern="0" cap="none" spc="0" normalizeH="0" baseline="0" noProof="0" dirty="0" smtClean="0">
                <a:ln>
                  <a:noFill/>
                </a:ln>
                <a:solidFill>
                  <a:srgbClr val="FF0066"/>
                </a:solidFill>
                <a:effectLst/>
                <a:uLnTx/>
                <a:uFillTx/>
                <a:latin typeface="黑体" panose="02010609060101010101" pitchFamily="49" charset="-122"/>
                <a:ea typeface="黑体" panose="02010609060101010101" pitchFamily="49" charset="-122"/>
                <a:cs typeface="+mn-cs"/>
              </a:rPr>
              <a:t>          </a:t>
            </a:r>
            <a:r>
              <a:rPr kumimoji="0" lang="zh-CN" altLang="en-US" sz="3800" b="1" i="0" u="none" strike="noStrike" kern="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（因素条件）</a:t>
            </a:r>
          </a:p>
        </p:txBody>
      </p:sp>
      <p:sp>
        <p:nvSpPr>
          <p:cNvPr id="7" name="TextBox 6"/>
          <p:cNvSpPr txBox="1"/>
          <p:nvPr/>
        </p:nvSpPr>
        <p:spPr>
          <a:xfrm>
            <a:off x="3924300" y="4149725"/>
            <a:ext cx="936625" cy="1446213"/>
          </a:xfrm>
          <a:prstGeom prst="rect">
            <a:avLst/>
          </a:prstGeom>
          <a:noFill/>
          <a:ln w="9525">
            <a:noFill/>
          </a:ln>
        </p:spPr>
        <p:txBody>
          <a:bodyPr anchor="t">
            <a:spAutoFit/>
          </a:bodyPr>
          <a:lstStyle/>
          <a:p>
            <a:pPr>
              <a:buSzTx/>
            </a:pPr>
            <a:r>
              <a:rPr lang="en-US" altLang="zh-CN" sz="8800" b="1" i="1" dirty="0">
                <a:solidFill>
                  <a:srgbClr val="CC0000"/>
                </a:solidFill>
                <a:latin typeface="微软雅黑" panose="020B0503020204020204" pitchFamily="34" charset="-122"/>
                <a:ea typeface="微软雅黑" panose="020B0503020204020204" pitchFamily="34" charset="-122"/>
              </a:rPr>
              <a:t>?</a:t>
            </a:r>
            <a:endParaRPr lang="zh-CN" altLang="en-US" sz="8800" dirty="0">
              <a:latin typeface="Arial" panose="020B0604020202020204" pitchFamily="34" charset="0"/>
              <a:ea typeface="宋体" panose="02010600030101010101" pitchFamily="2"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77</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7219">
                                            <p:bg/>
                                          </p:spTgt>
                                        </p:tgtEl>
                                        <p:attrNameLst>
                                          <p:attrName>style.visibility</p:attrName>
                                        </p:attrNameLst>
                                      </p:cBhvr>
                                      <p:to>
                                        <p:strVal val="visible"/>
                                      </p:to>
                                    </p:set>
                                    <p:animEffect transition="in" filter="fade">
                                      <p:cBhvr>
                                        <p:cTn id="7" dur="1000">
                                          <p:stCondLst>
                                            <p:cond delay="0"/>
                                          </p:stCondLst>
                                        </p:cTn>
                                        <p:tgtEl>
                                          <p:spTgt spid="13721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7219">
                                            <p:txEl>
                                              <p:pRg st="1" end="1"/>
                                            </p:txEl>
                                          </p:spTgt>
                                        </p:tgtEl>
                                        <p:attrNameLst>
                                          <p:attrName>style.visibility</p:attrName>
                                        </p:attrNameLst>
                                      </p:cBhvr>
                                      <p:to>
                                        <p:strVal val="visible"/>
                                      </p:to>
                                    </p:set>
                                    <p:animEffect transition="in" filter="fade">
                                      <p:cBhvr>
                                        <p:cTn id="10" dur="1000">
                                          <p:stCondLst>
                                            <p:cond delay="0"/>
                                          </p:stCondLst>
                                        </p:cTn>
                                        <p:tgtEl>
                                          <p:spTgt spid="13721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7219">
                                            <p:txEl>
                                              <p:pRg st="2" end="2"/>
                                            </p:txEl>
                                          </p:spTgt>
                                        </p:tgtEl>
                                        <p:attrNameLst>
                                          <p:attrName>style.visibility</p:attrName>
                                        </p:attrNameLst>
                                      </p:cBhvr>
                                      <p:to>
                                        <p:strVal val="visible"/>
                                      </p:to>
                                    </p:set>
                                    <p:animEffect transition="in" filter="fade">
                                      <p:cBhvr>
                                        <p:cTn id="13" dur="1000">
                                          <p:stCondLst>
                                            <p:cond delay="0"/>
                                          </p:stCondLst>
                                        </p:cTn>
                                        <p:tgtEl>
                                          <p:spTgt spid="137219">
                                            <p:txEl>
                                              <p:pRg st="2" end="2"/>
                                            </p:txEl>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37219">
                                            <p:txEl>
                                              <p:pRg st="3" end="3"/>
                                            </p:txEl>
                                          </p:spTgt>
                                        </p:tgtEl>
                                        <p:attrNameLst>
                                          <p:attrName>style.visibility</p:attrName>
                                        </p:attrNameLst>
                                      </p:cBhvr>
                                      <p:to>
                                        <p:strVal val="visible"/>
                                      </p:to>
                                    </p:set>
                                    <p:animEffect transition="in" filter="fade">
                                      <p:cBhvr>
                                        <p:cTn id="17" dur="1000">
                                          <p:stCondLst>
                                            <p:cond delay="0"/>
                                          </p:stCondLst>
                                        </p:cTn>
                                        <p:tgtEl>
                                          <p:spTgt spid="137219">
                                            <p:txEl>
                                              <p:pRg st="3" end="3"/>
                                            </p:txEl>
                                          </p:spTgt>
                                        </p:tgtEl>
                                      </p:cBhvr>
                                    </p:animEffect>
                                  </p:childTnLst>
                                </p:cTn>
                              </p:par>
                            </p:childTnLst>
                          </p:cTn>
                        </p:par>
                        <p:par>
                          <p:cTn id="18" fill="hold">
                            <p:stCondLst>
                              <p:cond delay="2000"/>
                            </p:stCondLst>
                            <p:childTnLst>
                              <p:par>
                                <p:cTn id="19" presetID="55"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strVal val="#ppt_w*0.70"/>
                                          </p:val>
                                        </p:tav>
                                        <p:tav tm="100000">
                                          <p:val>
                                            <p:strVal val="#ppt_w"/>
                                          </p:val>
                                        </p:tav>
                                      </p:tavLst>
                                    </p:anim>
                                    <p:anim calcmode="lin" valueType="num">
                                      <p:cBhvr>
                                        <p:cTn id="22" dur="1000" fill="hold"/>
                                        <p:tgtEl>
                                          <p:spTgt spid="7"/>
                                        </p:tgtEl>
                                        <p:attrNameLst>
                                          <p:attrName>ppt_h</p:attrName>
                                        </p:attrNameLst>
                                      </p:cBhvr>
                                      <p:tavLst>
                                        <p:tav tm="0">
                                          <p:val>
                                            <p:strVal val="#ppt_h"/>
                                          </p:val>
                                        </p:tav>
                                        <p:tav tm="100000">
                                          <p:val>
                                            <p:strVal val="#ppt_h"/>
                                          </p:val>
                                        </p:tav>
                                      </p:tavLst>
                                    </p:anim>
                                    <p:animEffect transition="in" filter="fade">
                                      <p:cBhvr>
                                        <p:cTn id="2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animBg="1"/>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xfrm>
            <a:off x="-1" y="187325"/>
            <a:ext cx="9180513" cy="1245235"/>
          </a:xfrm>
          <a:solidFill>
            <a:srgbClr val="FFFF00"/>
          </a:solidFill>
        </p:spPr>
        <p:txBody>
          <a:bodyPr vert="horz" wrap="square" lIns="91440" tIns="45720" rIns="91440" bIns="45720" anchor="ctr"/>
          <a:lstStyle/>
          <a:p>
            <a:r>
              <a:rPr lang="en-US" altLang="zh-CN" sz="32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6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工业革命</a:t>
            </a:r>
            <a:r>
              <a:rPr lang="en-US" altLang="zh-CN" sz="3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r>
            <a:br>
              <a:rPr lang="en-US" altLang="zh-CN" sz="3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32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b="1" i="1" dirty="0" smtClean="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为什么</a:t>
            </a:r>
            <a:r>
              <a:rPr lang="zh-CN" altLang="en-US" sz="3200" b="1" i="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没有首先发生在法国</a:t>
            </a:r>
            <a:r>
              <a:rPr lang="zh-CN" altLang="en-US" sz="3200" b="1" i="1" dirty="0" smtClean="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200" b="1" i="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而是</a:t>
            </a:r>
            <a:r>
              <a:rPr lang="zh-CN" altLang="en-US" sz="3200" b="1" i="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在英国？</a:t>
            </a:r>
          </a:p>
        </p:txBody>
      </p:sp>
      <p:sp>
        <p:nvSpPr>
          <p:cNvPr id="54275" name="Rectangle 3"/>
          <p:cNvSpPr>
            <a:spLocks noGrp="1"/>
          </p:cNvSpPr>
          <p:nvPr>
            <p:ph idx="1"/>
          </p:nvPr>
        </p:nvSpPr>
        <p:spPr>
          <a:xfrm>
            <a:off x="457200" y="1496378"/>
            <a:ext cx="8229600" cy="4824412"/>
          </a:xfrm>
        </p:spPr>
        <p:txBody>
          <a:bodyPr vert="horz" wrap="square" lIns="91440" tIns="45720" rIns="91440" bIns="45720" anchor="t"/>
          <a:lstStyle/>
          <a:p>
            <a:pPr>
              <a:lnSpc>
                <a:spcPct val="90000"/>
              </a:lnSpc>
              <a:buNone/>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18</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世纪晚期法国的经济优势</a:t>
            </a:r>
          </a:p>
          <a:p>
            <a:pPr>
              <a:lnSpc>
                <a:spcPct val="90000"/>
              </a:lnSpc>
            </a:pPr>
            <a:r>
              <a:rPr lang="zh-CN" altLang="en-US" sz="28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拿破仑法典</a:t>
            </a:r>
            <a:endParaRPr lang="en-US" altLang="zh-CN" sz="28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90000"/>
              </a:lnSpc>
            </a:pPr>
            <a:r>
              <a:rPr lang="zh-CN" altLang="en-US" sz="28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自由契约</a:t>
            </a:r>
          </a:p>
          <a:p>
            <a:pPr>
              <a:lnSpc>
                <a:spcPct val="90000"/>
              </a:lnSpc>
            </a:pPr>
            <a:r>
              <a:rPr lang="zh-CN" altLang="en-US" sz="2800" b="1" dirty="0">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公开市场</a:t>
            </a:r>
          </a:p>
          <a:p>
            <a:pPr>
              <a:lnSpc>
                <a:spcPct val="90000"/>
              </a:lnSpc>
            </a:pPr>
            <a:r>
              <a:rPr lang="zh-CN" altLang="en-US" sz="28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统一的商业规则</a:t>
            </a:r>
          </a:p>
          <a:p>
            <a:pPr>
              <a:lnSpc>
                <a:spcPct val="90000"/>
              </a:lnSpc>
            </a:pPr>
            <a:r>
              <a:rPr lang="zh-CN" altLang="en-US" sz="28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标准计量衡</a:t>
            </a:r>
          </a:p>
          <a:p>
            <a:pPr>
              <a:lnSpc>
                <a:spcPct val="90000"/>
              </a:lnSpc>
            </a:pPr>
            <a:r>
              <a:rPr lang="zh-CN" altLang="en-US" sz="28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公认的技术学校</a:t>
            </a:r>
          </a:p>
          <a:p>
            <a:pPr>
              <a:lnSpc>
                <a:spcPct val="90000"/>
              </a:lnSpc>
            </a:pPr>
            <a:r>
              <a:rPr lang="zh-CN" altLang="en-US" sz="28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政府鼓励投资和发明</a:t>
            </a:r>
          </a:p>
          <a:p>
            <a:pPr>
              <a:lnSpc>
                <a:spcPct val="90000"/>
              </a:lnSpc>
            </a:pPr>
            <a:r>
              <a:rPr lang="zh-CN" altLang="en-US" sz="28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法国银行</a:t>
            </a:r>
          </a:p>
          <a:p>
            <a:pPr>
              <a:lnSpc>
                <a:spcPct val="90000"/>
              </a:lnSpc>
              <a:buNone/>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——提供可靠货币的欧洲模式</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78</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275">
                                            <p:txEl>
                                              <p:pRg st="1" end="1"/>
                                            </p:txEl>
                                          </p:spTgt>
                                        </p:tgtEl>
                                        <p:attrNameLst>
                                          <p:attrName>style.visibility</p:attrName>
                                        </p:attrNameLst>
                                      </p:cBhvr>
                                      <p:to>
                                        <p:strVal val="visible"/>
                                      </p:to>
                                    </p:set>
                                    <p:animEffect transition="in" filter="wipe(down)">
                                      <p:cBhvr>
                                        <p:cTn id="7" dur="500"/>
                                        <p:tgtEl>
                                          <p:spTgt spid="54275">
                                            <p:txEl>
                                              <p:pRg st="1" end="1"/>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4275">
                                            <p:txEl>
                                              <p:pRg st="2" end="2"/>
                                            </p:txEl>
                                          </p:spTgt>
                                        </p:tgtEl>
                                        <p:attrNameLst>
                                          <p:attrName>style.visibility</p:attrName>
                                        </p:attrNameLst>
                                      </p:cBhvr>
                                      <p:to>
                                        <p:strVal val="visible"/>
                                      </p:to>
                                    </p:set>
                                    <p:animEffect transition="in" filter="wipe(down)">
                                      <p:cBhvr>
                                        <p:cTn id="11" dur="500"/>
                                        <p:tgtEl>
                                          <p:spTgt spid="54275">
                                            <p:txEl>
                                              <p:pRg st="2" end="2"/>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4275">
                                            <p:txEl>
                                              <p:pRg st="3" end="3"/>
                                            </p:txEl>
                                          </p:spTgt>
                                        </p:tgtEl>
                                        <p:attrNameLst>
                                          <p:attrName>style.visibility</p:attrName>
                                        </p:attrNameLst>
                                      </p:cBhvr>
                                      <p:to>
                                        <p:strVal val="visible"/>
                                      </p:to>
                                    </p:set>
                                    <p:animEffect transition="in" filter="wipe(down)">
                                      <p:cBhvr>
                                        <p:cTn id="15" dur="500"/>
                                        <p:tgtEl>
                                          <p:spTgt spid="54275">
                                            <p:txEl>
                                              <p:pRg st="3" end="3"/>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4275">
                                            <p:txEl>
                                              <p:pRg st="4" end="4"/>
                                            </p:txEl>
                                          </p:spTgt>
                                        </p:tgtEl>
                                        <p:attrNameLst>
                                          <p:attrName>style.visibility</p:attrName>
                                        </p:attrNameLst>
                                      </p:cBhvr>
                                      <p:to>
                                        <p:strVal val="visible"/>
                                      </p:to>
                                    </p:set>
                                    <p:animEffect transition="in" filter="wipe(down)">
                                      <p:cBhvr>
                                        <p:cTn id="19" dur="500"/>
                                        <p:tgtEl>
                                          <p:spTgt spid="54275">
                                            <p:txEl>
                                              <p:pRg st="4" end="4"/>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4275">
                                            <p:txEl>
                                              <p:pRg st="5" end="5"/>
                                            </p:txEl>
                                          </p:spTgt>
                                        </p:tgtEl>
                                        <p:attrNameLst>
                                          <p:attrName>style.visibility</p:attrName>
                                        </p:attrNameLst>
                                      </p:cBhvr>
                                      <p:to>
                                        <p:strVal val="visible"/>
                                      </p:to>
                                    </p:set>
                                    <p:animEffect transition="in" filter="wipe(down)">
                                      <p:cBhvr>
                                        <p:cTn id="23" dur="500"/>
                                        <p:tgtEl>
                                          <p:spTgt spid="54275">
                                            <p:txEl>
                                              <p:pRg st="5" end="5"/>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4275">
                                            <p:txEl>
                                              <p:pRg st="6" end="6"/>
                                            </p:txEl>
                                          </p:spTgt>
                                        </p:tgtEl>
                                        <p:attrNameLst>
                                          <p:attrName>style.visibility</p:attrName>
                                        </p:attrNameLst>
                                      </p:cBhvr>
                                      <p:to>
                                        <p:strVal val="visible"/>
                                      </p:to>
                                    </p:set>
                                    <p:animEffect transition="in" filter="wipe(down)">
                                      <p:cBhvr>
                                        <p:cTn id="27" dur="500"/>
                                        <p:tgtEl>
                                          <p:spTgt spid="54275">
                                            <p:txEl>
                                              <p:pRg st="6" end="6"/>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4275">
                                            <p:txEl>
                                              <p:pRg st="7" end="7"/>
                                            </p:txEl>
                                          </p:spTgt>
                                        </p:tgtEl>
                                        <p:attrNameLst>
                                          <p:attrName>style.visibility</p:attrName>
                                        </p:attrNameLst>
                                      </p:cBhvr>
                                      <p:to>
                                        <p:strVal val="visible"/>
                                      </p:to>
                                    </p:set>
                                    <p:animEffect transition="in" filter="wipe(down)">
                                      <p:cBhvr>
                                        <p:cTn id="31" dur="500"/>
                                        <p:tgtEl>
                                          <p:spTgt spid="54275">
                                            <p:txEl>
                                              <p:pRg st="7" end="7"/>
                                            </p:txEl>
                                          </p:spTgt>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54275">
                                            <p:txEl>
                                              <p:pRg st="8" end="8"/>
                                            </p:txEl>
                                          </p:spTgt>
                                        </p:tgtEl>
                                        <p:attrNameLst>
                                          <p:attrName>style.visibility</p:attrName>
                                        </p:attrNameLst>
                                      </p:cBhvr>
                                      <p:to>
                                        <p:strVal val="visible"/>
                                      </p:to>
                                    </p:set>
                                    <p:animEffect transition="in" filter="wipe(down)">
                                      <p:cBhvr>
                                        <p:cTn id="35" dur="500"/>
                                        <p:tgtEl>
                                          <p:spTgt spid="54275">
                                            <p:txEl>
                                              <p:pRg st="8" end="8"/>
                                            </p:txEl>
                                          </p:spTgt>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54275">
                                            <p:txEl>
                                              <p:pRg st="9" end="9"/>
                                            </p:txEl>
                                          </p:spTgt>
                                        </p:tgtEl>
                                        <p:attrNameLst>
                                          <p:attrName>style.visibility</p:attrName>
                                        </p:attrNameLst>
                                      </p:cBhvr>
                                      <p:to>
                                        <p:strVal val="visible"/>
                                      </p:to>
                                    </p:set>
                                    <p:animEffect transition="in" filter="wipe(down)">
                                      <p:cBhvr>
                                        <p:cTn id="39" dur="500"/>
                                        <p:tgtEl>
                                          <p:spTgt spid="5427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Text Box 2"/>
          <p:cNvSpPr txBox="1">
            <a:spLocks noChangeArrowheads="1"/>
          </p:cNvSpPr>
          <p:nvPr/>
        </p:nvSpPr>
        <p:spPr bwMode="auto">
          <a:xfrm>
            <a:off x="521970" y="387350"/>
            <a:ext cx="8072755" cy="721995"/>
          </a:xfrm>
          <a:prstGeom prst="rect">
            <a:avLst/>
          </a:prstGeom>
          <a:solidFill>
            <a:schemeClr val="accent6">
              <a:lumMod val="40000"/>
              <a:lumOff val="60000"/>
            </a:schemeClr>
          </a:solidFill>
          <a:ln w="9525">
            <a:noFill/>
            <a:miter lim="800000"/>
          </a:ln>
          <a:effectLst>
            <a:outerShdw dist="28398" dir="3806097" algn="ctr" rotWithShape="0">
              <a:srgbClr val="003399"/>
            </a:outerShdw>
          </a:effectLst>
        </p:spPr>
        <p:txBody>
          <a:bodyPr wrap="square">
            <a:spAutoFit/>
          </a:bodyPr>
          <a:lstStyle/>
          <a:p>
            <a:pPr marR="0" algn="ctr" defTabSz="914400">
              <a:spcBef>
                <a:spcPct val="50000"/>
              </a:spcBef>
              <a:buClrTx/>
              <a:buSzTx/>
              <a:buFontTx/>
              <a:defRPr/>
            </a:pPr>
            <a:r>
              <a:rPr kumimoji="0" lang="zh-CN" altLang="en-US" sz="4100" b="1" kern="1200" cap="none" spc="0" normalizeH="0" baseline="0" noProof="0" dirty="0" smtClean="0">
                <a:solidFill>
                  <a:srgbClr val="3333CC"/>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法国经济劣势</a:t>
            </a:r>
          </a:p>
        </p:txBody>
      </p:sp>
      <p:sp>
        <p:nvSpPr>
          <p:cNvPr id="365571" name="Rectangle 3"/>
          <p:cNvSpPr>
            <a:spLocks noChangeArrowheads="1"/>
          </p:cNvSpPr>
          <p:nvPr/>
        </p:nvSpPr>
        <p:spPr bwMode="auto">
          <a:xfrm>
            <a:off x="541020" y="1159736"/>
            <a:ext cx="8035290" cy="5127173"/>
          </a:xfrm>
          <a:prstGeom prst="rect">
            <a:avLst/>
          </a:prstGeom>
          <a:solidFill>
            <a:srgbClr val="FFFFCC"/>
          </a:solidFill>
          <a:ln w="9525">
            <a:noFill/>
            <a:miter lim="800000"/>
          </a:ln>
          <a:effectLst/>
        </p:spPr>
        <p:txBody>
          <a:bodyPr wrap="square" anchor="ctr">
            <a:spAutoFit/>
          </a:bodyPr>
          <a:lstStyle/>
          <a:p>
            <a:pPr marL="457200" marR="0" lvl="0" indent="-457200" algn="l" defTabSz="914400" rtl="0" eaLnBrk="1" fontAlgn="base" latinLnBrk="0" hangingPunct="1">
              <a:lnSpc>
                <a:spcPct val="150000"/>
              </a:lnSpc>
              <a:spcBef>
                <a:spcPct val="0"/>
              </a:spcBef>
              <a:spcAft>
                <a:spcPct val="0"/>
              </a:spcAft>
              <a:buClr>
                <a:srgbClr val="000066"/>
              </a:buClr>
              <a:buSzTx/>
              <a:buFont typeface="Wingdings" panose="05000000000000000000" charset="0"/>
              <a:buChar char="n"/>
              <a:defRPr/>
            </a:pPr>
            <a:r>
              <a:rPr kumimoji="0" lang="zh-CN" altLang="en-US" sz="3000" b="1" i="0" u="none" strike="noStrike" kern="1200" cap="none" spc="0" normalizeH="0" baseline="0" noProof="0" dirty="0" smtClean="0">
                <a:ln>
                  <a:noFill/>
                </a:ln>
                <a:solidFill>
                  <a:srgbClr val="3333CC"/>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战争年代</a:t>
            </a:r>
          </a:p>
          <a:p>
            <a:pPr marL="1031875" marR="0" lvl="1" indent="-460375" algn="l" defTabSz="914400" rtl="0" eaLnBrk="1" fontAlgn="base" latinLnBrk="0" hangingPunct="1">
              <a:lnSpc>
                <a:spcPct val="150000"/>
              </a:lnSpc>
              <a:spcBef>
                <a:spcPct val="0"/>
              </a:spcBef>
              <a:spcAft>
                <a:spcPct val="0"/>
              </a:spcAft>
              <a:buClr>
                <a:srgbClr val="DC0000"/>
              </a:buClr>
              <a:buSzPct val="70000"/>
              <a:buFont typeface="Wingdings" panose="05000000000000000000" charset="0"/>
              <a:buChar char="p"/>
              <a:defRPr/>
            </a:pPr>
            <a:r>
              <a:rPr kumimoji="0" lang="zh-CN" altLang="en-US" sz="2600" b="1" i="0" u="none" strike="noStrike" kern="1200" cap="none" spc="0" normalizeH="0" baseline="0" noProof="0" dirty="0"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支持美国革命</a:t>
            </a:r>
          </a:p>
          <a:p>
            <a:pPr marL="1031875" marR="0" lvl="1" indent="-460375" algn="l" defTabSz="914400" rtl="0" eaLnBrk="1" fontAlgn="base" latinLnBrk="0" hangingPunct="1">
              <a:lnSpc>
                <a:spcPct val="150000"/>
              </a:lnSpc>
              <a:spcBef>
                <a:spcPct val="0"/>
              </a:spcBef>
              <a:spcAft>
                <a:spcPct val="0"/>
              </a:spcAft>
              <a:buClr>
                <a:srgbClr val="DC0000"/>
              </a:buClr>
              <a:buSzPct val="70000"/>
              <a:buFont typeface="Wingdings" panose="05000000000000000000" charset="0"/>
              <a:buChar char="p"/>
              <a:defRPr/>
            </a:pPr>
            <a:r>
              <a:rPr kumimoji="0" lang="zh-CN" altLang="en-US" sz="2600" b="1" i="0" u="none" strike="noStrike" kern="1200" cap="none" spc="0" normalizeH="0" baseline="0" noProof="0" dirty="0"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法国大革命</a:t>
            </a:r>
          </a:p>
          <a:p>
            <a:pPr marL="1031875" marR="0" lvl="1" indent="-460375" algn="l" defTabSz="914400" rtl="0" eaLnBrk="1" fontAlgn="base" latinLnBrk="0" hangingPunct="1">
              <a:lnSpc>
                <a:spcPct val="150000"/>
              </a:lnSpc>
              <a:spcBef>
                <a:spcPct val="0"/>
              </a:spcBef>
              <a:spcAft>
                <a:spcPct val="0"/>
              </a:spcAft>
              <a:buClr>
                <a:srgbClr val="DC0000"/>
              </a:buClr>
              <a:buSzPct val="70000"/>
              <a:buFont typeface="Wingdings" panose="05000000000000000000" charset="0"/>
              <a:buChar char="p"/>
              <a:defRPr/>
            </a:pPr>
            <a:r>
              <a:rPr kumimoji="0" lang="en-US" altLang="zh-CN" sz="2600" b="1" i="0" u="none" strike="noStrike" kern="1200" cap="none" spc="0" normalizeH="0" baseline="0" noProof="0" dirty="0"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19</a:t>
            </a:r>
            <a:r>
              <a:rPr kumimoji="0" lang="zh-CN" altLang="en-US" sz="2600" b="1" i="0" u="none" strike="noStrike" kern="1200" cap="none" spc="0" normalizeH="0" baseline="0" noProof="0" dirty="0" smtClean="0">
                <a:ln>
                  <a:noFill/>
                </a:ln>
                <a:solidFill>
                  <a:srgbClr val="C0000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微软雅黑" panose="020B0503020204020204" pitchFamily="34" charset="-122"/>
              </a:rPr>
              <a:t>世纪早期的拿破仑战争</a:t>
            </a:r>
          </a:p>
          <a:p>
            <a:pPr marL="457200" indent="-457200">
              <a:lnSpc>
                <a:spcPct val="150000"/>
              </a:lnSpc>
              <a:buClr>
                <a:srgbClr val="000066"/>
              </a:buClr>
              <a:buFont typeface="Wingdings" panose="05000000000000000000" charset="0"/>
              <a:buChar char="n"/>
              <a:defRPr/>
            </a:pPr>
            <a:r>
              <a:rPr lang="zh-CN" altLang="en-US" sz="3000" b="1" dirty="0">
                <a:solidFill>
                  <a:srgbClr val="3333CC"/>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沉重的债务</a:t>
            </a:r>
          </a:p>
          <a:p>
            <a:pPr marL="457200" indent="-457200">
              <a:lnSpc>
                <a:spcPct val="150000"/>
              </a:lnSpc>
              <a:buClr>
                <a:srgbClr val="000066"/>
              </a:buClr>
              <a:buFont typeface="Wingdings" panose="05000000000000000000" charset="0"/>
              <a:buChar char="n"/>
              <a:defRPr/>
            </a:pPr>
            <a:r>
              <a:rPr lang="zh-CN" altLang="en-US" sz="3000" b="1" dirty="0">
                <a:solidFill>
                  <a:srgbClr val="3333CC"/>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rPr>
              <a:t>高失业率 </a:t>
            </a:r>
            <a:r>
              <a:rPr lang="zh-CN" altLang="en-US" sz="3600" b="1"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 </a:t>
            </a:r>
            <a:r>
              <a:rPr lang="zh-CN" altLang="en-US" sz="3000" b="1" dirty="0">
                <a:solidFill>
                  <a:srgbClr val="3333CC"/>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从战场上回来的士兵</a:t>
            </a:r>
          </a:p>
          <a:p>
            <a:pPr marL="457200" indent="-457200">
              <a:lnSpc>
                <a:spcPct val="150000"/>
              </a:lnSpc>
              <a:buClr>
                <a:srgbClr val="000066"/>
              </a:buClr>
              <a:buFont typeface="Wingdings" panose="05000000000000000000" charset="0"/>
              <a:buChar char="n"/>
              <a:defRPr/>
            </a:pPr>
            <a:r>
              <a:rPr lang="zh-CN" altLang="en-US" sz="3000" b="1" dirty="0">
                <a:solidFill>
                  <a:srgbClr val="3333CC"/>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微软雅黑" panose="020B0503020204020204" pitchFamily="34" charset="-122"/>
                <a:sym typeface="Wingdings" panose="05000000000000000000" pitchFamily="2" charset="2"/>
              </a:rPr>
              <a:t>法国商人害怕冒险</a:t>
            </a:r>
          </a:p>
          <a:p>
            <a:pPr marL="457200" marR="0" lvl="0" indent="-457200" algn="l" defTabSz="914400" rtl="0" eaLnBrk="1" fontAlgn="base" latinLnBrk="0" hangingPunct="1">
              <a:lnSpc>
                <a:spcPct val="150000"/>
              </a:lnSpc>
              <a:buClr>
                <a:srgbClr val="000066"/>
              </a:buClr>
              <a:buSzTx/>
              <a:buFont typeface="Wingdings" panose="05000000000000000000" charset="0"/>
              <a:buChar char="n"/>
              <a:defRPr/>
            </a:pPr>
            <a:endParaRPr kumimoji="0" lang="zh-CN" altLang="en-US" sz="16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57104433-D348-4862-AD94-C718BE50F9BE}"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79</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748DC58-D0B2-427F-9F33-7842D48F607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5571">
                                            <p:txEl>
                                              <p:pRg st="0" end="0"/>
                                            </p:txEl>
                                          </p:spTgt>
                                        </p:tgtEl>
                                        <p:attrNameLst>
                                          <p:attrName>style.visibility</p:attrName>
                                        </p:attrNameLst>
                                      </p:cBhvr>
                                      <p:to>
                                        <p:strVal val="visible"/>
                                      </p:to>
                                    </p:set>
                                    <p:animEffect transition="in" filter="fade">
                                      <p:cBhvr>
                                        <p:cTn id="7" dur="1000"/>
                                        <p:tgtEl>
                                          <p:spTgt spid="365571">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65571">
                                            <p:txEl>
                                              <p:pRg st="1" end="1"/>
                                            </p:txEl>
                                          </p:spTgt>
                                        </p:tgtEl>
                                        <p:attrNameLst>
                                          <p:attrName>style.visibility</p:attrName>
                                        </p:attrNameLst>
                                      </p:cBhvr>
                                      <p:to>
                                        <p:strVal val="visible"/>
                                      </p:to>
                                    </p:set>
                                    <p:animEffect transition="in" filter="fade">
                                      <p:cBhvr>
                                        <p:cTn id="11" dur="1000"/>
                                        <p:tgtEl>
                                          <p:spTgt spid="365571">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65571">
                                            <p:txEl>
                                              <p:pRg st="2" end="2"/>
                                            </p:txEl>
                                          </p:spTgt>
                                        </p:tgtEl>
                                        <p:attrNameLst>
                                          <p:attrName>style.visibility</p:attrName>
                                        </p:attrNameLst>
                                      </p:cBhvr>
                                      <p:to>
                                        <p:strVal val="visible"/>
                                      </p:to>
                                    </p:set>
                                    <p:animEffect transition="in" filter="fade">
                                      <p:cBhvr>
                                        <p:cTn id="15" dur="1000"/>
                                        <p:tgtEl>
                                          <p:spTgt spid="365571">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65571">
                                            <p:txEl>
                                              <p:pRg st="3" end="3"/>
                                            </p:txEl>
                                          </p:spTgt>
                                        </p:tgtEl>
                                        <p:attrNameLst>
                                          <p:attrName>style.visibility</p:attrName>
                                        </p:attrNameLst>
                                      </p:cBhvr>
                                      <p:to>
                                        <p:strVal val="visible"/>
                                      </p:to>
                                    </p:set>
                                    <p:animEffect transition="in" filter="fade">
                                      <p:cBhvr>
                                        <p:cTn id="19" dur="1000"/>
                                        <p:tgtEl>
                                          <p:spTgt spid="365571">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365571">
                                            <p:txEl>
                                              <p:pRg st="4" end="4"/>
                                            </p:txEl>
                                          </p:spTgt>
                                        </p:tgtEl>
                                        <p:attrNameLst>
                                          <p:attrName>style.visibility</p:attrName>
                                        </p:attrNameLst>
                                      </p:cBhvr>
                                      <p:to>
                                        <p:strVal val="visible"/>
                                      </p:to>
                                    </p:set>
                                    <p:animEffect transition="in" filter="fade">
                                      <p:cBhvr>
                                        <p:cTn id="23" dur="1000"/>
                                        <p:tgtEl>
                                          <p:spTgt spid="365571">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365571">
                                            <p:txEl>
                                              <p:pRg st="5" end="5"/>
                                            </p:txEl>
                                          </p:spTgt>
                                        </p:tgtEl>
                                        <p:attrNameLst>
                                          <p:attrName>style.visibility</p:attrName>
                                        </p:attrNameLst>
                                      </p:cBhvr>
                                      <p:to>
                                        <p:strVal val="visible"/>
                                      </p:to>
                                    </p:set>
                                    <p:animEffect transition="in" filter="fade">
                                      <p:cBhvr>
                                        <p:cTn id="27" dur="1000"/>
                                        <p:tgtEl>
                                          <p:spTgt spid="365571">
                                            <p:txEl>
                                              <p:pRg st="5" end="5"/>
                                            </p:txEl>
                                          </p:spTgt>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365571">
                                            <p:txEl>
                                              <p:pRg st="6" end="6"/>
                                            </p:txEl>
                                          </p:spTgt>
                                        </p:tgtEl>
                                        <p:attrNameLst>
                                          <p:attrName>style.visibility</p:attrName>
                                        </p:attrNameLst>
                                      </p:cBhvr>
                                      <p:to>
                                        <p:strVal val="visible"/>
                                      </p:to>
                                    </p:set>
                                    <p:animEffect transition="in" filter="fade">
                                      <p:cBhvr>
                                        <p:cTn id="31" dur="1000"/>
                                        <p:tgtEl>
                                          <p:spTgt spid="3655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idx="1"/>
          </p:nvPr>
        </p:nvSpPr>
        <p:spPr>
          <a:xfrm>
            <a:off x="395605" y="1194435"/>
            <a:ext cx="8280400" cy="5034915"/>
          </a:xfrm>
          <a:solidFill>
            <a:srgbClr val="FFCC99"/>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40000"/>
              </a:lnSpc>
              <a:spcBef>
                <a:spcPts val="1200"/>
              </a:spcBef>
              <a:spcAft>
                <a:spcPct val="0"/>
              </a:spcAft>
              <a:buClr>
                <a:schemeClr val="accent1"/>
              </a:buClr>
              <a:buSzPct val="65000"/>
              <a:buFont typeface="Wingdings" panose="05000000000000000000" pitchFamily="2" charset="2"/>
              <a:buChar char="n"/>
              <a:defRPr/>
            </a:pPr>
            <a:r>
              <a:rPr kumimoji="0" lang="en-US" altLang="zh-CN" sz="2800" b="1" i="0" u="none" strike="noStrike" kern="0" cap="none" spc="0" normalizeH="0" baseline="0" noProof="0" dirty="0" smtClean="0">
                <a:ln>
                  <a:noFill/>
                </a:ln>
                <a:solidFill>
                  <a:srgbClr val="CC66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0" cap="none" spc="0" normalizeH="0" baseline="0" noProof="0" dirty="0" smtClean="0">
                <a:ln>
                  <a:noFill/>
                </a:ln>
                <a:solidFill>
                  <a:srgbClr val="CC66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中世纪”</a:t>
            </a:r>
            <a:r>
              <a:rPr lang="zh-CN" altLang="en-US" sz="2400" b="1" noProof="0" dirty="0" smtClean="0">
                <a:ln>
                  <a:noFill/>
                </a:ln>
                <a:solidFill>
                  <a:srgbClr val="9900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sym typeface="+mn-ea"/>
              </a:rPr>
              <a:t>（</a:t>
            </a:r>
            <a:r>
              <a:rPr lang="en-US" altLang="zh-CN" sz="2400" b="1" noProof="0" dirty="0" smtClean="0">
                <a:ln>
                  <a:noFill/>
                </a:ln>
                <a:solidFill>
                  <a:srgbClr val="990000"/>
                </a:solidFill>
                <a:effectLst>
                  <a:outerShdw blurRad="38100" dist="38100" dir="2700000" algn="tl">
                    <a:srgbClr val="000000"/>
                  </a:outerShdw>
                </a:effectLst>
                <a:uLnTx/>
                <a:uFillTx/>
                <a:latin typeface="Batang" pitchFamily="18" charset="-127"/>
                <a:ea typeface="Batang" pitchFamily="18" charset="-127"/>
                <a:cs typeface="+mj-cs"/>
                <a:sym typeface="+mn-ea"/>
              </a:rPr>
              <a:t>Middle Ages </a:t>
            </a:r>
            <a:r>
              <a:rPr lang="zh-CN" altLang="en-US" sz="2400" b="1" noProof="0" dirty="0" smtClean="0">
                <a:ln>
                  <a:noFill/>
                </a:ln>
                <a:solidFill>
                  <a:srgbClr val="9900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j-cs"/>
                <a:sym typeface="+mn-ea"/>
              </a:rPr>
              <a:t>）</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一词是从</a:t>
            </a:r>
            <a:r>
              <a:rPr kumimoji="0" lang="en-US" altLang="zh-CN"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15</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世纪后期的人文主义者开始使用的。这个时期的欧洲没有一个强有力的政权来统治。宗教实力和封建割据带来频繁的战争，造成科技和生产力发展停滞，人民生活在毫无希望的痛苦中，所以</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中世纪</a:t>
            </a:r>
            <a:r>
              <a:rPr kumimoji="0" lang="zh-CN" altLang="en-US" sz="2400" b="1" i="0" u="none" strike="noStrike" kern="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或者中世纪的早期在欧美普遍被称作</a:t>
            </a: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黑暗时代</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，传统上认为这是欧洲文明史上发展比较缓慢的时期。</a:t>
            </a:r>
          </a:p>
          <a:p>
            <a:pPr marL="342900" marR="0" lvl="0" indent="-342900" algn="l" defTabSz="914400" rtl="0" eaLnBrk="1" fontAlgn="base" latinLnBrk="0" hangingPunct="1">
              <a:lnSpc>
                <a:spcPct val="140000"/>
              </a:lnSpc>
              <a:spcBef>
                <a:spcPts val="1200"/>
              </a:spcBef>
              <a:spcAft>
                <a:spcPct val="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但是世界各国封建社会的发展是不平衡的，当西欧在</a:t>
            </a:r>
            <a:r>
              <a:rPr kumimoji="0" lang="en-US" altLang="zh-CN"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5</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世纪刚刚进入封建社会的时候，</a:t>
            </a:r>
            <a:r>
              <a:rPr kumimoji="0" lang="zh-CN" altLang="en-US" sz="2400" b="1"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mn-cs"/>
              </a:rPr>
              <a:t>中国</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已经走完了约</a:t>
            </a:r>
            <a:r>
              <a:rPr kumimoji="0" lang="en-US" altLang="zh-CN"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1000</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年</a:t>
            </a: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封建社会</a:t>
            </a:r>
            <a:r>
              <a:rPr kumimoji="0" lang="zh-CN" altLang="en-US" sz="2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的历程。 </a:t>
            </a:r>
          </a:p>
        </p:txBody>
      </p:sp>
      <p:sp>
        <p:nvSpPr>
          <p:cNvPr id="6" name="Rectangle 2"/>
          <p:cNvSpPr>
            <a:spLocks noGrp="1" noChangeArrowheads="1"/>
          </p:cNvSpPr>
          <p:nvPr>
            <p:ph type="title"/>
          </p:nvPr>
        </p:nvSpPr>
        <p:spPr>
          <a:xfrm>
            <a:off x="396240" y="198120"/>
            <a:ext cx="8280400" cy="760730"/>
          </a:xfrm>
          <a:solidFill>
            <a:srgbClr val="00FF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ts val="600"/>
              </a:spcBef>
              <a:spcAft>
                <a:spcPct val="0"/>
              </a:spcAft>
              <a:buClrTx/>
              <a:buSzTx/>
              <a:buFontTx/>
              <a:buNone/>
              <a:defRPr/>
            </a:pPr>
            <a:r>
              <a:rPr kumimoji="0" lang="zh-CN" altLang="en-US" sz="4000" b="1" i="1"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对中世纪</a:t>
            </a:r>
            <a:r>
              <a:rPr kumimoji="0" lang="zh-CN" altLang="en-US" sz="4000" b="1" i="1" u="none" strike="noStrike" kern="0" cap="none" spc="0" normalizeH="0" baseline="0" noProof="0" dirty="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的历史评价</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8</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26306">
                                            <p:txEl>
                                              <p:pRg st="0" end="0"/>
                                            </p:txEl>
                                          </p:spTgt>
                                        </p:tgtEl>
                                        <p:attrNameLst>
                                          <p:attrName>style.visibility</p:attrName>
                                        </p:attrNameLst>
                                      </p:cBhvr>
                                      <p:to>
                                        <p:strVal val="visible"/>
                                      </p:to>
                                    </p:set>
                                    <p:animEffect transition="in" filter="wipe(down)">
                                      <p:cBhvr>
                                        <p:cTn id="7" dur="500"/>
                                        <p:tgtEl>
                                          <p:spTgt spid="2263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6306">
                                            <p:txEl>
                                              <p:pRg st="1" end="1"/>
                                            </p:txEl>
                                          </p:spTgt>
                                        </p:tgtEl>
                                        <p:attrNameLst>
                                          <p:attrName>style.visibility</p:attrName>
                                        </p:attrNameLst>
                                      </p:cBhvr>
                                      <p:to>
                                        <p:strVal val="visible"/>
                                      </p:to>
                                    </p:set>
                                    <p:animEffect transition="in" filter="wipe(down)">
                                      <p:cBhvr>
                                        <p:cTn id="12" dur="500"/>
                                        <p:tgtEl>
                                          <p:spTgt spid="2263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6"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a:xfrm>
            <a:off x="285750" y="228600"/>
            <a:ext cx="8501063" cy="1057275"/>
          </a:xfrm>
          <a:solidFill>
            <a:srgbClr val="FFC000"/>
          </a:solidFill>
        </p:spPr>
        <p:txBody>
          <a:bodyPr vert="horz" wrap="square" lIns="91440" tIns="45720" rIns="91440" bIns="45720" anchor="ctr" anchorCtr="0"/>
          <a:lstStyle/>
          <a:p>
            <a:pPr>
              <a:lnSpc>
                <a:spcPct val="100000"/>
              </a:lnSpc>
            </a:pPr>
            <a:r>
              <a:rPr lang="en-US" altLang="zh-CN" sz="4400" b="1" i="1" dirty="0">
                <a:latin typeface="微软雅黑" panose="020B0503020204020204" pitchFamily="34" charset="-122"/>
                <a:ea typeface="微软雅黑" panose="020B0503020204020204" pitchFamily="34" charset="-122"/>
              </a:rPr>
              <a:t> </a:t>
            </a:r>
            <a:r>
              <a:rPr lang="zh-CN" altLang="en-US" sz="4400" b="1" i="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工业革命出现在英国之原因</a:t>
            </a:r>
          </a:p>
        </p:txBody>
      </p:sp>
      <p:sp>
        <p:nvSpPr>
          <p:cNvPr id="24579" name="内容占位符 2"/>
          <p:cNvSpPr>
            <a:spLocks noGrp="1"/>
          </p:cNvSpPr>
          <p:nvPr>
            <p:ph idx="1"/>
          </p:nvPr>
        </p:nvSpPr>
        <p:spPr>
          <a:xfrm>
            <a:off x="395288" y="1500188"/>
            <a:ext cx="8291513" cy="4953000"/>
          </a:xfrm>
          <a:solidFill>
            <a:schemeClr val="accent6">
              <a:lumMod val="20000"/>
              <a:lumOff val="80000"/>
            </a:schemeClr>
          </a:solidFill>
        </p:spPr>
        <p:txBody>
          <a:bodyPr vert="horz" wrap="square" lIns="91440" tIns="45720" rIns="91440" bIns="45720" numCol="1" anchor="t" anchorCtr="0" compatLnSpc="1"/>
          <a:lstStyle/>
          <a:p>
            <a:pPr marL="0" marR="0" lvl="0" indent="0" algn="just" defTabSz="914400" rtl="0" eaLnBrk="0" fontAlgn="base" latinLnBrk="0" hangingPunct="0">
              <a:lnSpc>
                <a:spcPct val="100000"/>
              </a:lnSpc>
              <a:spcBef>
                <a:spcPts val="600"/>
              </a:spcBef>
              <a:spcAft>
                <a:spcPts val="600"/>
              </a:spcAft>
              <a:buClr>
                <a:schemeClr val="accent1"/>
              </a:buClr>
              <a:buSzPct val="65000"/>
              <a:buFont typeface="Wingdings" panose="05000000000000000000" pitchFamily="2" charset="2"/>
              <a:buNone/>
              <a:defRPr/>
            </a:pPr>
            <a:r>
              <a:rPr kumimoji="0" lang="zh-CN" altLang="en-US" sz="2800" b="1" i="0" u="none" strike="noStrike" kern="0" cap="none" spc="0" normalizeH="0" baseline="0" noProof="0" dirty="0" smtClean="0">
                <a:ln>
                  <a:noFill/>
                </a:ln>
                <a:solidFill>
                  <a:srgbClr val="9C101A"/>
                </a:solidFill>
                <a:effectLst/>
                <a:uLnTx/>
                <a:uFillTx/>
                <a:latin typeface="微软雅黑" panose="020B0503020204020204" pitchFamily="34" charset="-122"/>
                <a:ea typeface="微软雅黑" panose="020B0503020204020204" pitchFamily="34" charset="-122"/>
                <a:cs typeface="+mn-cs"/>
              </a:rPr>
              <a:t>工业革命之前的商业革命使</a:t>
            </a: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世界贸易</a:t>
            </a:r>
            <a:r>
              <a:rPr kumimoji="0" lang="zh-CN" altLang="en-US" sz="2800" b="1" i="0" u="none" strike="noStrike" kern="0" cap="none" spc="0" normalizeH="0" baseline="0" noProof="0" dirty="0" smtClean="0">
                <a:ln>
                  <a:noFill/>
                </a:ln>
                <a:solidFill>
                  <a:srgbClr val="9C101A"/>
                </a:solidFill>
                <a:effectLst/>
                <a:uLnTx/>
                <a:uFillTx/>
                <a:latin typeface="微软雅黑" panose="020B0503020204020204" pitchFamily="34" charset="-122"/>
                <a:ea typeface="微软雅黑" panose="020B0503020204020204" pitchFamily="34" charset="-122"/>
                <a:cs typeface="+mn-cs"/>
              </a:rPr>
              <a:t>量大大增加，提供了广大的市场和需求</a:t>
            </a:r>
            <a:r>
              <a:rPr kumimoji="0" lang="zh-CN" altLang="en-US" sz="2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（为世界而生产）；</a:t>
            </a:r>
            <a:r>
              <a:rPr kumimoji="0" lang="zh-CN" altLang="en-US" sz="28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思想者、劳动者和科学家</a:t>
            </a:r>
            <a:r>
              <a:rPr kumimoji="0" lang="zh-CN" altLang="en-US" sz="28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形成</a:t>
            </a:r>
            <a:r>
              <a:rPr kumimoji="0" lang="zh-CN" altLang="en-US" sz="28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多领域共同研究的氛围。</a:t>
            </a:r>
          </a:p>
          <a:p>
            <a:pPr marL="342900" marR="0" lvl="0" indent="-342900" algn="just" defTabSz="914400" rtl="0" eaLnBrk="0" fontAlgn="base" latinLnBrk="0" hangingPunct="0">
              <a:lnSpc>
                <a:spcPts val="2800"/>
              </a:lnSpc>
              <a:spcBef>
                <a:spcPts val="600"/>
              </a:spcBef>
              <a:spcAft>
                <a:spcPts val="6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科技先行</a:t>
            </a:r>
            <a:endParaRPr kumimoji="0" lang="en-US" altLang="zh-CN"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ts val="2800"/>
              </a:lnSpc>
              <a:spcBef>
                <a:spcPts val="600"/>
              </a:spcBef>
              <a:spcAft>
                <a:spcPts val="6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煤铁时代</a:t>
            </a:r>
            <a:endParaRPr kumimoji="0" lang="en-US" altLang="zh-CN"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ts val="2800"/>
              </a:lnSpc>
              <a:spcBef>
                <a:spcPts val="600"/>
              </a:spcBef>
              <a:spcAft>
                <a:spcPts val="6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土地、资金优势</a:t>
            </a:r>
            <a:endParaRPr kumimoji="0" lang="en-US" altLang="zh-CN"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ts val="2800"/>
              </a:lnSpc>
              <a:spcBef>
                <a:spcPts val="600"/>
              </a:spcBef>
              <a:spcAft>
                <a:spcPts val="6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劳动力优势</a:t>
            </a:r>
            <a:endParaRPr kumimoji="0" lang="en-US" altLang="zh-CN"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ts val="2800"/>
              </a:lnSpc>
              <a:spcBef>
                <a:spcPts val="600"/>
              </a:spcBef>
              <a:spcAft>
                <a:spcPts val="6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政治文化环境</a:t>
            </a:r>
            <a:endParaRPr kumimoji="0" lang="en-US" altLang="zh-CN"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0" fontAlgn="base" latinLnBrk="0" hangingPunct="0">
              <a:lnSpc>
                <a:spcPts val="2800"/>
              </a:lnSpc>
              <a:spcBef>
                <a:spcPts val="600"/>
              </a:spcBef>
              <a:spcAft>
                <a:spcPts val="6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经济社会的圣经</a:t>
            </a:r>
          </a:p>
          <a:p>
            <a:pPr marL="342900" marR="0" lvl="0" indent="-342900" algn="just" defTabSz="914400" rtl="0" eaLnBrk="0" fontAlgn="base" latinLnBrk="0" hangingPunct="0">
              <a:lnSpc>
                <a:spcPts val="2800"/>
              </a:lnSpc>
              <a:spcBef>
                <a:spcPts val="600"/>
              </a:spcBef>
              <a:spcAft>
                <a:spcPts val="600"/>
              </a:spcAft>
              <a:buClr>
                <a:schemeClr val="accent1"/>
              </a:buClr>
              <a:buSzPct val="65000"/>
              <a:buFont typeface="Wingdings" panose="05000000000000000000" pitchFamily="2" charset="2"/>
              <a:buChar char="n"/>
              <a:defRPr/>
            </a:pPr>
            <a:r>
              <a:rPr kumimoji="0" lang="zh-CN" altLang="en-US" sz="2400" b="1" i="0" u="none" strike="noStrike" kern="0" cap="none" spc="0" normalizeH="0" baseline="0" noProof="0" dirty="0" smtClean="0">
                <a:ln>
                  <a:noFill/>
                </a:ln>
                <a:solidFill>
                  <a:srgbClr val="0000FF"/>
                </a:solidFill>
                <a:effectLst/>
                <a:uLnTx/>
                <a:uFillTx/>
                <a:latin typeface="微软雅黑" panose="020B0503020204020204" pitchFamily="34" charset="-122"/>
                <a:ea typeface="微软雅黑" panose="020B0503020204020204" pitchFamily="34" charset="-122"/>
                <a:cs typeface="+mn-cs"/>
              </a:rPr>
              <a:t>水陆交通         </a:t>
            </a:r>
            <a:r>
              <a:rPr kumimoji="0" lang="zh-CN" altLang="en-US" sz="24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战胜</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无敌舰队</a:t>
            </a:r>
            <a:r>
              <a:rPr kumimoji="0" lang="en-US" altLang="zh-CN"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1588</a:t>
            </a:r>
            <a:r>
              <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年</a:t>
            </a:r>
          </a:p>
          <a:p>
            <a:pPr marL="342900" marR="0" lvl="0" indent="-342900" algn="just" defTabSz="914400" rtl="0" eaLnBrk="0" fontAlgn="base" latinLnBrk="0" hangingPunct="0">
              <a:lnSpc>
                <a:spcPts val="2800"/>
              </a:lnSpc>
              <a:spcBef>
                <a:spcPts val="600"/>
              </a:spcBef>
              <a:spcAft>
                <a:spcPts val="600"/>
              </a:spcAft>
              <a:buClr>
                <a:schemeClr val="accent1"/>
              </a:buClr>
              <a:buSzPct val="65000"/>
              <a:buFont typeface="Wingdings 2" panose="05020102010507070707" pitchFamily="18" charset="2"/>
              <a:buNone/>
              <a:defRPr/>
            </a:pPr>
            <a:r>
              <a:rPr kumimoji="0" lang="zh-CN" altLang="en-US" sz="2400" b="1" i="0" u="none" strike="noStrike" kern="0" cap="none" spc="0" normalizeH="0" baseline="0" noProof="0" dirty="0" smtClean="0">
                <a:ln>
                  <a:noFill/>
                </a:ln>
                <a:solidFill>
                  <a:srgbClr val="9C101A"/>
                </a:solidFill>
                <a:effectLst/>
                <a:uLnTx/>
                <a:uFillTx/>
                <a:latin typeface="宋体" panose="02010600030101010101" pitchFamily="2" charset="-122"/>
                <a:ea typeface="+mn-ea"/>
                <a:cs typeface="+mn-cs"/>
              </a:rPr>
              <a:t>  </a:t>
            </a:r>
            <a:endParaRPr kumimoji="0" lang="zh-CN" altLang="en-US" sz="2400" b="1" i="0" u="none" strike="noStrike" kern="0" cap="none" spc="0" normalizeH="0" baseline="0" noProof="0" dirty="0" smtClean="0">
              <a:ln>
                <a:noFill/>
              </a:ln>
              <a:solidFill>
                <a:schemeClr val="tx1"/>
              </a:solidFill>
              <a:effectLst/>
              <a:uLnTx/>
              <a:uFillTx/>
              <a:latin typeface="仿宋_GB2312" pitchFamily="49" charset="-122"/>
              <a:ea typeface="仿宋_GB2312" pitchFamily="49" charset="-122"/>
              <a:cs typeface="+mn-cs"/>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80</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wipe(down)">
                                      <p:cBhvr>
                                        <p:cTn id="7" dur="500"/>
                                        <p:tgtEl>
                                          <p:spTgt spid="24579">
                                            <p:txEl>
                                              <p:pRg st="1" end="1"/>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animEffect transition="in" filter="wipe(down)">
                                      <p:cBhvr>
                                        <p:cTn id="11" dur="500"/>
                                        <p:tgtEl>
                                          <p:spTgt spid="24579">
                                            <p:txEl>
                                              <p:pRg st="2" end="2"/>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animEffect transition="in" filter="wipe(down)">
                                      <p:cBhvr>
                                        <p:cTn id="15" dur="500"/>
                                        <p:tgtEl>
                                          <p:spTgt spid="24579">
                                            <p:txEl>
                                              <p:pRg st="3" end="3"/>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4579">
                                            <p:txEl>
                                              <p:pRg st="4" end="4"/>
                                            </p:txEl>
                                          </p:spTgt>
                                        </p:tgtEl>
                                        <p:attrNameLst>
                                          <p:attrName>style.visibility</p:attrName>
                                        </p:attrNameLst>
                                      </p:cBhvr>
                                      <p:to>
                                        <p:strVal val="visible"/>
                                      </p:to>
                                    </p:set>
                                    <p:animEffect transition="in" filter="wipe(down)">
                                      <p:cBhvr>
                                        <p:cTn id="19" dur="500"/>
                                        <p:tgtEl>
                                          <p:spTgt spid="24579">
                                            <p:txEl>
                                              <p:pRg st="4" end="4"/>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24579">
                                            <p:txEl>
                                              <p:pRg st="5" end="5"/>
                                            </p:txEl>
                                          </p:spTgt>
                                        </p:tgtEl>
                                        <p:attrNameLst>
                                          <p:attrName>style.visibility</p:attrName>
                                        </p:attrNameLst>
                                      </p:cBhvr>
                                      <p:to>
                                        <p:strVal val="visible"/>
                                      </p:to>
                                    </p:set>
                                    <p:animEffect transition="in" filter="wipe(down)">
                                      <p:cBhvr>
                                        <p:cTn id="23" dur="500"/>
                                        <p:tgtEl>
                                          <p:spTgt spid="24579">
                                            <p:txEl>
                                              <p:pRg st="5" end="5"/>
                                            </p:txEl>
                                          </p:spTgt>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animEffect transition="in" filter="wipe(down)">
                                      <p:cBhvr>
                                        <p:cTn id="27" dur="500"/>
                                        <p:tgtEl>
                                          <p:spTgt spid="24579">
                                            <p:txEl>
                                              <p:pRg st="6" end="6"/>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4579">
                                            <p:txEl>
                                              <p:pRg st="7" end="7"/>
                                            </p:txEl>
                                          </p:spTgt>
                                        </p:tgtEl>
                                        <p:attrNameLst>
                                          <p:attrName>style.visibility</p:attrName>
                                        </p:attrNameLst>
                                      </p:cBhvr>
                                      <p:to>
                                        <p:strVal val="visible"/>
                                      </p:to>
                                    </p:set>
                                    <p:animEffect transition="in" filter="wipe(down)">
                                      <p:cBhvr>
                                        <p:cTn id="31" dur="500"/>
                                        <p:tgtEl>
                                          <p:spTgt spid="245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a:xfrm>
            <a:off x="735330" y="6181090"/>
            <a:ext cx="7738745" cy="583565"/>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smtClean="0">
                <a:ln/>
                <a:solidFill>
                  <a:srgbClr val="0000FF"/>
                </a:solidFill>
                <a:effectLst>
                  <a:innerShdw blurRad="63500" dist="50800" dir="13500000">
                    <a:srgbClr val="000000">
                      <a:alpha val="50000"/>
                    </a:srgbClr>
                  </a:inn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英国工业革命的经验与教训</a:t>
            </a:r>
            <a:r>
              <a:rPr kumimoji="0" lang="en-US" altLang="zh-CN" sz="3200" b="1" i="0" u="none" strike="noStrike" kern="1200" cap="none" spc="0" normalizeH="0" baseline="0" noProof="0" dirty="0" smtClean="0">
                <a:ln w="10160">
                  <a:solidFill>
                    <a:schemeClr val="accent5"/>
                  </a:solidFill>
                  <a:prstDash val="solid"/>
                </a:ln>
                <a:solidFill>
                  <a:srgbClr val="0000FF"/>
                </a:solidFill>
                <a:effectLst>
                  <a:outerShdw blurRad="38100" dist="22860" dir="5400000" algn="tl" rotWithShape="0">
                    <a:srgbClr val="000000">
                      <a:alpha val="30000"/>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19460" name="椭圆 19459"/>
          <p:cNvSpPr/>
          <p:nvPr/>
        </p:nvSpPr>
        <p:spPr>
          <a:xfrm>
            <a:off x="875030" y="548680"/>
            <a:ext cx="7658100" cy="4606925"/>
          </a:xfrm>
          <a:prstGeom prst="ellipse">
            <a:avLst/>
          </a:prstGeom>
          <a:gradFill rotWithShape="0">
            <a:gsLst>
              <a:gs pos="0">
                <a:srgbClr val="EAEAEA">
                  <a:gamma/>
                  <a:shade val="46275"/>
                  <a:invGamma/>
                </a:srgbClr>
              </a:gs>
              <a:gs pos="100000">
                <a:srgbClr val="EAEAEA"/>
              </a:gs>
            </a:gsLst>
            <a:path path="shape">
              <a:fillToRect l="50000" t="50000" r="50000" b="50000"/>
            </a:path>
            <a:tileRect/>
          </a:gradFill>
          <a:ln w="9525" cap="flat" cmpd="sng">
            <a:solidFill>
              <a:srgbClr val="DDDDDD"/>
            </a:solidFill>
            <a:prstDash val="solid"/>
            <a:headEnd type="none" w="med" len="med"/>
            <a:tailEnd type="none" w="med" len="med"/>
          </a:ln>
        </p:spPr>
        <p:txBody>
          <a:bodyPr/>
          <a:lstStyle/>
          <a:p>
            <a:endParaRPr lang="zh-CN" altLang="en-US"/>
          </a:p>
        </p:txBody>
      </p:sp>
      <p:sp>
        <p:nvSpPr>
          <p:cNvPr id="19461" name="任意多边形 19460"/>
          <p:cNvSpPr/>
          <p:nvPr/>
        </p:nvSpPr>
        <p:spPr>
          <a:xfrm rot="-7024503">
            <a:off x="2364423" y="619125"/>
            <a:ext cx="5003800" cy="5003800"/>
          </a:xfrm>
          <a:custGeom>
            <a:avLst/>
            <a:gdLst>
              <a:gd name="txL" fmla="*/ 6940 w 21600"/>
              <a:gd name="txT" fmla="*/ 0 h 21600"/>
              <a:gd name="txR" fmla="*/ 14659 w 21600"/>
              <a:gd name="txB" fmla="*/ 7593 h 21600"/>
            </a:gdLst>
            <a:ahLst/>
            <a:cxnLst>
              <a:cxn ang="270">
                <a:pos x="10800" y="0"/>
              </a:cxn>
              <a:cxn ang="270">
                <a:pos x="8256" y="4153"/>
              </a:cxn>
              <a:cxn ang="270">
                <a:pos x="10800" y="7367"/>
              </a:cxn>
              <a:cxn ang="270">
                <a:pos x="13343" y="4153"/>
              </a:cxn>
            </a:cxnLst>
            <a:rect l="txL" t="txT" r="txR" b="txB"/>
            <a:pathLst>
              <a:path w="21600" h="21600">
                <a:moveTo>
                  <a:pt x="9573" y="7593"/>
                </a:moveTo>
                <a:arcTo wR="3433" hR="3433" stAng="-6656213" swAng="2512427"/>
                <a:lnTo>
                  <a:pt x="14659" y="713"/>
                </a:lnTo>
                <a:arcTo wR="10800" hR="10800" stAng="17456213" swAng="-2512427"/>
                <a:close/>
              </a:path>
            </a:pathLst>
          </a:custGeom>
          <a:solidFill>
            <a:srgbClr val="E81AA8"/>
          </a:soli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E81AA8"/>
            </a:extrusionClr>
          </a:sp3d>
        </p:spPr>
        <p:txBody>
          <a:bodyPr/>
          <a:lstStyle/>
          <a:p>
            <a:endParaRPr lang="zh-CN" altLang="en-US"/>
          </a:p>
        </p:txBody>
      </p:sp>
      <p:sp>
        <p:nvSpPr>
          <p:cNvPr id="19462" name="任意多边形 19461"/>
          <p:cNvSpPr/>
          <p:nvPr/>
        </p:nvSpPr>
        <p:spPr>
          <a:xfrm rot="11907182">
            <a:off x="2201863" y="619125"/>
            <a:ext cx="5003800" cy="5003800"/>
          </a:xfrm>
          <a:custGeom>
            <a:avLst/>
            <a:gdLst>
              <a:gd name="txL" fmla="*/ 6516 w 21600"/>
              <a:gd name="txT" fmla="*/ 0 h 21600"/>
              <a:gd name="txR" fmla="*/ 15083 w 21600"/>
              <a:gd name="txB" fmla="*/ 7844 h 21600"/>
            </a:gdLst>
            <a:ahLst/>
            <a:cxnLst>
              <a:cxn ang="270">
                <a:pos x="10800" y="0"/>
              </a:cxn>
              <a:cxn ang="270">
                <a:pos x="8019" y="4364"/>
              </a:cxn>
              <a:cxn ang="270">
                <a:pos x="10800" y="7580"/>
              </a:cxn>
              <a:cxn ang="270">
                <a:pos x="13580" y="4364"/>
              </a:cxn>
            </a:cxnLst>
            <a:rect l="txL" t="txT" r="txR" b="txB"/>
            <a:pathLst>
              <a:path w="21600" h="21600">
                <a:moveTo>
                  <a:pt x="9523" y="7844"/>
                </a:moveTo>
                <a:arcTo wR="3220" hR="3220" stAng="-6801869" swAng="2803738"/>
                <a:lnTo>
                  <a:pt x="15083" y="885"/>
                </a:lnTo>
                <a:arcTo wR="10800" hR="10800" stAng="17601869" swAng="-2803738"/>
                <a:close/>
              </a:path>
            </a:pathLst>
          </a:custGeom>
          <a:solidFill>
            <a:srgbClr val="FF99FF"/>
          </a:solidFill>
          <a:ln w="9525">
            <a:noFill/>
          </a:ln>
        </p:spPr>
        <p:txBody>
          <a:bodyPr/>
          <a:lstStyle/>
          <a:p>
            <a:endParaRPr lang="zh-CN" altLang="en-US"/>
          </a:p>
        </p:txBody>
      </p:sp>
      <p:sp>
        <p:nvSpPr>
          <p:cNvPr id="19463" name="任意多边形 19462"/>
          <p:cNvSpPr/>
          <p:nvPr/>
        </p:nvSpPr>
        <p:spPr>
          <a:xfrm rot="17889445">
            <a:off x="2363788" y="690563"/>
            <a:ext cx="5005387" cy="5003800"/>
          </a:xfrm>
          <a:custGeom>
            <a:avLst/>
            <a:gdLst>
              <a:gd name="txL" fmla="*/ 6359 w 21600"/>
              <a:gd name="txT" fmla="*/ 0 h 21600"/>
              <a:gd name="txR" fmla="*/ 15240 w 21600"/>
              <a:gd name="txB" fmla="*/ 8270 h 21600"/>
            </a:gdLst>
            <a:ahLst/>
            <a:cxnLst>
              <a:cxn ang="270">
                <a:pos x="10800" y="0"/>
              </a:cxn>
              <a:cxn ang="270">
                <a:pos x="8009" y="4612"/>
              </a:cxn>
              <a:cxn ang="270">
                <a:pos x="10800" y="8025"/>
              </a:cxn>
              <a:cxn ang="270">
                <a:pos x="13590" y="4612"/>
              </a:cxn>
            </a:cxnLst>
            <a:rect l="txL" t="txT" r="txR" b="txB"/>
            <a:pathLst>
              <a:path w="21600" h="21600">
                <a:moveTo>
                  <a:pt x="9659" y="8270"/>
                </a:moveTo>
                <a:arcTo wR="2775" hR="2775" stAng="-6856489" swAng="2912977"/>
                <a:lnTo>
                  <a:pt x="15240" y="954"/>
                </a:lnTo>
                <a:arcTo wR="10800" hR="10800" stAng="17656489" swAng="-2912977"/>
                <a:close/>
              </a:path>
            </a:pathLst>
          </a:custGeom>
          <a:gradFill rotWithShape="0">
            <a:gsLst>
              <a:gs pos="0">
                <a:srgbClr val="DEF0CC"/>
              </a:gs>
              <a:gs pos="100000">
                <a:srgbClr val="DEF0CC">
                  <a:gamma/>
                  <a:shade val="86275"/>
                  <a:invGamma/>
                </a:srgbClr>
              </a:gs>
            </a:gsLst>
            <a:lin ang="0" scaled="1"/>
            <a:tileRect/>
          </a:gra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DEF0CC"/>
            </a:extrusionClr>
          </a:sp3d>
        </p:spPr>
        <p:txBody>
          <a:bodyPr/>
          <a:lstStyle/>
          <a:p>
            <a:endParaRPr lang="zh-CN" altLang="en-US"/>
          </a:p>
        </p:txBody>
      </p:sp>
      <p:sp>
        <p:nvSpPr>
          <p:cNvPr id="19464" name="任意多边形 19463"/>
          <p:cNvSpPr/>
          <p:nvPr/>
        </p:nvSpPr>
        <p:spPr>
          <a:xfrm rot="6952149">
            <a:off x="2201863" y="619125"/>
            <a:ext cx="5003800" cy="5003800"/>
          </a:xfrm>
          <a:custGeom>
            <a:avLst/>
            <a:gdLst>
              <a:gd name="txL" fmla="*/ 2251 w 21600"/>
              <a:gd name="txT" fmla="*/ 0 h 21600"/>
              <a:gd name="txR" fmla="*/ 19348 w 21600"/>
              <a:gd name="txB" fmla="*/ 9157 h 21600"/>
            </a:gdLst>
            <a:ahLst/>
            <a:cxnLst>
              <a:cxn ang="270">
                <a:pos x="10800" y="0"/>
              </a:cxn>
              <a:cxn ang="180">
                <a:pos x="5461" y="6678"/>
              </a:cxn>
              <a:cxn ang="270">
                <a:pos x="10800" y="8112"/>
              </a:cxn>
              <a:cxn ang="0">
                <a:pos x="16138" y="6678"/>
              </a:cxn>
            </a:cxnLst>
            <a:rect l="txL" t="txT" r="txR" b="txB"/>
            <a:pathLst>
              <a:path w="21600" h="21600">
                <a:moveTo>
                  <a:pt x="8672" y="9157"/>
                </a:moveTo>
                <a:arcTo wR="2688" hR="2688" stAng="-8539726" swAng="6279452"/>
                <a:lnTo>
                  <a:pt x="19348" y="4199"/>
                </a:lnTo>
                <a:arcTo wR="10800" hR="10800" stAng="19339726" swAng="-6279452"/>
                <a:close/>
              </a:path>
            </a:pathLst>
          </a:custGeom>
          <a:solidFill>
            <a:srgbClr val="FFCC00"/>
          </a:soli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FFCC00"/>
            </a:extrusionClr>
          </a:sp3d>
        </p:spPr>
        <p:txBody>
          <a:bodyPr/>
          <a:lstStyle/>
          <a:p>
            <a:endParaRPr lang="zh-CN" altLang="en-US"/>
          </a:p>
        </p:txBody>
      </p:sp>
      <p:sp>
        <p:nvSpPr>
          <p:cNvPr id="19465" name="任意多边形 19464"/>
          <p:cNvSpPr/>
          <p:nvPr/>
        </p:nvSpPr>
        <p:spPr>
          <a:xfrm rot="471199">
            <a:off x="2330450" y="700088"/>
            <a:ext cx="5003800" cy="5003800"/>
          </a:xfrm>
          <a:custGeom>
            <a:avLst/>
            <a:gdLst>
              <a:gd name="txL" fmla="*/ 3989 w 21600"/>
              <a:gd name="txT" fmla="*/ 0 h 21600"/>
              <a:gd name="txR" fmla="*/ 17610 w 21600"/>
              <a:gd name="txB" fmla="*/ 8171 h 21600"/>
            </a:gdLst>
            <a:ahLst/>
            <a:cxnLst>
              <a:cxn ang="270">
                <a:pos x="10800" y="0"/>
              </a:cxn>
              <a:cxn ang="270">
                <a:pos x="6326" y="5294"/>
              </a:cxn>
              <a:cxn ang="270">
                <a:pos x="10800" y="7413"/>
              </a:cxn>
              <a:cxn ang="270">
                <a:pos x="15273" y="5294"/>
              </a:cxn>
            </a:cxnLst>
            <a:rect l="txL" t="txT" r="txR" b="txB"/>
            <a:pathLst>
              <a:path w="21600" h="21600">
                <a:moveTo>
                  <a:pt x="8664" y="8171"/>
                </a:moveTo>
                <a:arcTo wR="3387" hR="3387" stAng="-7745583" swAng="4691166"/>
                <a:lnTo>
                  <a:pt x="17610" y="2417"/>
                </a:lnTo>
                <a:arcTo wR="10800" hR="10800" stAng="18545583" swAng="-4691166"/>
                <a:close/>
              </a:path>
            </a:pathLst>
          </a:custGeom>
          <a:gradFill rotWithShape="0">
            <a:gsLst>
              <a:gs pos="0">
                <a:srgbClr val="CCECFF"/>
              </a:gs>
              <a:gs pos="100000">
                <a:srgbClr val="CCECFF">
                  <a:gamma/>
                  <a:shade val="86275"/>
                  <a:invGamma/>
                </a:srgbClr>
              </a:gs>
            </a:gsLst>
            <a:lin ang="5400000" scaled="1"/>
            <a:tileRect/>
          </a:gra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CCECFF"/>
            </a:extrusionClr>
          </a:sp3d>
        </p:spPr>
        <p:txBody>
          <a:bodyPr/>
          <a:lstStyle/>
          <a:p>
            <a:endParaRPr lang="zh-CN" altLang="en-US"/>
          </a:p>
        </p:txBody>
      </p:sp>
      <p:grpSp>
        <p:nvGrpSpPr>
          <p:cNvPr id="2" name="组合 1"/>
          <p:cNvGrpSpPr/>
          <p:nvPr/>
        </p:nvGrpSpPr>
        <p:grpSpPr>
          <a:xfrm>
            <a:off x="3856355" y="295275"/>
            <a:ext cx="2613025" cy="1295400"/>
            <a:chOff x="6073" y="500"/>
            <a:chExt cx="4115" cy="2040"/>
          </a:xfrm>
        </p:grpSpPr>
        <p:sp>
          <p:nvSpPr>
            <p:cNvPr id="19469" name="椭圆 19468"/>
            <p:cNvSpPr/>
            <p:nvPr/>
          </p:nvSpPr>
          <p:spPr>
            <a:xfrm>
              <a:off x="6073" y="500"/>
              <a:ext cx="1561" cy="1539"/>
            </a:xfrm>
            <a:prstGeom prst="ellipse">
              <a:avLst/>
            </a:prstGeom>
            <a:gradFill rotWithShape="0">
              <a:gsLst>
                <a:gs pos="0">
                  <a:srgbClr val="9CE6DD"/>
                </a:gs>
                <a:gs pos="100000">
                  <a:srgbClr val="9CE6DD">
                    <a:gamma/>
                    <a:shade val="36078"/>
                    <a:invGamma/>
                  </a:srgbClr>
                </a:gs>
              </a:gsLst>
              <a:path path="rect">
                <a:fillToRect r="100000" b="100000"/>
              </a:path>
              <a:tileRect/>
            </a:gradFill>
            <a:ln w="12700" cap="flat" cmpd="sng">
              <a:solidFill>
                <a:srgbClr val="000000"/>
              </a:solidFill>
              <a:prstDash val="solid"/>
              <a:headEnd type="none" w="med" len="med"/>
              <a:tailEnd type="none" w="med" len="med"/>
            </a:ln>
          </p:spPr>
          <p:txBody>
            <a:bodyPr wrap="none" anchor="ctr"/>
            <a:lstStyle/>
            <a:p>
              <a:pPr lvl="0" algn="ctr" latinLnBrk="1">
                <a:buClrTx/>
              </a:pPr>
              <a:r>
                <a:rPr lang="zh-CN" altLang="en-US" sz="1100" b="1">
                  <a:solidFill>
                    <a:srgbClr val="FFFFFF"/>
                  </a:solidFill>
                  <a:latin typeface="微软雅黑" panose="020B0503020204020204" pitchFamily="34" charset="-122"/>
                  <a:ea typeface="微软雅黑" panose="020B0503020204020204" pitchFamily="34" charset="-122"/>
                </a:rPr>
                <a:t>国家政治</a:t>
              </a:r>
            </a:p>
            <a:p>
              <a:pPr lvl="0" algn="ctr" latinLnBrk="1">
                <a:buClrTx/>
              </a:pPr>
              <a:r>
                <a:rPr lang="zh-CN" altLang="en-US" sz="1100" b="1">
                  <a:solidFill>
                    <a:srgbClr val="FFFFFF"/>
                  </a:solidFill>
                  <a:latin typeface="微软雅黑" panose="020B0503020204020204" pitchFamily="34" charset="-122"/>
                  <a:ea typeface="微软雅黑" panose="020B0503020204020204" pitchFamily="34" charset="-122"/>
                </a:rPr>
                <a:t>统一</a:t>
              </a:r>
            </a:p>
          </p:txBody>
        </p:sp>
        <p:sp>
          <p:nvSpPr>
            <p:cNvPr id="19470" name="椭圆 19469"/>
            <p:cNvSpPr/>
            <p:nvPr/>
          </p:nvSpPr>
          <p:spPr>
            <a:xfrm>
              <a:off x="8578" y="714"/>
              <a:ext cx="1611" cy="1571"/>
            </a:xfrm>
            <a:prstGeom prst="ellipse">
              <a:avLst/>
            </a:prstGeom>
            <a:gradFill rotWithShape="0">
              <a:gsLst>
                <a:gs pos="0">
                  <a:srgbClr val="9CE6DD"/>
                </a:gs>
                <a:gs pos="100000">
                  <a:srgbClr val="9CE6DD">
                    <a:gamma/>
                    <a:shade val="36078"/>
                    <a:invGamma/>
                  </a:srgbClr>
                </a:gs>
              </a:gsLst>
              <a:path path="rect">
                <a:fillToRect r="100000" b="100000"/>
              </a:path>
              <a:tileRect/>
            </a:gradFill>
            <a:ln w="12700" cap="flat" cmpd="sng">
              <a:solidFill>
                <a:srgbClr val="000000"/>
              </a:solidFill>
              <a:prstDash val="solid"/>
              <a:headEnd type="none" w="med" len="med"/>
              <a:tailEnd type="none" w="med" len="med"/>
            </a:ln>
          </p:spPr>
          <p:txBody>
            <a:bodyPr wrap="none" anchor="ctr"/>
            <a:lstStyle/>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长期保持</a:t>
              </a:r>
            </a:p>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和平/独立/自主</a:t>
              </a:r>
            </a:p>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发展状态</a:t>
              </a:r>
            </a:p>
          </p:txBody>
        </p:sp>
        <p:sp>
          <p:nvSpPr>
            <p:cNvPr id="19476" name="文本框 19475"/>
            <p:cNvSpPr txBox="1"/>
            <p:nvPr/>
          </p:nvSpPr>
          <p:spPr>
            <a:xfrm>
              <a:off x="7175" y="2038"/>
              <a:ext cx="1408" cy="503"/>
            </a:xfrm>
            <a:prstGeom prst="rect">
              <a:avLst/>
            </a:prstGeom>
            <a:noFill/>
            <a:ln w="9525">
              <a:noFill/>
            </a:ln>
          </p:spPr>
          <p:txBody>
            <a:bodyPr wrap="none" anchor="t">
              <a:spAutoFit/>
            </a:bodyPr>
            <a:lstStyle/>
            <a:p>
              <a:pPr lvl="0" latinLnBrk="1">
                <a:buClrTx/>
              </a:pPr>
              <a:r>
                <a:rPr lang="zh-CN" altLang="en-US" sz="1400" b="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hlinkClick r:id="" action="ppaction://hlinkshowjump?jump=nextslide"/>
                </a:rPr>
                <a:t>政治</a:t>
              </a:r>
              <a:r>
                <a:rPr lang="zh-CN" altLang="en-US" sz="1400" b="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因素</a:t>
              </a:r>
            </a:p>
          </p:txBody>
        </p:sp>
      </p:grpSp>
      <p:grpSp>
        <p:nvGrpSpPr>
          <p:cNvPr id="4" name="组合 3"/>
          <p:cNvGrpSpPr/>
          <p:nvPr/>
        </p:nvGrpSpPr>
        <p:grpSpPr>
          <a:xfrm>
            <a:off x="1868170" y="3255645"/>
            <a:ext cx="1842135" cy="1842770"/>
            <a:chOff x="2942" y="5127"/>
            <a:chExt cx="2901" cy="2902"/>
          </a:xfrm>
        </p:grpSpPr>
        <p:sp>
          <p:nvSpPr>
            <p:cNvPr id="19472" name="椭圆 19471"/>
            <p:cNvSpPr/>
            <p:nvPr/>
          </p:nvSpPr>
          <p:spPr>
            <a:xfrm>
              <a:off x="3538" y="6663"/>
              <a:ext cx="1373" cy="1367"/>
            </a:xfrm>
            <a:prstGeom prst="ellipse">
              <a:avLst/>
            </a:prstGeom>
            <a:gradFill rotWithShape="0">
              <a:gsLst>
                <a:gs pos="0">
                  <a:srgbClr val="D60093"/>
                </a:gs>
                <a:gs pos="100000">
                  <a:srgbClr val="D60093">
                    <a:gamma/>
                    <a:shade val="46275"/>
                    <a:invGamma/>
                  </a:srgbClr>
                </a:gs>
              </a:gsLst>
              <a:path path="rect">
                <a:fillToRect r="100000" b="100000"/>
              </a:path>
              <a:tileRect/>
            </a:gradFill>
            <a:ln w="12700" cap="flat" cmpd="sng">
              <a:solidFill>
                <a:srgbClr val="000000"/>
              </a:solidFill>
              <a:prstDash val="solid"/>
              <a:headEnd type="none" w="med" len="med"/>
              <a:tailEnd type="none" w="med" len="med"/>
            </a:ln>
          </p:spPr>
          <p:txBody>
            <a:bodyPr wrap="none" anchor="ctr"/>
            <a:lstStyle/>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基督教</a:t>
              </a:r>
            </a:p>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新教</a:t>
              </a:r>
            </a:p>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价值观</a:t>
              </a:r>
            </a:p>
          </p:txBody>
        </p:sp>
        <p:sp>
          <p:nvSpPr>
            <p:cNvPr id="19473" name="椭圆 19472"/>
            <p:cNvSpPr/>
            <p:nvPr/>
          </p:nvSpPr>
          <p:spPr>
            <a:xfrm>
              <a:off x="2942" y="5127"/>
              <a:ext cx="1388" cy="1383"/>
            </a:xfrm>
            <a:prstGeom prst="ellipse">
              <a:avLst/>
            </a:prstGeom>
            <a:gradFill rotWithShape="0">
              <a:gsLst>
                <a:gs pos="0">
                  <a:srgbClr val="D60093"/>
                </a:gs>
                <a:gs pos="100000">
                  <a:srgbClr val="D60093">
                    <a:gamma/>
                    <a:shade val="46275"/>
                    <a:invGamma/>
                  </a:srgbClr>
                </a:gs>
              </a:gsLst>
              <a:path path="rect">
                <a:fillToRect r="100000" b="100000"/>
              </a:path>
              <a:tileRect/>
            </a:gradFill>
            <a:ln w="12700" cap="flat" cmpd="sng">
              <a:solidFill>
                <a:srgbClr val="000000"/>
              </a:solidFill>
              <a:prstDash val="solid"/>
              <a:headEnd type="none" w="med" len="med"/>
              <a:tailEnd type="none" w="med" len="med"/>
            </a:ln>
          </p:spPr>
          <p:txBody>
            <a:bodyPr wrap="none" anchor="ctr"/>
            <a:lstStyle/>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古罗马</a:t>
              </a:r>
            </a:p>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战争</a:t>
              </a:r>
            </a:p>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价值观</a:t>
              </a:r>
            </a:p>
          </p:txBody>
        </p:sp>
        <p:sp>
          <p:nvSpPr>
            <p:cNvPr id="19477" name="文本框 19476"/>
            <p:cNvSpPr txBox="1"/>
            <p:nvPr/>
          </p:nvSpPr>
          <p:spPr>
            <a:xfrm>
              <a:off x="4435" y="5773"/>
              <a:ext cx="1408" cy="503"/>
            </a:xfrm>
            <a:prstGeom prst="rect">
              <a:avLst/>
            </a:prstGeom>
            <a:noFill/>
            <a:ln w="9525">
              <a:noFill/>
            </a:ln>
          </p:spPr>
          <p:txBody>
            <a:bodyPr wrap="none" anchor="t">
              <a:spAutoFit/>
            </a:bodyPr>
            <a:lstStyle/>
            <a:p>
              <a:pPr lvl="0" latinLnBrk="1">
                <a:buClrTx/>
              </a:pPr>
              <a:r>
                <a:rPr lang="zh-CN" altLang="en-US" sz="14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hlinkClick r:id="rId2" action="ppaction://hlinksldjump"/>
                </a:rPr>
                <a:t>文化</a:t>
              </a:r>
              <a:r>
                <a:rPr lang="zh-CN" altLang="en-US" sz="1400"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因素</a:t>
              </a:r>
            </a:p>
          </p:txBody>
        </p:sp>
      </p:grpSp>
      <p:sp>
        <p:nvSpPr>
          <p:cNvPr id="19479" name="任意多边形 19478"/>
          <p:cNvSpPr/>
          <p:nvPr/>
        </p:nvSpPr>
        <p:spPr>
          <a:xfrm rot="17889445">
            <a:off x="3429000" y="1752600"/>
            <a:ext cx="2897188" cy="2897188"/>
          </a:xfrm>
          <a:custGeom>
            <a:avLst/>
            <a:gdLst>
              <a:gd name="txL" fmla="*/ 5127 w 21600"/>
              <a:gd name="txT" fmla="*/ 0 h 21600"/>
              <a:gd name="txR" fmla="*/ 16472 w 21600"/>
              <a:gd name="txB" fmla="*/ 7929 h 21600"/>
            </a:gdLst>
            <a:ahLst/>
            <a:cxnLst>
              <a:cxn ang="270">
                <a:pos x="10800" y="0"/>
              </a:cxn>
              <a:cxn ang="270">
                <a:pos x="7078" y="4769"/>
              </a:cxn>
              <a:cxn ang="270">
                <a:pos x="10800" y="7427"/>
              </a:cxn>
              <a:cxn ang="270">
                <a:pos x="14521" y="4769"/>
              </a:cxn>
            </a:cxnLst>
            <a:rect l="txL" t="txT" r="txR" b="txB"/>
            <a:pathLst>
              <a:path w="21600" h="21600">
                <a:moveTo>
                  <a:pt x="9028" y="7929"/>
                </a:moveTo>
                <a:arcTo wR="3373" hR="3373" stAng="-7300990" swAng="3801980"/>
                <a:lnTo>
                  <a:pt x="16472" y="1609"/>
                </a:lnTo>
                <a:arcTo wR="10800" hR="10800" stAng="18100990" swAng="-3801980"/>
                <a:close/>
              </a:path>
            </a:pathLst>
          </a:custGeom>
          <a:solidFill>
            <a:srgbClr val="99CC00"/>
          </a:soli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99CC00"/>
            </a:extrusionClr>
          </a:sp3d>
        </p:spPr>
        <p:txBody>
          <a:bodyPr/>
          <a:lstStyle/>
          <a:p>
            <a:endParaRPr lang="zh-CN" altLang="en-US"/>
          </a:p>
        </p:txBody>
      </p:sp>
      <p:sp>
        <p:nvSpPr>
          <p:cNvPr id="19480" name="任意多边形 19479"/>
          <p:cNvSpPr/>
          <p:nvPr/>
        </p:nvSpPr>
        <p:spPr>
          <a:xfrm rot="471199">
            <a:off x="3394075" y="1774825"/>
            <a:ext cx="2890838" cy="2890838"/>
          </a:xfrm>
          <a:custGeom>
            <a:avLst/>
            <a:gdLst>
              <a:gd name="txL" fmla="*/ 4061 w 21600"/>
              <a:gd name="txT" fmla="*/ 0 h 21600"/>
              <a:gd name="txR" fmla="*/ 17538 w 21600"/>
              <a:gd name="txB" fmla="*/ 8022 h 21600"/>
            </a:gdLst>
            <a:ahLst/>
            <a:cxnLst>
              <a:cxn ang="270">
                <a:pos x="10800" y="0"/>
              </a:cxn>
              <a:cxn ang="270">
                <a:pos x="6321" y="5191"/>
              </a:cxn>
              <a:cxn ang="270">
                <a:pos x="10800" y="7246"/>
              </a:cxn>
              <a:cxn ang="270">
                <a:pos x="15278" y="5191"/>
              </a:cxn>
            </a:cxnLst>
            <a:rect l="txL" t="txT" r="txR" b="txB"/>
            <a:pathLst>
              <a:path w="21600" h="21600">
                <a:moveTo>
                  <a:pt x="8582" y="8022"/>
                </a:moveTo>
                <a:arcTo wR="3554" hR="3554" stAng="-7716266" swAng="4632532"/>
                <a:lnTo>
                  <a:pt x="17538" y="2360"/>
                </a:lnTo>
                <a:arcTo wR="10800" hR="10800" stAng="18516266" swAng="-4632532"/>
                <a:close/>
              </a:path>
            </a:pathLst>
          </a:custGeom>
          <a:solidFill>
            <a:srgbClr val="EB97B3"/>
          </a:soli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EB97B3"/>
            </a:extrusionClr>
          </a:sp3d>
        </p:spPr>
        <p:txBody>
          <a:bodyPr/>
          <a:lstStyle/>
          <a:p>
            <a:endParaRPr lang="zh-CN" altLang="en-US"/>
          </a:p>
        </p:txBody>
      </p:sp>
      <p:sp>
        <p:nvSpPr>
          <p:cNvPr id="19481" name="椭圆 19480"/>
          <p:cNvSpPr/>
          <p:nvPr/>
        </p:nvSpPr>
        <p:spPr>
          <a:xfrm>
            <a:off x="3938588" y="2286000"/>
            <a:ext cx="1943100" cy="1944688"/>
          </a:xfrm>
          <a:prstGeom prst="ellipse">
            <a:avLst/>
          </a:prstGeom>
          <a:gradFill rotWithShape="0">
            <a:gsLst>
              <a:gs pos="0">
                <a:srgbClr val="FF0000"/>
              </a:gs>
              <a:gs pos="100000">
                <a:srgbClr val="FF0000">
                  <a:gamma/>
                  <a:shade val="56078"/>
                  <a:invGamma/>
                </a:srgbClr>
              </a:gs>
            </a:gsLst>
            <a:path path="rect">
              <a:fillToRect r="100000" b="100000"/>
            </a:path>
            <a:tileRect/>
          </a:gradFill>
          <a:ln w="19050">
            <a:noFill/>
          </a:ln>
        </p:spPr>
        <p:txBody>
          <a:bodyPr wrap="none" anchor="ctr"/>
          <a:lstStyle/>
          <a:p>
            <a:pPr lvl="0" algn="ctr" latinLnBrk="1">
              <a:buClrTx/>
            </a:pPr>
            <a:r>
              <a:rPr lang="zh-CN" altLang="en-US" sz="2400" b="1" dirty="0" err="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第一次</a:t>
            </a:r>
          </a:p>
          <a:p>
            <a:pPr lvl="0" algn="ctr" latinLnBrk="1">
              <a:buClrTx/>
            </a:pPr>
            <a:r>
              <a:rPr lang="zh-CN" altLang="en-US" sz="2400" b="1" dirty="0" err="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工业革命</a:t>
            </a:r>
          </a:p>
          <a:p>
            <a:pPr lvl="0" algn="ctr" latinLnBrk="1">
              <a:buClrTx/>
            </a:pPr>
            <a:r>
              <a:rPr lang="zh-CN" altLang="en-US" sz="2400" b="1" dirty="0" err="1">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成因</a:t>
            </a:r>
          </a:p>
        </p:txBody>
      </p:sp>
      <p:grpSp>
        <p:nvGrpSpPr>
          <p:cNvPr id="3" name="组合 2"/>
          <p:cNvGrpSpPr/>
          <p:nvPr/>
        </p:nvGrpSpPr>
        <p:grpSpPr>
          <a:xfrm>
            <a:off x="1938655" y="1017270"/>
            <a:ext cx="1848485" cy="1972945"/>
            <a:chOff x="3053" y="1602"/>
            <a:chExt cx="2911" cy="3107"/>
          </a:xfrm>
        </p:grpSpPr>
        <p:sp>
          <p:nvSpPr>
            <p:cNvPr id="19466" name="椭圆 19465"/>
            <p:cNvSpPr/>
            <p:nvPr/>
          </p:nvSpPr>
          <p:spPr>
            <a:xfrm>
              <a:off x="3905" y="1602"/>
              <a:ext cx="1415" cy="1375"/>
            </a:xfrm>
            <a:prstGeom prst="ellipse">
              <a:avLst/>
            </a:prstGeom>
            <a:gradFill rotWithShape="0">
              <a:gsLst>
                <a:gs pos="0">
                  <a:srgbClr val="99CC00"/>
                </a:gs>
                <a:gs pos="100000">
                  <a:srgbClr val="99CC00">
                    <a:gamma/>
                    <a:shade val="46275"/>
                    <a:invGamma/>
                  </a:srgbClr>
                </a:gs>
              </a:gsLst>
              <a:path path="rect">
                <a:fillToRect r="100000" b="100000"/>
              </a:path>
              <a:tileRect/>
            </a:gradFill>
            <a:ln w="12700" cap="flat" cmpd="sng">
              <a:solidFill>
                <a:srgbClr val="000000"/>
              </a:solidFill>
              <a:prstDash val="solid"/>
              <a:headEnd type="none" w="med" len="med"/>
              <a:tailEnd type="none" w="med" len="med"/>
            </a:ln>
          </p:spPr>
          <p:txBody>
            <a:bodyPr wrap="none" anchor="ctr"/>
            <a:lstStyle/>
            <a:p>
              <a:pPr lvl="0" algn="ctr" latinLnBrk="1">
                <a:buClrTx/>
              </a:pPr>
              <a:r>
                <a:rPr lang="zh-CN" altLang="en-US" sz="1100" b="1">
                  <a:solidFill>
                    <a:srgbClr val="FFFFFF"/>
                  </a:solidFill>
                  <a:latin typeface="微软雅黑" panose="020B0503020204020204" pitchFamily="34" charset="-122"/>
                  <a:ea typeface="微软雅黑" panose="020B0503020204020204" pitchFamily="34" charset="-122"/>
                  <a:cs typeface="+mn-ea"/>
                </a:rPr>
                <a:t>国内经济政策</a:t>
              </a:r>
              <a:endParaRPr lang="zh-CN" altLang="en-US" sz="1000" b="1">
                <a:solidFill>
                  <a:srgbClr val="FFFFFF"/>
                </a:solidFill>
                <a:latin typeface="굴림" pitchFamily="34" charset="-127"/>
              </a:endParaRPr>
            </a:p>
          </p:txBody>
        </p:sp>
        <p:sp>
          <p:nvSpPr>
            <p:cNvPr id="19467" name="椭圆 19466"/>
            <p:cNvSpPr/>
            <p:nvPr/>
          </p:nvSpPr>
          <p:spPr>
            <a:xfrm>
              <a:off x="3053" y="3269"/>
              <a:ext cx="1427" cy="1441"/>
            </a:xfrm>
            <a:prstGeom prst="ellipse">
              <a:avLst/>
            </a:prstGeom>
            <a:gradFill rotWithShape="0">
              <a:gsLst>
                <a:gs pos="0">
                  <a:srgbClr val="99CC00"/>
                </a:gs>
                <a:gs pos="100000">
                  <a:srgbClr val="99CC00">
                    <a:gamma/>
                    <a:shade val="46275"/>
                    <a:invGamma/>
                  </a:srgbClr>
                </a:gs>
              </a:gsLst>
              <a:path path="rect">
                <a:fillToRect r="100000" b="100000"/>
              </a:path>
              <a:tileRect/>
            </a:gradFill>
            <a:ln w="12700" cap="flat" cmpd="sng">
              <a:solidFill>
                <a:srgbClr val="000000"/>
              </a:solidFill>
              <a:prstDash val="solid"/>
              <a:headEnd type="none" w="med" len="med"/>
              <a:tailEnd type="none" w="med" len="med"/>
            </a:ln>
          </p:spPr>
          <p:txBody>
            <a:bodyPr wrap="none" anchor="ctr"/>
            <a:lstStyle/>
            <a:p>
              <a:pPr lvl="0" algn="ctr" latinLnBrk="1">
                <a:buClrTx/>
              </a:pPr>
              <a:r>
                <a:rPr lang="zh-CN" altLang="en-US" sz="1100" b="1">
                  <a:solidFill>
                    <a:srgbClr val="FFFFFF"/>
                  </a:solidFill>
                  <a:latin typeface="微软雅黑" panose="020B0503020204020204" pitchFamily="34" charset="-122"/>
                  <a:ea typeface="微软雅黑" panose="020B0503020204020204" pitchFamily="34" charset="-122"/>
                  <a:cs typeface="+mn-ea"/>
                </a:rPr>
                <a:t>独霸世界市场</a:t>
              </a:r>
              <a:endParaRPr lang="zh-CN" altLang="en-US" sz="1000" b="1">
                <a:solidFill>
                  <a:srgbClr val="FFFFFF"/>
                </a:solidFill>
                <a:latin typeface="굴림" pitchFamily="34" charset="-127"/>
              </a:endParaRPr>
            </a:p>
          </p:txBody>
        </p:sp>
        <p:sp>
          <p:nvSpPr>
            <p:cNvPr id="19482" name="文本框 19481"/>
            <p:cNvSpPr txBox="1"/>
            <p:nvPr/>
          </p:nvSpPr>
          <p:spPr>
            <a:xfrm>
              <a:off x="4556" y="3269"/>
              <a:ext cx="1408" cy="503"/>
            </a:xfrm>
            <a:prstGeom prst="rect">
              <a:avLst/>
            </a:prstGeom>
            <a:noFill/>
            <a:ln w="9525">
              <a:noFill/>
            </a:ln>
          </p:spPr>
          <p:txBody>
            <a:bodyPr wrap="none" anchor="t">
              <a:spAutoFit/>
            </a:bodyPr>
            <a:lstStyle/>
            <a:p>
              <a:pPr lvl="0" latinLnBrk="1">
                <a:buClrTx/>
              </a:pPr>
              <a:r>
                <a:rPr lang="zh-CN" altLang="en-US" sz="1400" b="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hlinkClick r:id="rId3" action="ppaction://hlinksldjump"/>
                </a:rPr>
                <a:t>经济</a:t>
              </a:r>
              <a:r>
                <a:rPr lang="zh-CN" altLang="en-US" sz="1400" b="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因素</a:t>
              </a:r>
            </a:p>
          </p:txBody>
        </p:sp>
      </p:grpSp>
      <p:sp>
        <p:nvSpPr>
          <p:cNvPr id="19488" name="任意多边形 19487"/>
          <p:cNvSpPr/>
          <p:nvPr/>
        </p:nvSpPr>
        <p:spPr>
          <a:xfrm rot="12600000">
            <a:off x="3846513" y="2101850"/>
            <a:ext cx="2319337" cy="2493963"/>
          </a:xfrm>
          <a:custGeom>
            <a:avLst/>
            <a:gdLst>
              <a:gd name="txL" fmla="*/ 0 w 40225"/>
              <a:gd name="txT" fmla="*/ 0 h 43200"/>
              <a:gd name="txR" fmla="*/ 40225 w 40225"/>
              <a:gd name="txB" fmla="*/ 43200 h 43200"/>
            </a:gdLst>
            <a:ahLst/>
            <a:cxnLst>
              <a:cxn ang="0">
                <a:pos x="40224" y="32540"/>
              </a:cxn>
              <a:cxn ang="0">
                <a:pos x="28824" y="1243"/>
              </a:cxn>
              <a:cxn ang="90">
                <a:pos x="21600" y="21600"/>
              </a:cxn>
            </a:cxnLst>
            <a:rect l="txL" t="txT" r="txR" b="txB"/>
            <a:pathLst>
              <a:path w="40225" h="43200" fill="none">
                <a:moveTo>
                  <a:pt x="40224" y="32540"/>
                </a:moveTo>
                <a:arcTo wR="21600" hR="21600" stAng="-19774165" swAng="15546447"/>
              </a:path>
              <a:path w="40225" h="43200" stroke="0">
                <a:moveTo>
                  <a:pt x="40224" y="32540"/>
                </a:moveTo>
                <a:arcTo wR="21600" hR="21600" stAng="-19774165" swAng="15546447"/>
                <a:lnTo>
                  <a:pt x="21600" y="21600"/>
                </a:lnTo>
                <a:close/>
              </a:path>
            </a:pathLst>
          </a:custGeom>
          <a:noFill/>
          <a:ln w="19050" cap="flat" cmpd="sng">
            <a:solidFill>
              <a:srgbClr val="DDDDDD"/>
            </a:solidFill>
            <a:prstDash val="solid"/>
            <a:headEnd type="triangle" w="med" len="med"/>
            <a:tailEnd type="none" w="med" len="med"/>
          </a:ln>
        </p:spPr>
        <p:txBody>
          <a:bodyPr/>
          <a:lstStyle/>
          <a:p>
            <a:endParaRPr lang="zh-CN" altLang="en-US"/>
          </a:p>
        </p:txBody>
      </p:sp>
      <p:grpSp>
        <p:nvGrpSpPr>
          <p:cNvPr id="6" name="组合 5"/>
          <p:cNvGrpSpPr/>
          <p:nvPr/>
        </p:nvGrpSpPr>
        <p:grpSpPr>
          <a:xfrm>
            <a:off x="5583555" y="2076450"/>
            <a:ext cx="2180590" cy="3556000"/>
            <a:chOff x="8793" y="3270"/>
            <a:chExt cx="3434" cy="5600"/>
          </a:xfrm>
        </p:grpSpPr>
        <p:sp>
          <p:nvSpPr>
            <p:cNvPr id="19483" name="椭圆 19482"/>
            <p:cNvSpPr/>
            <p:nvPr/>
          </p:nvSpPr>
          <p:spPr>
            <a:xfrm>
              <a:off x="10769" y="3270"/>
              <a:ext cx="1458" cy="1519"/>
            </a:xfrm>
            <a:prstGeom prst="ellipse">
              <a:avLst/>
            </a:prstGeom>
            <a:gradFill rotWithShape="0">
              <a:gsLst>
                <a:gs pos="0">
                  <a:srgbClr val="FF9900"/>
                </a:gs>
                <a:gs pos="100000">
                  <a:srgbClr val="FF9900">
                    <a:gamma/>
                    <a:shade val="46275"/>
                    <a:invGamma/>
                  </a:srgbClr>
                </a:gs>
              </a:gsLst>
              <a:path path="rect">
                <a:fillToRect r="100000" b="100000"/>
              </a:path>
              <a:tileRect/>
            </a:gradFill>
            <a:ln w="12700" cap="flat" cmpd="sng">
              <a:solidFill>
                <a:srgbClr val="000000"/>
              </a:solidFill>
              <a:prstDash val="solid"/>
              <a:headEnd type="none" w="med" len="med"/>
              <a:tailEnd type="none" w="med" len="med"/>
            </a:ln>
          </p:spPr>
          <p:txBody>
            <a:bodyPr wrap="none" anchor="ctr"/>
            <a:lstStyle/>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发挥煤铁</a:t>
              </a:r>
            </a:p>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资源优势</a:t>
              </a:r>
            </a:p>
          </p:txBody>
        </p:sp>
        <p:sp>
          <p:nvSpPr>
            <p:cNvPr id="19485" name="椭圆 19484"/>
            <p:cNvSpPr/>
            <p:nvPr/>
          </p:nvSpPr>
          <p:spPr>
            <a:xfrm>
              <a:off x="10447" y="5758"/>
              <a:ext cx="1604" cy="1575"/>
            </a:xfrm>
            <a:prstGeom prst="ellipse">
              <a:avLst/>
            </a:prstGeom>
            <a:gradFill rotWithShape="0">
              <a:gsLst>
                <a:gs pos="0">
                  <a:srgbClr val="FF9900"/>
                </a:gs>
                <a:gs pos="100000">
                  <a:srgbClr val="FF9900">
                    <a:gamma/>
                    <a:shade val="46275"/>
                    <a:invGamma/>
                  </a:srgbClr>
                </a:gs>
              </a:gsLst>
              <a:path path="rect">
                <a:fillToRect r="100000" b="100000"/>
              </a:path>
              <a:tileRect/>
            </a:gradFill>
            <a:ln w="12700" cap="flat" cmpd="sng">
              <a:solidFill>
                <a:srgbClr val="000000"/>
              </a:solidFill>
              <a:prstDash val="solid"/>
              <a:headEnd type="none" w="med" len="med"/>
              <a:tailEnd type="none" w="med" len="med"/>
            </a:ln>
          </p:spPr>
          <p:txBody>
            <a:bodyPr wrap="none" anchor="ctr"/>
            <a:lstStyle/>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大力发展交通</a:t>
              </a:r>
            </a:p>
          </p:txBody>
        </p:sp>
        <p:sp>
          <p:nvSpPr>
            <p:cNvPr id="19487" name="椭圆 19486"/>
            <p:cNvSpPr/>
            <p:nvPr/>
          </p:nvSpPr>
          <p:spPr>
            <a:xfrm>
              <a:off x="8793" y="7333"/>
              <a:ext cx="1526" cy="1537"/>
            </a:xfrm>
            <a:prstGeom prst="ellipse">
              <a:avLst/>
            </a:prstGeom>
            <a:gradFill rotWithShape="0">
              <a:gsLst>
                <a:gs pos="0">
                  <a:srgbClr val="FF9900"/>
                </a:gs>
                <a:gs pos="100000">
                  <a:srgbClr val="FF9900">
                    <a:gamma/>
                    <a:shade val="46275"/>
                    <a:invGamma/>
                  </a:srgbClr>
                </a:gs>
              </a:gsLst>
              <a:path path="rect">
                <a:fillToRect r="100000" b="100000"/>
              </a:path>
              <a:tileRect/>
            </a:gradFill>
            <a:ln w="12700" cap="flat" cmpd="sng">
              <a:solidFill>
                <a:srgbClr val="000000"/>
              </a:solidFill>
              <a:prstDash val="solid"/>
              <a:headEnd type="none" w="med" len="med"/>
              <a:tailEnd type="none" w="med" len="med"/>
            </a:ln>
          </p:spPr>
          <p:txBody>
            <a:bodyPr wrap="none" anchor="ctr"/>
            <a:lstStyle/>
            <a:p>
              <a:pPr lvl="0" algn="ctr" latinLnBrk="1">
                <a:buClrTx/>
              </a:pPr>
              <a:r>
                <a:rPr lang="zh-CN" altLang="en-US" sz="1100" b="1">
                  <a:solidFill>
                    <a:srgbClr val="FFFFFF"/>
                  </a:solidFill>
                  <a:latin typeface="微软雅黑" panose="020B0503020204020204" pitchFamily="34" charset="-122"/>
                  <a:ea typeface="微软雅黑" panose="020B0503020204020204" pitchFamily="34" charset="-122"/>
                  <a:cs typeface="+mn-ea"/>
                </a:rPr>
                <a:t>加快城市化 </a:t>
              </a:r>
              <a:endParaRPr lang="en-US" altLang="ko-KR" sz="1000" b="1">
                <a:solidFill>
                  <a:srgbClr val="FFFFFF"/>
                </a:solidFill>
                <a:latin typeface="굴림" pitchFamily="34" charset="-127"/>
                <a:ea typeface="굴림" pitchFamily="34" charset="-127"/>
              </a:endParaRPr>
            </a:p>
          </p:txBody>
        </p:sp>
        <p:sp>
          <p:nvSpPr>
            <p:cNvPr id="19489" name="文本框 19488"/>
            <p:cNvSpPr txBox="1"/>
            <p:nvPr/>
          </p:nvSpPr>
          <p:spPr>
            <a:xfrm>
              <a:off x="9353" y="5275"/>
              <a:ext cx="1408" cy="503"/>
            </a:xfrm>
            <a:prstGeom prst="rect">
              <a:avLst/>
            </a:prstGeom>
            <a:noFill/>
            <a:ln w="9525">
              <a:noFill/>
            </a:ln>
          </p:spPr>
          <p:txBody>
            <a:bodyPr wrap="none" anchor="t">
              <a:spAutoFit/>
            </a:bodyPr>
            <a:lstStyle/>
            <a:p>
              <a:pPr lvl="0" latinLnBrk="1">
                <a:buClrTx/>
              </a:pPr>
              <a:r>
                <a:rPr lang="zh-CN" altLang="en-US" sz="1400" b="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hlinkClick r:id="rId4" action="ppaction://hlinksldjump"/>
                </a:rPr>
                <a:t>发展</a:t>
              </a:r>
              <a:r>
                <a:rPr lang="zh-CN" altLang="en-US" sz="1400" b="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因素</a:t>
              </a:r>
              <a:endParaRPr lang="zh-CN" altLang="en-US" sz="1400" b="1" dirty="0" err="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endParaRPr>
            </a:p>
          </p:txBody>
        </p:sp>
      </p:grpSp>
      <p:sp>
        <p:nvSpPr>
          <p:cNvPr id="7" name="灯片编号占位符 6"/>
          <p:cNvSpPr>
            <a:spLocks noGrp="1"/>
          </p:cNvSpPr>
          <p:nvPr>
            <p:ph type="sldNum" sz="quarter" idx="12"/>
          </p:nvPr>
        </p:nvSpPr>
        <p:spPr/>
        <p:txBody>
          <a:bodyPr/>
          <a:lstStyle/>
          <a:p>
            <a:pPr lvl="0" algn="r" eaLnBrk="1" fontAlgn="base" hangingPunct="1"/>
            <a:fld id="{9A0DB2DC-4C9A-4742-B13C-FB6460FD3503}" type="slidenum">
              <a:rPr lang="en-US" altLang="zh-CN" sz="1600" strike="noStrike" noProof="1" dirty="0">
                <a:solidFill>
                  <a:srgbClr val="F3E896"/>
                </a:solidFill>
                <a:latin typeface="Arial" panose="020B0604020202020204" pitchFamily="34" charset="0"/>
                <a:ea typeface="宋体" panose="02010600030101010101" pitchFamily="2" charset="-122"/>
                <a:cs typeface="+mn-ea"/>
              </a:rPr>
              <a:t>81</a:t>
            </a:fld>
            <a:endParaRPr lang="en-US" altLang="zh-CN" sz="1600" strike="noStrike" noProof="1">
              <a:solidFill>
                <a:srgbClr val="F3E896"/>
              </a:solidFill>
            </a:endParaRPr>
          </a:p>
        </p:txBody>
      </p:sp>
      <p:grpSp>
        <p:nvGrpSpPr>
          <p:cNvPr id="9" name="组合 8"/>
          <p:cNvGrpSpPr/>
          <p:nvPr/>
        </p:nvGrpSpPr>
        <p:grpSpPr>
          <a:xfrm>
            <a:off x="3052445" y="4530090"/>
            <a:ext cx="2119630" cy="1466215"/>
            <a:chOff x="4799" y="7184"/>
            <a:chExt cx="3338" cy="2309"/>
          </a:xfrm>
        </p:grpSpPr>
        <p:sp>
          <p:nvSpPr>
            <p:cNvPr id="19471" name="椭圆 19470"/>
            <p:cNvSpPr/>
            <p:nvPr/>
          </p:nvSpPr>
          <p:spPr>
            <a:xfrm>
              <a:off x="4799" y="7738"/>
              <a:ext cx="1494" cy="1447"/>
            </a:xfrm>
            <a:prstGeom prst="ellipse">
              <a:avLst/>
            </a:prstGeom>
            <a:gradFill rotWithShape="0">
              <a:gsLst>
                <a:gs pos="0">
                  <a:srgbClr val="FF99FF"/>
                </a:gs>
                <a:gs pos="100000">
                  <a:srgbClr val="FF99FF">
                    <a:gamma/>
                    <a:shade val="46275"/>
                    <a:invGamma/>
                  </a:srgbClr>
                </a:gs>
              </a:gsLst>
              <a:path path="rect">
                <a:fillToRect r="100000" b="100000"/>
              </a:path>
              <a:tileRect/>
            </a:gradFill>
            <a:ln w="12700" cap="flat" cmpd="sng">
              <a:solidFill>
                <a:srgbClr val="000000"/>
              </a:solidFill>
              <a:prstDash val="solid"/>
              <a:headEnd type="none" w="med" len="med"/>
              <a:tailEnd type="none" w="med" len="med"/>
            </a:ln>
          </p:spPr>
          <p:txBody>
            <a:bodyPr wrap="none" anchor="ctr"/>
            <a:lstStyle/>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技术基础</a:t>
              </a:r>
            </a:p>
          </p:txBody>
        </p:sp>
        <p:sp>
          <p:nvSpPr>
            <p:cNvPr id="19475" name="椭圆 19474"/>
            <p:cNvSpPr/>
            <p:nvPr/>
          </p:nvSpPr>
          <p:spPr>
            <a:xfrm>
              <a:off x="6715" y="8129"/>
              <a:ext cx="1422" cy="1365"/>
            </a:xfrm>
            <a:prstGeom prst="ellipse">
              <a:avLst/>
            </a:prstGeom>
            <a:gradFill rotWithShape="0">
              <a:gsLst>
                <a:gs pos="0">
                  <a:srgbClr val="FF99FF"/>
                </a:gs>
                <a:gs pos="100000">
                  <a:srgbClr val="FF99FF">
                    <a:gamma/>
                    <a:shade val="46275"/>
                    <a:invGamma/>
                  </a:srgbClr>
                </a:gs>
              </a:gsLst>
              <a:path path="rect">
                <a:fillToRect r="100000" b="100000"/>
              </a:path>
              <a:tileRect/>
            </a:gradFill>
            <a:ln w="12700" cap="flat" cmpd="sng">
              <a:solidFill>
                <a:srgbClr val="000000"/>
              </a:solidFill>
              <a:prstDash val="solid"/>
              <a:headEnd type="none" w="med" len="med"/>
              <a:tailEnd type="none" w="med" len="med"/>
            </a:ln>
          </p:spPr>
          <p:txBody>
            <a:bodyPr wrap="none" anchor="ctr"/>
            <a:lstStyle/>
            <a:p>
              <a:pPr lvl="0" algn="ctr" latinLnBrk="1">
                <a:buClrTx/>
                <a:buNone/>
              </a:pPr>
              <a:r>
                <a:rPr lang="zh-CN" altLang="en-US" sz="1100" b="1">
                  <a:solidFill>
                    <a:srgbClr val="FFFFFF"/>
                  </a:solidFill>
                  <a:latin typeface="微软雅黑" panose="020B0503020204020204" pitchFamily="34" charset="-122"/>
                  <a:ea typeface="微软雅黑" panose="020B0503020204020204" pitchFamily="34" charset="-122"/>
                  <a:cs typeface="+mn-ea"/>
                </a:rPr>
                <a:t>科学基础</a:t>
              </a:r>
            </a:p>
          </p:txBody>
        </p:sp>
        <p:sp>
          <p:nvSpPr>
            <p:cNvPr id="8" name="文本框 7"/>
            <p:cNvSpPr txBox="1"/>
            <p:nvPr/>
          </p:nvSpPr>
          <p:spPr>
            <a:xfrm>
              <a:off x="5956" y="7184"/>
              <a:ext cx="1470" cy="503"/>
            </a:xfrm>
            <a:prstGeom prst="rect">
              <a:avLst/>
            </a:prstGeom>
            <a:noFill/>
          </p:spPr>
          <p:txBody>
            <a:bodyPr wrap="square" rtlCol="0">
              <a:spAutoFit/>
            </a:bodyPr>
            <a:lstStyle/>
            <a:p>
              <a:r>
                <a:rPr lang="zh-CN" altLang="en-US" sz="1400" b="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hlinkClick r:id="rId5" action="ppaction://hlinksldjump"/>
                </a:rPr>
                <a:t>科技</a:t>
              </a:r>
              <a:r>
                <a:rPr lang="zh-CN" altLang="en-US" sz="1400" b="1">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因素</a:t>
              </a:r>
              <a:endParaRPr lang="zh-CN" altLang="en-US"/>
            </a:p>
          </p:txBody>
        </p:sp>
      </p:grpSp>
    </p:spTree>
  </p:cSld>
  <p:clrMapOvr>
    <a:masterClrMapping/>
  </p:clrMapOvr>
  <p:transition>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257175" y="144780"/>
            <a:ext cx="8429625" cy="908050"/>
          </a:xfrm>
          <a:solidFill>
            <a:srgbClr val="FFFF00"/>
          </a:solidFill>
          <a:ln w="19050">
            <a:solidFill>
              <a:srgbClr val="800000"/>
            </a:solidFill>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英国工业革命的有利条件（</a:t>
            </a:r>
            <a:r>
              <a:rPr kumimoji="0" lang="en-US" altLang="zh-CN"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1</a:t>
            </a:r>
            <a:r>
              <a:rPr kumimoji="0" lang="zh-CN" altLang="en-US"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a:t>
            </a:r>
          </a:p>
        </p:txBody>
      </p:sp>
      <p:sp>
        <p:nvSpPr>
          <p:cNvPr id="138243" name="Rectangle 3"/>
          <p:cNvSpPr>
            <a:spLocks noGrp="1"/>
          </p:cNvSpPr>
          <p:nvPr>
            <p:ph idx="1"/>
          </p:nvPr>
        </p:nvSpPr>
        <p:spPr>
          <a:xfrm>
            <a:off x="377825" y="1196975"/>
            <a:ext cx="8226425" cy="5158740"/>
          </a:xfrm>
          <a:solidFill>
            <a:srgbClr val="FFFF99"/>
          </a:solidFill>
        </p:spPr>
        <p:txBody>
          <a:bodyPr vert="horz" wrap="square" lIns="91440" tIns="45720" rIns="91440" bIns="45720" anchor="t"/>
          <a:lstStyle/>
          <a:p>
            <a:pPr eaLnBrk="1" hangingPunct="1">
              <a:lnSpc>
                <a:spcPct val="110000"/>
              </a:lnSpc>
            </a:pPr>
            <a:r>
              <a:rPr lang="zh-CN" altLang="en-US" sz="2400" b="1" dirty="0">
                <a:solidFill>
                  <a:schemeClr val="tx2"/>
                </a:solidFill>
                <a:latin typeface="微软雅黑" panose="020B0503020204020204" pitchFamily="34" charset="-122"/>
                <a:ea typeface="微软雅黑" panose="020B0503020204020204" pitchFamily="34" charset="-122"/>
              </a:rPr>
              <a:t>国家政治统一</a:t>
            </a:r>
            <a:r>
              <a:rPr lang="zh-CN" altLang="en-US" sz="2000" b="1" dirty="0">
                <a:latin typeface="微软雅黑" panose="020B0503020204020204" pitchFamily="34" charset="-122"/>
                <a:ea typeface="微软雅黑" panose="020B0503020204020204" pitchFamily="34" charset="-122"/>
              </a:rPr>
              <a:t>——欧洲各国中，英国最先扫除了国内的关税壁垒，建立了国内的统一市场。</a:t>
            </a:r>
          </a:p>
          <a:p>
            <a:pPr eaLnBrk="1" hangingPunct="1">
              <a:lnSpc>
                <a:spcPct val="110000"/>
              </a:lnSpc>
            </a:pPr>
            <a:r>
              <a:rPr lang="zh-CN" altLang="en-US" sz="2400" b="1" dirty="0">
                <a:solidFill>
                  <a:schemeClr val="tx2"/>
                </a:solidFill>
                <a:latin typeface="微软雅黑" panose="020B0503020204020204" pitchFamily="34" charset="-122"/>
                <a:ea typeface="微软雅黑" panose="020B0503020204020204" pitchFamily="34" charset="-122"/>
              </a:rPr>
              <a:t>基督教新教价值观念</a:t>
            </a:r>
            <a:r>
              <a:rPr lang="en-US" altLang="zh-CN" sz="2000" b="1" dirty="0">
                <a:solidFill>
                  <a:schemeClr val="tx2"/>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勤劳致富，禁欲主义，劳动是推崇的禁欲途径，完成个人在现世里所处地位赋予他的责任和义务。</a:t>
            </a:r>
          </a:p>
          <a:p>
            <a:pPr lvl="1" indent="-325120" eaLnBrk="1" hangingPunct="1">
              <a:lnSpc>
                <a:spcPct val="110000"/>
              </a:lnSpc>
            </a:pPr>
            <a:r>
              <a:rPr lang="zh-CN" altLang="en-US" sz="1800" b="1" dirty="0">
                <a:solidFill>
                  <a:srgbClr val="3333CC"/>
                </a:solidFill>
                <a:latin typeface="微软雅黑" panose="020B0503020204020204" pitchFamily="34" charset="-122"/>
                <a:ea typeface="微软雅黑" panose="020B0503020204020204" pitchFamily="34" charset="-122"/>
              </a:rPr>
              <a:t>财富诱惑使人沉溺于罪恶，在道德上是邪恶。虚度时光是万恶之首。无聊闲谈、耽于享乐、过多睡眠，都属于遭受道德谴责之列。</a:t>
            </a:r>
          </a:p>
          <a:p>
            <a:pPr lvl="1" indent="-325120" eaLnBrk="1" hangingPunct="1">
              <a:lnSpc>
                <a:spcPct val="110000"/>
              </a:lnSpc>
            </a:pPr>
            <a:r>
              <a:rPr lang="zh-CN" altLang="en-US" sz="1800" b="1" dirty="0">
                <a:solidFill>
                  <a:srgbClr val="3333CC"/>
                </a:solidFill>
                <a:latin typeface="微软雅黑" panose="020B0503020204020204" pitchFamily="34" charset="-122"/>
                <a:ea typeface="微软雅黑" panose="020B0503020204020204" pitchFamily="34" charset="-122"/>
              </a:rPr>
              <a:t>工商界领导人、资本占有者、近代企业中的高级技术工人、尤其受过高等技术培训和商业培训的管理人员，绝大多数都是新教徒。</a:t>
            </a:r>
          </a:p>
          <a:p>
            <a:pPr lvl="1" indent="-325120" eaLnBrk="1" hangingPunct="1">
              <a:lnSpc>
                <a:spcPct val="110000"/>
              </a:lnSpc>
            </a:pPr>
            <a:r>
              <a:rPr lang="zh-CN" altLang="en-US" sz="1800" b="1" dirty="0">
                <a:solidFill>
                  <a:srgbClr val="3333CC"/>
                </a:solidFill>
                <a:latin typeface="微软雅黑" panose="020B0503020204020204" pitchFamily="34" charset="-122"/>
                <a:ea typeface="微软雅黑" panose="020B0503020204020204" pitchFamily="34" charset="-122"/>
              </a:rPr>
              <a:t>英国人、德国人 </a:t>
            </a:r>
            <a:r>
              <a:rPr lang="en-US" altLang="zh-CN" sz="1800" b="1" dirty="0">
                <a:solidFill>
                  <a:srgbClr val="3333CC"/>
                </a:solidFill>
                <a:latin typeface="微软雅黑" panose="020B0503020204020204" pitchFamily="34" charset="-122"/>
                <a:ea typeface="微软雅黑" panose="020B0503020204020204" pitchFamily="34" charset="-122"/>
              </a:rPr>
              <a:t>70% </a:t>
            </a:r>
            <a:r>
              <a:rPr lang="zh-CN" altLang="en-US" sz="1800" b="1" dirty="0">
                <a:solidFill>
                  <a:srgbClr val="3333CC"/>
                </a:solidFill>
                <a:latin typeface="微软雅黑" panose="020B0503020204020204" pitchFamily="34" charset="-122"/>
                <a:ea typeface="微软雅黑" panose="020B0503020204020204" pitchFamily="34" charset="-122"/>
              </a:rPr>
              <a:t>信仰新教。这种勤劳观念一直保持至今。懒人把此称为“工作狂”。</a:t>
            </a:r>
          </a:p>
          <a:p>
            <a:pPr eaLnBrk="1" hangingPunct="1">
              <a:lnSpc>
                <a:spcPct val="110000"/>
              </a:lnSpc>
            </a:pPr>
            <a:r>
              <a:rPr lang="zh-CN" altLang="en-US" sz="2400" b="1" dirty="0">
                <a:solidFill>
                  <a:schemeClr val="tx2"/>
                </a:solidFill>
                <a:latin typeface="微软雅黑" panose="020B0503020204020204" pitchFamily="34" charset="-122"/>
                <a:ea typeface="微软雅黑" panose="020B0503020204020204" pitchFamily="34" charset="-122"/>
              </a:rPr>
              <a:t>古罗马战争价值观念</a:t>
            </a:r>
            <a:r>
              <a:rPr lang="zh-CN" altLang="en-US" sz="2000" b="1" dirty="0">
                <a:latin typeface="微软雅黑" panose="020B0503020204020204" pitchFamily="34" charset="-122"/>
                <a:ea typeface="微软雅黑" panose="020B0503020204020204" pitchFamily="34" charset="-122"/>
              </a:rPr>
              <a:t>——发展机械技术。</a:t>
            </a:r>
          </a:p>
          <a:p>
            <a:pPr lvl="1" indent="-325120" eaLnBrk="1" hangingPunct="1">
              <a:lnSpc>
                <a:spcPct val="110000"/>
              </a:lnSpc>
            </a:pPr>
            <a:r>
              <a:rPr lang="zh-CN" altLang="en-US" sz="1800" b="1" dirty="0">
                <a:solidFill>
                  <a:srgbClr val="3333CC"/>
                </a:solidFill>
                <a:latin typeface="微软雅黑" panose="020B0503020204020204" pitchFamily="34" charset="-122"/>
                <a:ea typeface="微软雅黑" panose="020B0503020204020204" pitchFamily="34" charset="-122"/>
              </a:rPr>
              <a:t>为了战争，掠夺财富。“机械制造”是“武器制造”的同义词。</a:t>
            </a:r>
          </a:p>
          <a:p>
            <a:pPr lvl="1" indent="-325120" eaLnBrk="1" hangingPunct="1">
              <a:lnSpc>
                <a:spcPct val="110000"/>
              </a:lnSpc>
            </a:pPr>
            <a:r>
              <a:rPr lang="zh-CN" altLang="en-US" sz="1800" b="1" dirty="0">
                <a:solidFill>
                  <a:srgbClr val="3333CC"/>
                </a:solidFill>
                <a:latin typeface="微软雅黑" panose="020B0503020204020204" pitchFamily="34" charset="-122"/>
                <a:ea typeface="微软雅黑" panose="020B0503020204020204" pitchFamily="34" charset="-122"/>
              </a:rPr>
              <a:t>先发展了造船业，装备了海军，</a:t>
            </a:r>
            <a:r>
              <a:rPr lang="en-US" altLang="zh-CN" sz="1800" b="1" dirty="0">
                <a:solidFill>
                  <a:srgbClr val="3333CC"/>
                </a:solidFill>
                <a:latin typeface="微软雅黑" panose="020B0503020204020204" pitchFamily="34" charset="-122"/>
                <a:ea typeface="微软雅黑" panose="020B0503020204020204" pitchFamily="34" charset="-122"/>
              </a:rPr>
              <a:t>1588</a:t>
            </a:r>
            <a:r>
              <a:rPr lang="zh-CN" altLang="en-US" sz="1800" b="1" dirty="0">
                <a:solidFill>
                  <a:srgbClr val="3333CC"/>
                </a:solidFill>
                <a:latin typeface="微软雅黑" panose="020B0503020204020204" pitchFamily="34" charset="-122"/>
                <a:ea typeface="微软雅黑" panose="020B0503020204020204" pitchFamily="34" charset="-122"/>
              </a:rPr>
              <a:t>年打败了西班牙无敌舰队，成为世界新海上霸主，为开拓殖民地和海外贸易奠定了军事基础。</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82</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8242"/>
                                        </p:tgtEl>
                                        <p:attrNameLst>
                                          <p:attrName>style.visibility</p:attrName>
                                        </p:attrNameLst>
                                      </p:cBhvr>
                                      <p:to>
                                        <p:strVal val="visible"/>
                                      </p:to>
                                    </p:set>
                                    <p:anim calcmode="lin" valueType="num">
                                      <p:cBhvr>
                                        <p:cTn id="7" dur="500" fill="hold"/>
                                        <p:tgtEl>
                                          <p:spTgt spid="138242"/>
                                        </p:tgtEl>
                                        <p:attrNameLst>
                                          <p:attrName>ppt_w</p:attrName>
                                        </p:attrNameLst>
                                      </p:cBhvr>
                                      <p:tavLst>
                                        <p:tav tm="0">
                                          <p:val>
                                            <p:fltVal val="0"/>
                                          </p:val>
                                        </p:tav>
                                        <p:tav tm="100000">
                                          <p:val>
                                            <p:strVal val="#ppt_w"/>
                                          </p:val>
                                        </p:tav>
                                      </p:tavLst>
                                    </p:anim>
                                    <p:anim calcmode="lin" valueType="num">
                                      <p:cBhvr>
                                        <p:cTn id="8" dur="500" fill="hold"/>
                                        <p:tgtEl>
                                          <p:spTgt spid="138242"/>
                                        </p:tgtEl>
                                        <p:attrNameLst>
                                          <p:attrName>ppt_h</p:attrName>
                                        </p:attrNameLst>
                                      </p:cBhvr>
                                      <p:tavLst>
                                        <p:tav tm="0">
                                          <p:val>
                                            <p:fltVal val="0"/>
                                          </p:val>
                                        </p:tav>
                                        <p:tav tm="100000">
                                          <p:val>
                                            <p:strVal val="#ppt_h"/>
                                          </p:val>
                                        </p:tav>
                                      </p:tavLst>
                                    </p:anim>
                                    <p:animEffect transition="in" filter="fade">
                                      <p:cBhvr>
                                        <p:cTn id="9" dur="500"/>
                                        <p:tgtEl>
                                          <p:spTgt spid="13824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8243">
                                            <p:bg/>
                                          </p:spTgt>
                                        </p:tgtEl>
                                        <p:attrNameLst>
                                          <p:attrName>style.visibility</p:attrName>
                                        </p:attrNameLst>
                                      </p:cBhvr>
                                      <p:to>
                                        <p:strVal val="visible"/>
                                      </p:to>
                                    </p:set>
                                    <p:animEffect transition="in" filter="fade">
                                      <p:cBhvr>
                                        <p:cTn id="14" dur="1000">
                                          <p:stCondLst>
                                            <p:cond delay="0"/>
                                          </p:stCondLst>
                                        </p:cTn>
                                        <p:tgtEl>
                                          <p:spTgt spid="138243">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8243">
                                            <p:txEl>
                                              <p:pRg st="0" end="0"/>
                                            </p:txEl>
                                          </p:spTgt>
                                        </p:tgtEl>
                                        <p:attrNameLst>
                                          <p:attrName>style.visibility</p:attrName>
                                        </p:attrNameLst>
                                      </p:cBhvr>
                                      <p:to>
                                        <p:strVal val="visible"/>
                                      </p:to>
                                    </p:set>
                                    <p:animEffect transition="in" filter="fade">
                                      <p:cBhvr>
                                        <p:cTn id="19" dur="1000">
                                          <p:stCondLst>
                                            <p:cond delay="0"/>
                                          </p:stCondLst>
                                        </p:cTn>
                                        <p:tgtEl>
                                          <p:spTgt spid="13824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8243">
                                            <p:txEl>
                                              <p:pRg st="1" end="1"/>
                                            </p:txEl>
                                          </p:spTgt>
                                        </p:tgtEl>
                                        <p:attrNameLst>
                                          <p:attrName>style.visibility</p:attrName>
                                        </p:attrNameLst>
                                      </p:cBhvr>
                                      <p:to>
                                        <p:strVal val="visible"/>
                                      </p:to>
                                    </p:set>
                                    <p:animEffect transition="in" filter="fade">
                                      <p:cBhvr>
                                        <p:cTn id="24" dur="1000">
                                          <p:stCondLst>
                                            <p:cond delay="0"/>
                                          </p:stCondLst>
                                        </p:cTn>
                                        <p:tgtEl>
                                          <p:spTgt spid="138243">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8243">
                                            <p:txEl>
                                              <p:pRg st="2" end="2"/>
                                            </p:txEl>
                                          </p:spTgt>
                                        </p:tgtEl>
                                        <p:attrNameLst>
                                          <p:attrName>style.visibility</p:attrName>
                                        </p:attrNameLst>
                                      </p:cBhvr>
                                      <p:to>
                                        <p:strVal val="visible"/>
                                      </p:to>
                                    </p:set>
                                    <p:animEffect transition="in" filter="fade">
                                      <p:cBhvr>
                                        <p:cTn id="27" dur="1000">
                                          <p:stCondLst>
                                            <p:cond delay="0"/>
                                          </p:stCondLst>
                                        </p:cTn>
                                        <p:tgtEl>
                                          <p:spTgt spid="138243">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8243">
                                            <p:txEl>
                                              <p:pRg st="3" end="3"/>
                                            </p:txEl>
                                          </p:spTgt>
                                        </p:tgtEl>
                                        <p:attrNameLst>
                                          <p:attrName>style.visibility</p:attrName>
                                        </p:attrNameLst>
                                      </p:cBhvr>
                                      <p:to>
                                        <p:strVal val="visible"/>
                                      </p:to>
                                    </p:set>
                                    <p:animEffect transition="in" filter="fade">
                                      <p:cBhvr>
                                        <p:cTn id="30" dur="1000">
                                          <p:stCondLst>
                                            <p:cond delay="0"/>
                                          </p:stCondLst>
                                        </p:cTn>
                                        <p:tgtEl>
                                          <p:spTgt spid="138243">
                                            <p:txEl>
                                              <p:pRg st="3" end="3"/>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8243">
                                            <p:txEl>
                                              <p:pRg st="4" end="4"/>
                                            </p:txEl>
                                          </p:spTgt>
                                        </p:tgtEl>
                                        <p:attrNameLst>
                                          <p:attrName>style.visibility</p:attrName>
                                        </p:attrNameLst>
                                      </p:cBhvr>
                                      <p:to>
                                        <p:strVal val="visible"/>
                                      </p:to>
                                    </p:set>
                                    <p:animEffect transition="in" filter="fade">
                                      <p:cBhvr>
                                        <p:cTn id="33" dur="1000">
                                          <p:stCondLst>
                                            <p:cond delay="0"/>
                                          </p:stCondLst>
                                        </p:cTn>
                                        <p:tgtEl>
                                          <p:spTgt spid="13824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8243">
                                            <p:txEl>
                                              <p:pRg st="5" end="5"/>
                                            </p:txEl>
                                          </p:spTgt>
                                        </p:tgtEl>
                                        <p:attrNameLst>
                                          <p:attrName>style.visibility</p:attrName>
                                        </p:attrNameLst>
                                      </p:cBhvr>
                                      <p:to>
                                        <p:strVal val="visible"/>
                                      </p:to>
                                    </p:set>
                                    <p:animEffect transition="in" filter="fade">
                                      <p:cBhvr>
                                        <p:cTn id="38" dur="1000">
                                          <p:stCondLst>
                                            <p:cond delay="0"/>
                                          </p:stCondLst>
                                        </p:cTn>
                                        <p:tgtEl>
                                          <p:spTgt spid="138243">
                                            <p:txEl>
                                              <p:pRg st="5" end="5"/>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8243">
                                            <p:txEl>
                                              <p:pRg st="6" end="6"/>
                                            </p:txEl>
                                          </p:spTgt>
                                        </p:tgtEl>
                                        <p:attrNameLst>
                                          <p:attrName>style.visibility</p:attrName>
                                        </p:attrNameLst>
                                      </p:cBhvr>
                                      <p:to>
                                        <p:strVal val="visible"/>
                                      </p:to>
                                    </p:set>
                                    <p:animEffect transition="in" filter="fade">
                                      <p:cBhvr>
                                        <p:cTn id="41" dur="1000">
                                          <p:stCondLst>
                                            <p:cond delay="0"/>
                                          </p:stCondLst>
                                        </p:cTn>
                                        <p:tgtEl>
                                          <p:spTgt spid="138243">
                                            <p:txEl>
                                              <p:pRg st="6" end="6"/>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243">
                                            <p:txEl>
                                              <p:pRg st="7" end="7"/>
                                            </p:txEl>
                                          </p:spTgt>
                                        </p:tgtEl>
                                        <p:attrNameLst>
                                          <p:attrName>style.visibility</p:attrName>
                                        </p:attrNameLst>
                                      </p:cBhvr>
                                      <p:to>
                                        <p:strVal val="visible"/>
                                      </p:to>
                                    </p:set>
                                    <p:animEffect transition="in" filter="fade">
                                      <p:cBhvr>
                                        <p:cTn id="44" dur="1000">
                                          <p:stCondLst>
                                            <p:cond delay="0"/>
                                          </p:stCondLst>
                                        </p:cTn>
                                        <p:tgtEl>
                                          <p:spTgt spid="1382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bldLvl="0" animBg="1"/>
      <p:bldP spid="138243" grpId="0" build="p"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347345" y="249555"/>
            <a:ext cx="8339455" cy="861695"/>
          </a:xfrm>
          <a:solidFill>
            <a:srgbClr val="FFCC00"/>
          </a:solidFill>
          <a:ln w="19050">
            <a:solidFill>
              <a:srgbClr val="800000"/>
            </a:solidFill>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英国工业革命的有利条件（</a:t>
            </a:r>
            <a:r>
              <a:rPr kumimoji="0" lang="en-US" altLang="zh-CN"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2</a:t>
            </a:r>
            <a:r>
              <a:rPr kumimoji="0" lang="zh-CN" altLang="en-US"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a:t>
            </a:r>
          </a:p>
        </p:txBody>
      </p:sp>
      <p:sp>
        <p:nvSpPr>
          <p:cNvPr id="139267" name="Rectangle 3"/>
          <p:cNvSpPr>
            <a:spLocks noGrp="1"/>
          </p:cNvSpPr>
          <p:nvPr>
            <p:ph idx="1"/>
          </p:nvPr>
        </p:nvSpPr>
        <p:spPr>
          <a:xfrm>
            <a:off x="457200" y="1268730"/>
            <a:ext cx="8147050" cy="5043805"/>
          </a:xfrm>
          <a:solidFill>
            <a:srgbClr val="FFFF99"/>
          </a:solidFill>
        </p:spPr>
        <p:txBody>
          <a:bodyPr vert="horz" wrap="square" lIns="91440" tIns="45720" rIns="91440" bIns="45720" anchor="t"/>
          <a:lstStyle/>
          <a:p>
            <a:pPr eaLnBrk="1" hangingPunct="1">
              <a:lnSpc>
                <a:spcPct val="150000"/>
              </a:lnSpc>
              <a:spcBef>
                <a:spcPts val="1200"/>
              </a:spcBef>
            </a:pPr>
            <a:r>
              <a:rPr lang="zh-CN" altLang="en-US" sz="2400" b="1" dirty="0">
                <a:solidFill>
                  <a:schemeClr val="tx2"/>
                </a:solidFill>
                <a:latin typeface="微软雅黑" panose="020B0503020204020204" pitchFamily="34" charset="-122"/>
                <a:ea typeface="微软雅黑" panose="020B0503020204020204" pitchFamily="34" charset="-122"/>
              </a:rPr>
              <a:t>价值观念转变</a:t>
            </a:r>
            <a:r>
              <a:rPr lang="en-US" altLang="zh-CN" sz="2000" b="1" dirty="0">
                <a:solidFill>
                  <a:schemeClr val="tx2"/>
                </a:solidFill>
                <a:latin typeface="微软雅黑" panose="020B0503020204020204" pitchFamily="34" charset="-122"/>
                <a:ea typeface="微软雅黑" panose="020B0503020204020204" pitchFamily="34" charset="-122"/>
              </a:rPr>
              <a:t>——</a:t>
            </a:r>
            <a:r>
              <a:rPr lang="zh-CN" altLang="en-US" sz="2000" b="1" dirty="0">
                <a:solidFill>
                  <a:srgbClr val="3333CC"/>
                </a:solidFill>
                <a:latin typeface="微软雅黑" panose="020B0503020204020204" pitchFamily="34" charset="-122"/>
                <a:ea typeface="微软雅黑" panose="020B0503020204020204" pitchFamily="34" charset="-122"/>
              </a:rPr>
              <a:t>打破农耕意识“自给自足”</a:t>
            </a:r>
            <a:r>
              <a:rPr lang="zh-CN" altLang="en-US" sz="2000" b="1" dirty="0">
                <a:solidFill>
                  <a:schemeClr val="accent1"/>
                </a:solidFill>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英国企业主发展经济的目的价值是为了获得最大经济利益，求新求变，追求效率。</a:t>
            </a:r>
          </a:p>
          <a:p>
            <a:pPr eaLnBrk="1" hangingPunct="1">
              <a:lnSpc>
                <a:spcPct val="150000"/>
              </a:lnSpc>
              <a:spcBef>
                <a:spcPts val="1200"/>
              </a:spcBef>
            </a:pPr>
            <a:r>
              <a:rPr lang="zh-CN" altLang="en-US" sz="2400" b="1" dirty="0">
                <a:solidFill>
                  <a:schemeClr val="tx2"/>
                </a:solidFill>
                <a:latin typeface="微软雅黑" panose="020B0503020204020204" pitchFamily="34" charset="-122"/>
                <a:ea typeface="微软雅黑" panose="020B0503020204020204" pitchFamily="34" charset="-122"/>
              </a:rPr>
              <a:t>科学基础</a:t>
            </a:r>
            <a:r>
              <a:rPr lang="en-US" altLang="zh-CN" sz="2000" b="1" dirty="0">
                <a:solidFill>
                  <a:schemeClr val="tx2"/>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十六世纪到十八世纪英国已形成早期的现代科学兴旺时代，出现了</a:t>
            </a:r>
            <a:r>
              <a:rPr lang="zh-CN" altLang="en-US" sz="2000" b="1" dirty="0">
                <a:solidFill>
                  <a:srgbClr val="3333CC"/>
                </a:solidFill>
                <a:latin typeface="微软雅黑" panose="020B0503020204020204" pitchFamily="34" charset="-122"/>
                <a:ea typeface="微软雅黑" panose="020B0503020204020204" pitchFamily="34" charset="-122"/>
              </a:rPr>
              <a:t>培根、牛顿、波义尔、胡克</a:t>
            </a:r>
            <a:r>
              <a:rPr lang="zh-CN" altLang="en-US" sz="2000" b="1" dirty="0">
                <a:latin typeface="微软雅黑" panose="020B0503020204020204" pitchFamily="34" charset="-122"/>
                <a:ea typeface="微软雅黑" panose="020B0503020204020204" pitchFamily="34" charset="-122"/>
              </a:rPr>
              <a:t>许多著名的科学家。</a:t>
            </a:r>
          </a:p>
          <a:p>
            <a:pPr lvl="1" indent="-325120" eaLnBrk="1" hangingPunct="1">
              <a:lnSpc>
                <a:spcPct val="110000"/>
              </a:lnSpc>
              <a:spcBef>
                <a:spcPts val="1200"/>
              </a:spcBef>
            </a:pPr>
            <a:r>
              <a:rPr lang="en-US" altLang="zh-CN" sz="2000" b="1" dirty="0">
                <a:solidFill>
                  <a:srgbClr val="3333CC"/>
                </a:solidFill>
                <a:latin typeface="微软雅黑" panose="020B0503020204020204" pitchFamily="34" charset="-122"/>
                <a:ea typeface="微软雅黑" panose="020B0503020204020204" pitchFamily="34" charset="-122"/>
              </a:rPr>
              <a:t>1831</a:t>
            </a:r>
            <a:r>
              <a:rPr lang="zh-CN" altLang="en-US" sz="2000" b="1" dirty="0">
                <a:solidFill>
                  <a:srgbClr val="3333CC"/>
                </a:solidFill>
                <a:latin typeface="微软雅黑" panose="020B0503020204020204" pitchFamily="34" charset="-122"/>
                <a:ea typeface="微软雅黑" panose="020B0503020204020204" pitchFamily="34" charset="-122"/>
              </a:rPr>
              <a:t>年</a:t>
            </a:r>
            <a:r>
              <a:rPr lang="zh-CN" altLang="en-US" sz="2000" b="1" dirty="0">
                <a:solidFill>
                  <a:srgbClr val="C00000"/>
                </a:solidFill>
                <a:latin typeface="微软雅黑" panose="020B0503020204020204" pitchFamily="34" charset="-122"/>
                <a:ea typeface="微软雅黑" panose="020B0503020204020204" pitchFamily="34" charset="-122"/>
              </a:rPr>
              <a:t>法拉地</a:t>
            </a:r>
            <a:r>
              <a:rPr lang="zh-CN" altLang="en-US" sz="2000" b="1" dirty="0">
                <a:solidFill>
                  <a:srgbClr val="3333CC"/>
                </a:solidFill>
                <a:latin typeface="微软雅黑" panose="020B0503020204020204" pitchFamily="34" charset="-122"/>
                <a:ea typeface="微软雅黑" panose="020B0503020204020204" pitchFamily="34" charset="-122"/>
              </a:rPr>
              <a:t>发现了电磁感应定律，在这一知识基础上</a:t>
            </a:r>
            <a:r>
              <a:rPr lang="en-US" altLang="zh-CN" sz="2000" b="1" dirty="0">
                <a:solidFill>
                  <a:srgbClr val="3333CC"/>
                </a:solidFill>
                <a:latin typeface="微软雅黑" panose="020B0503020204020204" pitchFamily="34" charset="-122"/>
                <a:ea typeface="微软雅黑" panose="020B0503020204020204" pitchFamily="34" charset="-122"/>
              </a:rPr>
              <a:t>1857</a:t>
            </a:r>
            <a:r>
              <a:rPr lang="zh-CN" altLang="en-US" sz="2000" b="1" dirty="0">
                <a:solidFill>
                  <a:srgbClr val="3333CC"/>
                </a:solidFill>
                <a:latin typeface="微软雅黑" panose="020B0503020204020204" pitchFamily="34" charset="-122"/>
                <a:ea typeface="微软雅黑" panose="020B0503020204020204" pitchFamily="34" charset="-122"/>
              </a:rPr>
              <a:t>年英国发明自激电磁铁发电机，其他人又发明了若干种电动机。</a:t>
            </a:r>
          </a:p>
          <a:p>
            <a:pPr lvl="1" indent="-325120" eaLnBrk="1" hangingPunct="1">
              <a:lnSpc>
                <a:spcPct val="110000"/>
              </a:lnSpc>
              <a:spcBef>
                <a:spcPts val="1200"/>
              </a:spcBef>
            </a:pPr>
            <a:r>
              <a:rPr lang="en-US" altLang="zh-CN" sz="2000" b="1" dirty="0">
                <a:solidFill>
                  <a:srgbClr val="3333CC"/>
                </a:solidFill>
                <a:latin typeface="微软雅黑" panose="020B0503020204020204" pitchFamily="34" charset="-122"/>
                <a:ea typeface="微软雅黑" panose="020B0503020204020204" pitchFamily="34" charset="-122"/>
              </a:rPr>
              <a:t>1840</a:t>
            </a:r>
            <a:r>
              <a:rPr lang="zh-CN" altLang="en-US" sz="2000" b="1" dirty="0">
                <a:solidFill>
                  <a:srgbClr val="3333CC"/>
                </a:solidFill>
                <a:latin typeface="微软雅黑" panose="020B0503020204020204" pitchFamily="34" charset="-122"/>
                <a:ea typeface="微软雅黑" panose="020B0503020204020204" pitchFamily="34" charset="-122"/>
              </a:rPr>
              <a:t>年英国物理学家</a:t>
            </a:r>
            <a:r>
              <a:rPr lang="zh-CN" altLang="en-US" sz="2000" b="1" dirty="0">
                <a:solidFill>
                  <a:srgbClr val="C00000"/>
                </a:solidFill>
                <a:latin typeface="微软雅黑" panose="020B0503020204020204" pitchFamily="34" charset="-122"/>
                <a:ea typeface="微软雅黑" panose="020B0503020204020204" pitchFamily="34" charset="-122"/>
              </a:rPr>
              <a:t>焦尔</a:t>
            </a:r>
            <a:r>
              <a:rPr lang="zh-CN" altLang="en-US" sz="2000" b="1" dirty="0">
                <a:solidFill>
                  <a:srgbClr val="3333CC"/>
                </a:solidFill>
                <a:latin typeface="微软雅黑" panose="020B0503020204020204" pitchFamily="34" charset="-122"/>
                <a:ea typeface="微软雅黑" panose="020B0503020204020204" pitchFamily="34" charset="-122"/>
              </a:rPr>
              <a:t>与</a:t>
            </a:r>
            <a:r>
              <a:rPr lang="zh-CN" altLang="en-US" sz="2000" b="1" dirty="0">
                <a:solidFill>
                  <a:srgbClr val="C00000"/>
                </a:solidFill>
                <a:latin typeface="微软雅黑" panose="020B0503020204020204" pitchFamily="34" charset="-122"/>
                <a:ea typeface="微软雅黑" panose="020B0503020204020204" pitchFamily="34" charset="-122"/>
              </a:rPr>
              <a:t>楞次</a:t>
            </a:r>
            <a:r>
              <a:rPr lang="zh-CN" altLang="en-US" sz="2000" b="1" dirty="0">
                <a:solidFill>
                  <a:srgbClr val="3333CC"/>
                </a:solidFill>
                <a:latin typeface="微软雅黑" panose="020B0503020204020204" pitchFamily="34" charset="-122"/>
                <a:ea typeface="微软雅黑" panose="020B0503020204020204" pitchFamily="34" charset="-122"/>
              </a:rPr>
              <a:t>分别发现了电流通过导体发热的现象，提出了焦耳</a:t>
            </a:r>
            <a:r>
              <a:rPr lang="en-US" altLang="zh-CN" sz="2000" b="1" dirty="0">
                <a:solidFill>
                  <a:srgbClr val="3333CC"/>
                </a:solidFill>
                <a:latin typeface="微软雅黑" panose="020B0503020204020204" pitchFamily="34" charset="-122"/>
                <a:ea typeface="微软雅黑" panose="020B0503020204020204" pitchFamily="34" charset="-122"/>
              </a:rPr>
              <a:t>-</a:t>
            </a:r>
            <a:r>
              <a:rPr lang="zh-CN" altLang="en-US" sz="2000" b="1" dirty="0">
                <a:solidFill>
                  <a:srgbClr val="3333CC"/>
                </a:solidFill>
                <a:latin typeface="微软雅黑" panose="020B0503020204020204" pitchFamily="34" charset="-122"/>
                <a:ea typeface="微软雅黑" panose="020B0503020204020204" pitchFamily="34" charset="-122"/>
              </a:rPr>
              <a:t>楞次定律。</a:t>
            </a:r>
          </a:p>
          <a:p>
            <a:pPr lvl="1" indent="-325120" eaLnBrk="1" hangingPunct="1">
              <a:lnSpc>
                <a:spcPct val="110000"/>
              </a:lnSpc>
              <a:spcBef>
                <a:spcPts val="1200"/>
              </a:spcBef>
            </a:pPr>
            <a:r>
              <a:rPr lang="zh-CN" altLang="en-US" sz="2000" b="1" dirty="0">
                <a:solidFill>
                  <a:srgbClr val="3333CC"/>
                </a:solidFill>
                <a:latin typeface="微软雅黑" panose="020B0503020204020204" pitchFamily="34" charset="-122"/>
                <a:ea typeface="微软雅黑" panose="020B0503020204020204" pitchFamily="34" charset="-122"/>
              </a:rPr>
              <a:t>当</a:t>
            </a:r>
            <a:r>
              <a:rPr lang="en-US" altLang="zh-CN" sz="2000" b="1" dirty="0">
                <a:solidFill>
                  <a:srgbClr val="3333CC"/>
                </a:solidFill>
                <a:latin typeface="微软雅黑" panose="020B0503020204020204" pitchFamily="34" charset="-122"/>
                <a:ea typeface="微软雅黑" panose="020B0503020204020204" pitchFamily="34" charset="-122"/>
              </a:rPr>
              <a:t>1880</a:t>
            </a:r>
            <a:r>
              <a:rPr lang="zh-CN" altLang="en-US" sz="2000" b="1" dirty="0">
                <a:solidFill>
                  <a:srgbClr val="3333CC"/>
                </a:solidFill>
                <a:latin typeface="微软雅黑" panose="020B0503020204020204" pitchFamily="34" charset="-122"/>
                <a:ea typeface="微软雅黑" panose="020B0503020204020204" pitchFamily="34" charset="-122"/>
              </a:rPr>
              <a:t>年代美国的</a:t>
            </a:r>
            <a:r>
              <a:rPr lang="zh-CN" altLang="en-US" sz="2000" b="1" dirty="0">
                <a:solidFill>
                  <a:srgbClr val="C00000"/>
                </a:solidFill>
                <a:latin typeface="微软雅黑" panose="020B0503020204020204" pitchFamily="34" charset="-122"/>
                <a:ea typeface="微软雅黑" panose="020B0503020204020204" pitchFamily="34" charset="-122"/>
              </a:rPr>
              <a:t>爱迪生</a:t>
            </a:r>
            <a:r>
              <a:rPr lang="zh-CN" altLang="en-US" sz="2000" b="1" dirty="0">
                <a:solidFill>
                  <a:srgbClr val="3333CC"/>
                </a:solidFill>
                <a:latin typeface="微软雅黑" panose="020B0503020204020204" pitchFamily="34" charset="-122"/>
                <a:ea typeface="微软雅黑" panose="020B0503020204020204" pitchFamily="34" charset="-122"/>
              </a:rPr>
              <a:t>发明了用日本竹子作为灯心的电灯时，英国的</a:t>
            </a:r>
            <a:r>
              <a:rPr lang="zh-CN" altLang="en-US" sz="2000" b="1" dirty="0">
                <a:solidFill>
                  <a:srgbClr val="C00000"/>
                </a:solidFill>
                <a:latin typeface="微软雅黑" panose="020B0503020204020204" pitchFamily="34" charset="-122"/>
                <a:ea typeface="微软雅黑" panose="020B0503020204020204" pitchFamily="34" charset="-122"/>
              </a:rPr>
              <a:t>斯万</a:t>
            </a:r>
            <a:r>
              <a:rPr lang="zh-CN" altLang="en-US" sz="2000" b="1" dirty="0">
                <a:solidFill>
                  <a:srgbClr val="3333CC"/>
                </a:solidFill>
                <a:latin typeface="微软雅黑" panose="020B0503020204020204" pitchFamily="34" charset="-122"/>
                <a:ea typeface="微软雅黑" panose="020B0503020204020204" pitchFamily="34" charset="-122"/>
              </a:rPr>
              <a:t>使用真空技术和碳棒也发明了更实用的电灯。</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83</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39266"/>
                                        </p:tgtEl>
                                        <p:attrNameLst>
                                          <p:attrName>style.visibility</p:attrName>
                                        </p:attrNameLst>
                                      </p:cBhvr>
                                      <p:to>
                                        <p:strVal val="visible"/>
                                      </p:to>
                                    </p:set>
                                    <p:anim calcmode="lin" valueType="num">
                                      <p:cBhvr>
                                        <p:cTn id="7" dur="500" fill="hold"/>
                                        <p:tgtEl>
                                          <p:spTgt spid="139266"/>
                                        </p:tgtEl>
                                        <p:attrNameLst>
                                          <p:attrName>ppt_w</p:attrName>
                                        </p:attrNameLst>
                                      </p:cBhvr>
                                      <p:tavLst>
                                        <p:tav tm="0">
                                          <p:val>
                                            <p:fltVal val="0"/>
                                          </p:val>
                                        </p:tav>
                                        <p:tav tm="100000">
                                          <p:val>
                                            <p:strVal val="#ppt_w"/>
                                          </p:val>
                                        </p:tav>
                                      </p:tavLst>
                                    </p:anim>
                                    <p:anim calcmode="lin" valueType="num">
                                      <p:cBhvr>
                                        <p:cTn id="8" dur="500" fill="hold"/>
                                        <p:tgtEl>
                                          <p:spTgt spid="139266"/>
                                        </p:tgtEl>
                                        <p:attrNameLst>
                                          <p:attrName>ppt_h</p:attrName>
                                        </p:attrNameLst>
                                      </p:cBhvr>
                                      <p:tavLst>
                                        <p:tav tm="0">
                                          <p:val>
                                            <p:fltVal val="0"/>
                                          </p:val>
                                        </p:tav>
                                        <p:tav tm="100000">
                                          <p:val>
                                            <p:strVal val="#ppt_h"/>
                                          </p:val>
                                        </p:tav>
                                      </p:tavLst>
                                    </p:anim>
                                    <p:animEffect transition="in" filter="fade">
                                      <p:cBhvr>
                                        <p:cTn id="9" dur="500"/>
                                        <p:tgtEl>
                                          <p:spTgt spid="13926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39267">
                                            <p:bg/>
                                          </p:spTgt>
                                        </p:tgtEl>
                                        <p:attrNameLst>
                                          <p:attrName>style.visibility</p:attrName>
                                        </p:attrNameLst>
                                      </p:cBhvr>
                                      <p:to>
                                        <p:strVal val="visible"/>
                                      </p:to>
                                    </p:set>
                                    <p:animEffect transition="in" filter="fade">
                                      <p:cBhvr>
                                        <p:cTn id="14" dur="1000">
                                          <p:stCondLst>
                                            <p:cond delay="0"/>
                                          </p:stCondLst>
                                        </p:cTn>
                                        <p:tgtEl>
                                          <p:spTgt spid="139267">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9267">
                                            <p:txEl>
                                              <p:pRg st="0" end="0"/>
                                            </p:txEl>
                                          </p:spTgt>
                                        </p:tgtEl>
                                        <p:attrNameLst>
                                          <p:attrName>style.visibility</p:attrName>
                                        </p:attrNameLst>
                                      </p:cBhvr>
                                      <p:to>
                                        <p:strVal val="visible"/>
                                      </p:to>
                                    </p:set>
                                    <p:animEffect transition="in" filter="fade">
                                      <p:cBhvr>
                                        <p:cTn id="19" dur="1000">
                                          <p:stCondLst>
                                            <p:cond delay="0"/>
                                          </p:stCondLst>
                                        </p:cTn>
                                        <p:tgtEl>
                                          <p:spTgt spid="13926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9267">
                                            <p:txEl>
                                              <p:pRg st="1" end="1"/>
                                            </p:txEl>
                                          </p:spTgt>
                                        </p:tgtEl>
                                        <p:attrNameLst>
                                          <p:attrName>style.visibility</p:attrName>
                                        </p:attrNameLst>
                                      </p:cBhvr>
                                      <p:to>
                                        <p:strVal val="visible"/>
                                      </p:to>
                                    </p:set>
                                    <p:animEffect transition="in" filter="fade">
                                      <p:cBhvr>
                                        <p:cTn id="24" dur="1000">
                                          <p:stCondLst>
                                            <p:cond delay="0"/>
                                          </p:stCondLst>
                                        </p:cTn>
                                        <p:tgtEl>
                                          <p:spTgt spid="139267">
                                            <p:txEl>
                                              <p:pRg st="1" end="1"/>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9267">
                                            <p:txEl>
                                              <p:pRg st="2" end="2"/>
                                            </p:txEl>
                                          </p:spTgt>
                                        </p:tgtEl>
                                        <p:attrNameLst>
                                          <p:attrName>style.visibility</p:attrName>
                                        </p:attrNameLst>
                                      </p:cBhvr>
                                      <p:to>
                                        <p:strVal val="visible"/>
                                      </p:to>
                                    </p:set>
                                    <p:animEffect transition="in" filter="fade">
                                      <p:cBhvr>
                                        <p:cTn id="27" dur="1000">
                                          <p:stCondLst>
                                            <p:cond delay="0"/>
                                          </p:stCondLst>
                                        </p:cTn>
                                        <p:tgtEl>
                                          <p:spTgt spid="139267">
                                            <p:txEl>
                                              <p:pRg st="2" end="2"/>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9267">
                                            <p:txEl>
                                              <p:pRg st="3" end="3"/>
                                            </p:txEl>
                                          </p:spTgt>
                                        </p:tgtEl>
                                        <p:attrNameLst>
                                          <p:attrName>style.visibility</p:attrName>
                                        </p:attrNameLst>
                                      </p:cBhvr>
                                      <p:to>
                                        <p:strVal val="visible"/>
                                      </p:to>
                                    </p:set>
                                    <p:animEffect transition="in" filter="fade">
                                      <p:cBhvr>
                                        <p:cTn id="30" dur="1000">
                                          <p:stCondLst>
                                            <p:cond delay="0"/>
                                          </p:stCondLst>
                                        </p:cTn>
                                        <p:tgtEl>
                                          <p:spTgt spid="139267">
                                            <p:txEl>
                                              <p:pRg st="3" end="3"/>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9267">
                                            <p:txEl>
                                              <p:pRg st="4" end="4"/>
                                            </p:txEl>
                                          </p:spTgt>
                                        </p:tgtEl>
                                        <p:attrNameLst>
                                          <p:attrName>style.visibility</p:attrName>
                                        </p:attrNameLst>
                                      </p:cBhvr>
                                      <p:to>
                                        <p:strVal val="visible"/>
                                      </p:to>
                                    </p:set>
                                    <p:animEffect transition="in" filter="fade">
                                      <p:cBhvr>
                                        <p:cTn id="33" dur="1000">
                                          <p:stCondLst>
                                            <p:cond delay="0"/>
                                          </p:stCondLst>
                                        </p:cTn>
                                        <p:tgtEl>
                                          <p:spTgt spid="139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bldLvl="0" animBg="1"/>
      <p:bldP spid="139267" grpId="0"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228600" y="193040"/>
            <a:ext cx="8458835" cy="869950"/>
          </a:xfrm>
          <a:solidFill>
            <a:srgbClr val="FFCC00"/>
          </a:solidFill>
          <a:ln w="22225">
            <a:solidFill>
              <a:srgbClr val="800000"/>
            </a:solid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英国工业革命的有利条件（</a:t>
            </a:r>
            <a:r>
              <a:rPr kumimoji="0" lang="en-US" altLang="zh-CN"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3</a:t>
            </a:r>
            <a:r>
              <a:rPr kumimoji="0" lang="zh-CN" altLang="en-US"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a:t>
            </a:r>
          </a:p>
        </p:txBody>
      </p:sp>
      <p:sp>
        <p:nvSpPr>
          <p:cNvPr id="140291" name="Rectangle 3"/>
          <p:cNvSpPr>
            <a:spLocks noGrp="1"/>
          </p:cNvSpPr>
          <p:nvPr>
            <p:ph idx="1"/>
          </p:nvPr>
        </p:nvSpPr>
        <p:spPr>
          <a:xfrm>
            <a:off x="458470" y="1125855"/>
            <a:ext cx="8145780" cy="5147310"/>
          </a:xfrm>
          <a:solidFill>
            <a:srgbClr val="FFFF99"/>
          </a:solidFill>
        </p:spPr>
        <p:txBody>
          <a:bodyPr vert="horz" wrap="square" lIns="91440" tIns="45720" rIns="91440" bIns="45720" anchor="t"/>
          <a:lstStyle/>
          <a:p>
            <a:pPr eaLnBrk="1" hangingPunct="1"/>
            <a:r>
              <a:rPr lang="zh-CN" altLang="en-US" sz="2400" b="1" dirty="0">
                <a:solidFill>
                  <a:schemeClr val="tx2"/>
                </a:solidFill>
                <a:latin typeface="微软雅黑" panose="020B0503020204020204" pitchFamily="34" charset="-122"/>
                <a:ea typeface="微软雅黑" panose="020B0503020204020204" pitchFamily="34" charset="-122"/>
              </a:rPr>
              <a:t>技术基础</a:t>
            </a:r>
            <a:r>
              <a:rPr lang="en-US" altLang="zh-CN" sz="2800" b="1" dirty="0">
                <a:solidFill>
                  <a:schemeClr val="tx2"/>
                </a:solidFill>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大量的能工巧匠。</a:t>
            </a:r>
            <a:endParaRPr lang="zh-CN" altLang="en-US" sz="2000" b="1" dirty="0">
              <a:latin typeface="微软雅黑" panose="020B0503020204020204" pitchFamily="34" charset="-122"/>
              <a:ea typeface="微软雅黑" panose="020B0503020204020204" pitchFamily="34" charset="-122"/>
            </a:endParaRPr>
          </a:p>
          <a:p>
            <a:pPr lvl="1" indent="-325120" eaLnBrk="1" hangingPunct="1">
              <a:lnSpc>
                <a:spcPct val="110000"/>
              </a:lnSpc>
              <a:spcBef>
                <a:spcPts val="1200"/>
              </a:spcBef>
            </a:pPr>
            <a:r>
              <a:rPr lang="en-US" altLang="zh-CN" sz="1800" b="1" dirty="0">
                <a:solidFill>
                  <a:srgbClr val="3333CC"/>
                </a:solidFill>
                <a:latin typeface="微软雅黑" panose="020B0503020204020204" pitchFamily="34" charset="-122"/>
                <a:ea typeface="微软雅黑" panose="020B0503020204020204" pitchFamily="34" charset="-122"/>
              </a:rPr>
              <a:t>1698</a:t>
            </a:r>
            <a:r>
              <a:rPr lang="zh-CN" altLang="en-US" sz="1800" b="1" dirty="0">
                <a:solidFill>
                  <a:srgbClr val="3333CC"/>
                </a:solidFill>
                <a:latin typeface="微软雅黑" panose="020B0503020204020204" pitchFamily="34" charset="-122"/>
                <a:ea typeface="微软雅黑" panose="020B0503020204020204" pitchFamily="34" charset="-122"/>
              </a:rPr>
              <a:t>年发明了蒸汽汲筒，</a:t>
            </a:r>
            <a:r>
              <a:rPr lang="en-US" altLang="zh-CN" sz="1800" b="1" dirty="0">
                <a:solidFill>
                  <a:srgbClr val="3333CC"/>
                </a:solidFill>
                <a:latin typeface="微软雅黑" panose="020B0503020204020204" pitchFamily="34" charset="-122"/>
                <a:ea typeface="微软雅黑" panose="020B0503020204020204" pitchFamily="34" charset="-122"/>
              </a:rPr>
              <a:t>1705</a:t>
            </a:r>
            <a:r>
              <a:rPr lang="zh-CN" altLang="en-US" sz="1800" b="1" dirty="0">
                <a:solidFill>
                  <a:srgbClr val="3333CC"/>
                </a:solidFill>
                <a:latin typeface="微软雅黑" panose="020B0503020204020204" pitchFamily="34" charset="-122"/>
                <a:ea typeface="微软雅黑" panose="020B0503020204020204" pitchFamily="34" charset="-122"/>
              </a:rPr>
              <a:t>年发明了蒸汽抽水机广泛用于矿井抽水，</a:t>
            </a:r>
            <a:r>
              <a:rPr lang="en-US" altLang="zh-CN" sz="1800" b="1" dirty="0">
                <a:solidFill>
                  <a:srgbClr val="3333CC"/>
                </a:solidFill>
                <a:latin typeface="微软雅黑" panose="020B0503020204020204" pitchFamily="34" charset="-122"/>
                <a:ea typeface="微软雅黑" panose="020B0503020204020204" pitchFamily="34" charset="-122"/>
              </a:rPr>
              <a:t>1712</a:t>
            </a:r>
            <a:r>
              <a:rPr lang="zh-CN" altLang="en-US" sz="1800" b="1" dirty="0">
                <a:solidFill>
                  <a:srgbClr val="3333CC"/>
                </a:solidFill>
                <a:latin typeface="微软雅黑" panose="020B0503020204020204" pitchFamily="34" charset="-122"/>
                <a:ea typeface="微软雅黑" panose="020B0503020204020204" pitchFamily="34" charset="-122"/>
              </a:rPr>
              <a:t>年发明了第一台实用蒸汽机，</a:t>
            </a:r>
            <a:r>
              <a:rPr lang="en-US" altLang="zh-CN" sz="1800" b="1" dirty="0">
                <a:solidFill>
                  <a:srgbClr val="3333CC"/>
                </a:solidFill>
                <a:latin typeface="微软雅黑" panose="020B0503020204020204" pitchFamily="34" charset="-122"/>
                <a:ea typeface="微软雅黑" panose="020B0503020204020204" pitchFamily="34" charset="-122"/>
              </a:rPr>
              <a:t>1768</a:t>
            </a:r>
            <a:r>
              <a:rPr lang="zh-CN" altLang="en-US" sz="1800" b="1" dirty="0">
                <a:solidFill>
                  <a:srgbClr val="3333CC"/>
                </a:solidFill>
                <a:latin typeface="微软雅黑" panose="020B0503020204020204" pitchFamily="34" charset="-122"/>
                <a:ea typeface="微软雅黑" panose="020B0503020204020204" pitchFamily="34" charset="-122"/>
              </a:rPr>
              <a:t>年又出现了著名的</a:t>
            </a:r>
            <a:r>
              <a:rPr lang="zh-CN" altLang="en-US" sz="1800" b="1" dirty="0">
                <a:solidFill>
                  <a:srgbClr val="C00000"/>
                </a:solidFill>
                <a:latin typeface="微软雅黑" panose="020B0503020204020204" pitchFamily="34" charset="-122"/>
                <a:ea typeface="微软雅黑" panose="020B0503020204020204" pitchFamily="34" charset="-122"/>
              </a:rPr>
              <a:t>瓦特</a:t>
            </a:r>
            <a:r>
              <a:rPr lang="zh-CN" altLang="en-US" sz="1800" b="1" dirty="0">
                <a:solidFill>
                  <a:srgbClr val="3333CC"/>
                </a:solidFill>
                <a:latin typeface="微软雅黑" panose="020B0503020204020204" pitchFamily="34" charset="-122"/>
                <a:ea typeface="微软雅黑" panose="020B0503020204020204" pitchFamily="34" charset="-122"/>
              </a:rPr>
              <a:t>蒸汽机。</a:t>
            </a:r>
            <a:r>
              <a:rPr lang="en-US" altLang="zh-CN" sz="1800" b="1" dirty="0">
                <a:solidFill>
                  <a:srgbClr val="3333CC"/>
                </a:solidFill>
                <a:latin typeface="微软雅黑" panose="020B0503020204020204" pitchFamily="34" charset="-122"/>
                <a:ea typeface="微软雅黑" panose="020B0503020204020204" pitchFamily="34" charset="-122"/>
              </a:rPr>
              <a:t>1733</a:t>
            </a:r>
            <a:r>
              <a:rPr lang="zh-CN" altLang="en-US" sz="1800" b="1" dirty="0">
                <a:solidFill>
                  <a:srgbClr val="3333CC"/>
                </a:solidFill>
                <a:latin typeface="微软雅黑" panose="020B0503020204020204" pitchFamily="34" charset="-122"/>
                <a:ea typeface="微软雅黑" panose="020B0503020204020204" pitchFamily="34" charset="-122"/>
              </a:rPr>
              <a:t>年织布工人</a:t>
            </a:r>
            <a:r>
              <a:rPr lang="zh-CN" altLang="en-US" sz="1800" b="1" dirty="0">
                <a:solidFill>
                  <a:srgbClr val="C00000"/>
                </a:solidFill>
                <a:latin typeface="微软雅黑" panose="020B0503020204020204" pitchFamily="34" charset="-122"/>
                <a:ea typeface="微软雅黑" panose="020B0503020204020204" pitchFamily="34" charset="-122"/>
              </a:rPr>
              <a:t>约翰</a:t>
            </a:r>
            <a:r>
              <a:rPr lang="en-US" altLang="zh-CN" sz="1800" b="1" dirty="0">
                <a:solidFill>
                  <a:srgbClr val="C00000"/>
                </a:solidFill>
                <a:latin typeface="微软雅黑" panose="020B0503020204020204" pitchFamily="34" charset="-122"/>
                <a:ea typeface="微软雅黑" panose="020B0503020204020204" pitchFamily="34" charset="-122"/>
              </a:rPr>
              <a:t>·</a:t>
            </a:r>
            <a:r>
              <a:rPr lang="zh-CN" altLang="en-US" sz="1800" b="1" dirty="0">
                <a:solidFill>
                  <a:srgbClr val="C00000"/>
                </a:solidFill>
                <a:latin typeface="微软雅黑" panose="020B0503020204020204" pitchFamily="34" charset="-122"/>
                <a:ea typeface="微软雅黑" panose="020B0503020204020204" pitchFamily="34" charset="-122"/>
              </a:rPr>
              <a:t>凯伊</a:t>
            </a:r>
            <a:r>
              <a:rPr lang="zh-CN" altLang="en-US" sz="1800" b="1" dirty="0">
                <a:solidFill>
                  <a:srgbClr val="3333CC"/>
                </a:solidFill>
                <a:latin typeface="微软雅黑" panose="020B0503020204020204" pitchFamily="34" charset="-122"/>
                <a:ea typeface="微软雅黑" panose="020B0503020204020204" pitchFamily="34" charset="-122"/>
              </a:rPr>
              <a:t>发明了飞梭，</a:t>
            </a:r>
            <a:r>
              <a:rPr lang="en-US" altLang="zh-CN" sz="1800" b="1" dirty="0">
                <a:solidFill>
                  <a:srgbClr val="3333CC"/>
                </a:solidFill>
                <a:latin typeface="微软雅黑" panose="020B0503020204020204" pitchFamily="34" charset="-122"/>
                <a:ea typeface="微软雅黑" panose="020B0503020204020204" pitchFamily="34" charset="-122"/>
              </a:rPr>
              <a:t>1764</a:t>
            </a:r>
            <a:r>
              <a:rPr lang="zh-CN" altLang="en-US" sz="1800" b="1" dirty="0">
                <a:solidFill>
                  <a:srgbClr val="3333CC"/>
                </a:solidFill>
                <a:latin typeface="微软雅黑" panose="020B0503020204020204" pitchFamily="34" charset="-122"/>
                <a:ea typeface="微软雅黑" panose="020B0503020204020204" pitchFamily="34" charset="-122"/>
              </a:rPr>
              <a:t>年纺织工人</a:t>
            </a:r>
            <a:r>
              <a:rPr lang="zh-CN" altLang="en-US" sz="1800" b="1" dirty="0">
                <a:solidFill>
                  <a:srgbClr val="C00000"/>
                </a:solidFill>
                <a:latin typeface="微软雅黑" panose="020B0503020204020204" pitchFamily="34" charset="-122"/>
                <a:ea typeface="微软雅黑" panose="020B0503020204020204" pitchFamily="34" charset="-122"/>
              </a:rPr>
              <a:t>詹姆斯</a:t>
            </a:r>
            <a:r>
              <a:rPr lang="en-US" altLang="zh-CN" sz="1800" b="1" dirty="0">
                <a:solidFill>
                  <a:srgbClr val="C00000"/>
                </a:solidFill>
                <a:latin typeface="微软雅黑" panose="020B0503020204020204" pitchFamily="34" charset="-122"/>
                <a:ea typeface="微软雅黑" panose="020B0503020204020204" pitchFamily="34" charset="-122"/>
              </a:rPr>
              <a:t>·</a:t>
            </a:r>
            <a:r>
              <a:rPr lang="zh-CN" altLang="en-US" sz="1800" b="1" dirty="0">
                <a:solidFill>
                  <a:srgbClr val="C00000"/>
                </a:solidFill>
                <a:latin typeface="微软雅黑" panose="020B0503020204020204" pitchFamily="34" charset="-122"/>
                <a:ea typeface="微软雅黑" panose="020B0503020204020204" pitchFamily="34" charset="-122"/>
              </a:rPr>
              <a:t>哈格里夫斯</a:t>
            </a:r>
            <a:r>
              <a:rPr lang="zh-CN" altLang="en-US" sz="1800" b="1" dirty="0">
                <a:solidFill>
                  <a:srgbClr val="3333CC"/>
                </a:solidFill>
                <a:latin typeface="微软雅黑" panose="020B0503020204020204" pitchFamily="34" charset="-122"/>
                <a:ea typeface="微软雅黑" panose="020B0503020204020204" pitchFamily="34" charset="-122"/>
              </a:rPr>
              <a:t>发明了</a:t>
            </a:r>
            <a:r>
              <a:rPr lang="en-US" altLang="zh-CN" sz="1800" b="1" dirty="0">
                <a:solidFill>
                  <a:srgbClr val="3333CC"/>
                </a:solidFill>
                <a:latin typeface="微软雅黑" panose="020B0503020204020204" pitchFamily="34" charset="-122"/>
                <a:ea typeface="微软雅黑" panose="020B0503020204020204" pitchFamily="34" charset="-122"/>
              </a:rPr>
              <a:t>8</a:t>
            </a:r>
            <a:r>
              <a:rPr lang="zh-CN" altLang="en-US" sz="1800" b="1" dirty="0">
                <a:solidFill>
                  <a:srgbClr val="3333CC"/>
                </a:solidFill>
                <a:latin typeface="微软雅黑" panose="020B0503020204020204" pitchFamily="34" charset="-122"/>
                <a:ea typeface="微软雅黑" panose="020B0503020204020204" pitchFamily="34" charset="-122"/>
              </a:rPr>
              <a:t>线纺纱机（又叫</a:t>
            </a:r>
            <a:r>
              <a:rPr lang="zh-CN" altLang="en-US" sz="1800" b="1" dirty="0">
                <a:solidFill>
                  <a:srgbClr val="C00000"/>
                </a:solidFill>
                <a:latin typeface="微软雅黑" panose="020B0503020204020204" pitchFamily="34" charset="-122"/>
                <a:ea typeface="微软雅黑" panose="020B0503020204020204" pitchFamily="34" charset="-122"/>
              </a:rPr>
              <a:t>珍妮</a:t>
            </a:r>
            <a:r>
              <a:rPr lang="zh-CN" altLang="en-US" sz="1800" b="1" dirty="0">
                <a:solidFill>
                  <a:srgbClr val="3333CC"/>
                </a:solidFill>
                <a:latin typeface="微软雅黑" panose="020B0503020204020204" pitchFamily="34" charset="-122"/>
                <a:ea typeface="微软雅黑" panose="020B0503020204020204" pitchFamily="34" charset="-122"/>
              </a:rPr>
              <a:t>纺纱机），</a:t>
            </a:r>
            <a:r>
              <a:rPr lang="en-US" altLang="zh-CN" sz="1800" b="1" dirty="0">
                <a:solidFill>
                  <a:srgbClr val="3333CC"/>
                </a:solidFill>
                <a:latin typeface="微软雅黑" panose="020B0503020204020204" pitchFamily="34" charset="-122"/>
                <a:ea typeface="微软雅黑" panose="020B0503020204020204" pitchFamily="34" charset="-122"/>
              </a:rPr>
              <a:t>1769</a:t>
            </a:r>
            <a:r>
              <a:rPr lang="zh-CN" altLang="en-US" sz="1800" b="1" dirty="0">
                <a:solidFill>
                  <a:srgbClr val="3333CC"/>
                </a:solidFill>
                <a:latin typeface="微软雅黑" panose="020B0503020204020204" pitchFamily="34" charset="-122"/>
                <a:ea typeface="微软雅黑" panose="020B0503020204020204" pitchFamily="34" charset="-122"/>
              </a:rPr>
              <a:t>年</a:t>
            </a:r>
            <a:r>
              <a:rPr lang="zh-CN" altLang="en-US" sz="1800" b="1" dirty="0">
                <a:solidFill>
                  <a:srgbClr val="C00000"/>
                </a:solidFill>
                <a:latin typeface="微软雅黑" panose="020B0503020204020204" pitchFamily="34" charset="-122"/>
                <a:ea typeface="微软雅黑" panose="020B0503020204020204" pitchFamily="34" charset="-122"/>
              </a:rPr>
              <a:t>理查德 </a:t>
            </a:r>
            <a:r>
              <a:rPr lang="en-US" altLang="zh-CN" sz="1800" b="1" dirty="0">
                <a:solidFill>
                  <a:srgbClr val="C00000"/>
                </a:solidFill>
                <a:latin typeface="微软雅黑" panose="020B0503020204020204" pitchFamily="34" charset="-122"/>
                <a:ea typeface="微软雅黑" panose="020B0503020204020204" pitchFamily="34" charset="-122"/>
              </a:rPr>
              <a:t>· </a:t>
            </a:r>
            <a:r>
              <a:rPr lang="zh-CN" altLang="en-US" sz="1800" b="1" dirty="0">
                <a:solidFill>
                  <a:srgbClr val="C00000"/>
                </a:solidFill>
                <a:latin typeface="微软雅黑" panose="020B0503020204020204" pitchFamily="34" charset="-122"/>
                <a:ea typeface="微软雅黑" panose="020B0503020204020204" pitchFamily="34" charset="-122"/>
              </a:rPr>
              <a:t>阿克莱特</a:t>
            </a:r>
            <a:r>
              <a:rPr lang="zh-CN" altLang="en-US" sz="1800" b="1" dirty="0">
                <a:solidFill>
                  <a:srgbClr val="3333CC"/>
                </a:solidFill>
                <a:latin typeface="微软雅黑" panose="020B0503020204020204" pitchFamily="34" charset="-122"/>
                <a:ea typeface="微软雅黑" panose="020B0503020204020204" pitchFamily="34" charset="-122"/>
              </a:rPr>
              <a:t>发明了水力纺纱机，童工出身的纺纱工人</a:t>
            </a:r>
            <a:r>
              <a:rPr lang="zh-CN" altLang="en-US" sz="1800" b="1" dirty="0">
                <a:solidFill>
                  <a:srgbClr val="C00000"/>
                </a:solidFill>
                <a:latin typeface="微软雅黑" panose="020B0503020204020204" pitchFamily="34" charset="-122"/>
                <a:ea typeface="微软雅黑" panose="020B0503020204020204" pitchFamily="34" charset="-122"/>
              </a:rPr>
              <a:t>塞缪尔 </a:t>
            </a:r>
            <a:r>
              <a:rPr lang="en-US" altLang="zh-CN" sz="1800" b="1" dirty="0">
                <a:solidFill>
                  <a:srgbClr val="C00000"/>
                </a:solidFill>
                <a:latin typeface="微软雅黑" panose="020B0503020204020204" pitchFamily="34" charset="-122"/>
                <a:ea typeface="微软雅黑" panose="020B0503020204020204" pitchFamily="34" charset="-122"/>
              </a:rPr>
              <a:t>· </a:t>
            </a:r>
            <a:r>
              <a:rPr lang="zh-CN" altLang="en-US" sz="1800" b="1" dirty="0">
                <a:solidFill>
                  <a:srgbClr val="C00000"/>
                </a:solidFill>
                <a:latin typeface="微软雅黑" panose="020B0503020204020204" pitchFamily="34" charset="-122"/>
                <a:ea typeface="微软雅黑" panose="020B0503020204020204" pitchFamily="34" charset="-122"/>
              </a:rPr>
              <a:t>克伦普顿</a:t>
            </a:r>
            <a:r>
              <a:rPr lang="zh-CN" altLang="en-US" sz="1800" b="1" dirty="0">
                <a:solidFill>
                  <a:srgbClr val="3333CC"/>
                </a:solidFill>
                <a:latin typeface="微软雅黑" panose="020B0503020204020204" pitchFamily="34" charset="-122"/>
                <a:ea typeface="微软雅黑" panose="020B0503020204020204" pitchFamily="34" charset="-122"/>
              </a:rPr>
              <a:t>克服了前两种机器的缺点，又发明了新型的纺纱机，</a:t>
            </a:r>
            <a:r>
              <a:rPr lang="en-US" altLang="zh-CN" sz="1800" b="1" dirty="0">
                <a:solidFill>
                  <a:srgbClr val="3333CC"/>
                </a:solidFill>
                <a:latin typeface="微软雅黑" panose="020B0503020204020204" pitchFamily="34" charset="-122"/>
                <a:ea typeface="微软雅黑" panose="020B0503020204020204" pitchFamily="34" charset="-122"/>
              </a:rPr>
              <a:t>1785</a:t>
            </a:r>
            <a:r>
              <a:rPr lang="zh-CN" altLang="en-US" sz="1800" b="1" dirty="0">
                <a:solidFill>
                  <a:srgbClr val="3333CC"/>
                </a:solidFill>
                <a:latin typeface="微软雅黑" panose="020B0503020204020204" pitchFamily="34" charset="-122"/>
                <a:ea typeface="微软雅黑" panose="020B0503020204020204" pitchFamily="34" charset="-122"/>
              </a:rPr>
              <a:t>年牧师</a:t>
            </a:r>
            <a:r>
              <a:rPr lang="zh-CN" altLang="en-US" sz="1800" b="1" dirty="0">
                <a:solidFill>
                  <a:srgbClr val="C00000"/>
                </a:solidFill>
                <a:latin typeface="微软雅黑" panose="020B0503020204020204" pitchFamily="34" charset="-122"/>
                <a:ea typeface="微软雅黑" panose="020B0503020204020204" pitchFamily="34" charset="-122"/>
              </a:rPr>
              <a:t>埃的蒙 </a:t>
            </a:r>
            <a:r>
              <a:rPr lang="en-US" altLang="zh-CN" sz="1800" b="1" dirty="0">
                <a:solidFill>
                  <a:srgbClr val="C00000"/>
                </a:solidFill>
                <a:latin typeface="微软雅黑" panose="020B0503020204020204" pitchFamily="34" charset="-122"/>
                <a:ea typeface="微软雅黑" panose="020B0503020204020204" pitchFamily="34" charset="-122"/>
              </a:rPr>
              <a:t>· </a:t>
            </a:r>
            <a:r>
              <a:rPr lang="zh-CN" altLang="en-US" sz="1800" b="1" dirty="0">
                <a:solidFill>
                  <a:srgbClr val="C00000"/>
                </a:solidFill>
                <a:latin typeface="微软雅黑" panose="020B0503020204020204" pitchFamily="34" charset="-122"/>
                <a:ea typeface="微软雅黑" panose="020B0503020204020204" pitchFamily="34" charset="-122"/>
              </a:rPr>
              <a:t>卡特莱特</a:t>
            </a:r>
            <a:r>
              <a:rPr lang="zh-CN" altLang="en-US" sz="1800" b="1" dirty="0">
                <a:solidFill>
                  <a:srgbClr val="3333CC"/>
                </a:solidFill>
                <a:latin typeface="微软雅黑" panose="020B0503020204020204" pitchFamily="34" charset="-122"/>
                <a:ea typeface="微软雅黑" panose="020B0503020204020204" pitchFamily="34" charset="-122"/>
              </a:rPr>
              <a:t>在木工和铁工帮助下发明了自动织布机。</a:t>
            </a:r>
          </a:p>
          <a:p>
            <a:pPr lvl="1" indent="-325120" eaLnBrk="1" hangingPunct="1">
              <a:lnSpc>
                <a:spcPct val="110000"/>
              </a:lnSpc>
              <a:spcBef>
                <a:spcPts val="1200"/>
              </a:spcBef>
            </a:pPr>
            <a:r>
              <a:rPr lang="zh-CN" altLang="en-US" sz="1800" b="1" dirty="0">
                <a:solidFill>
                  <a:srgbClr val="3333CC"/>
                </a:solidFill>
                <a:latin typeface="微软雅黑" panose="020B0503020204020204" pitchFamily="34" charset="-122"/>
                <a:ea typeface="微软雅黑" panose="020B0503020204020204" pitchFamily="34" charset="-122"/>
              </a:rPr>
              <a:t>这样，发展工业经济所需要的两大基础</a:t>
            </a:r>
            <a:r>
              <a:rPr lang="en-US" altLang="zh-CN" sz="1800" b="1" dirty="0">
                <a:solidFill>
                  <a:srgbClr val="3333CC"/>
                </a:solidFill>
                <a:latin typeface="微软雅黑" panose="020B0503020204020204" pitchFamily="34" charset="-122"/>
                <a:ea typeface="微软雅黑" panose="020B0503020204020204" pitchFamily="34" charset="-122"/>
              </a:rPr>
              <a:t>——</a:t>
            </a:r>
            <a:r>
              <a:rPr lang="zh-CN" altLang="en-US" sz="1800" b="1" dirty="0">
                <a:solidFill>
                  <a:srgbClr val="3333CC"/>
                </a:solidFill>
                <a:latin typeface="微软雅黑" panose="020B0503020204020204" pitchFamily="34" charset="-122"/>
                <a:ea typeface="微软雅黑" panose="020B0503020204020204" pitchFamily="34" charset="-122"/>
              </a:rPr>
              <a:t>动力和产生利润的机器都具备了。</a:t>
            </a:r>
          </a:p>
          <a:p>
            <a:pPr lvl="1" indent="-325120" eaLnBrk="1" hangingPunct="1">
              <a:lnSpc>
                <a:spcPct val="110000"/>
              </a:lnSpc>
              <a:spcBef>
                <a:spcPts val="1200"/>
              </a:spcBef>
            </a:pPr>
            <a:r>
              <a:rPr lang="zh-CN" altLang="en-US" sz="1800" b="1" dirty="0">
                <a:solidFill>
                  <a:srgbClr val="3333CC"/>
                </a:solidFill>
                <a:latin typeface="微软雅黑" panose="020B0503020204020204" pitchFamily="34" charset="-122"/>
                <a:ea typeface="微软雅黑" panose="020B0503020204020204" pitchFamily="34" charset="-122"/>
              </a:rPr>
              <a:t>此外还发明了工业革命所需要的大多数技术，例如，蒸汽机抽水机，焦碳代替木炭的炼铁方法，炼钢技术，轧钢机，机车，螺纹车床，用刀架和导轨代替手工，镗床，锻造、焊接、铸造、切削以及成型工艺，船用指南针、经纬仪、电报等。</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84</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0290"/>
                                        </p:tgtEl>
                                        <p:attrNameLst>
                                          <p:attrName>style.visibility</p:attrName>
                                        </p:attrNameLst>
                                      </p:cBhvr>
                                      <p:to>
                                        <p:strVal val="visible"/>
                                      </p:to>
                                    </p:set>
                                    <p:anim calcmode="lin" valueType="num">
                                      <p:cBhvr>
                                        <p:cTn id="7" dur="500" fill="hold"/>
                                        <p:tgtEl>
                                          <p:spTgt spid="140290"/>
                                        </p:tgtEl>
                                        <p:attrNameLst>
                                          <p:attrName>ppt_w</p:attrName>
                                        </p:attrNameLst>
                                      </p:cBhvr>
                                      <p:tavLst>
                                        <p:tav tm="0">
                                          <p:val>
                                            <p:fltVal val="0"/>
                                          </p:val>
                                        </p:tav>
                                        <p:tav tm="100000">
                                          <p:val>
                                            <p:strVal val="#ppt_w"/>
                                          </p:val>
                                        </p:tav>
                                      </p:tavLst>
                                    </p:anim>
                                    <p:anim calcmode="lin" valueType="num">
                                      <p:cBhvr>
                                        <p:cTn id="8" dur="500" fill="hold"/>
                                        <p:tgtEl>
                                          <p:spTgt spid="140290"/>
                                        </p:tgtEl>
                                        <p:attrNameLst>
                                          <p:attrName>ppt_h</p:attrName>
                                        </p:attrNameLst>
                                      </p:cBhvr>
                                      <p:tavLst>
                                        <p:tav tm="0">
                                          <p:val>
                                            <p:fltVal val="0"/>
                                          </p:val>
                                        </p:tav>
                                        <p:tav tm="100000">
                                          <p:val>
                                            <p:strVal val="#ppt_h"/>
                                          </p:val>
                                        </p:tav>
                                      </p:tavLst>
                                    </p:anim>
                                    <p:animEffect transition="in" filter="fade">
                                      <p:cBhvr>
                                        <p:cTn id="9" dur="500"/>
                                        <p:tgtEl>
                                          <p:spTgt spid="14029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0291">
                                            <p:bg/>
                                          </p:spTgt>
                                        </p:tgtEl>
                                        <p:attrNameLst>
                                          <p:attrName>style.visibility</p:attrName>
                                        </p:attrNameLst>
                                      </p:cBhvr>
                                      <p:to>
                                        <p:strVal val="visible"/>
                                      </p:to>
                                    </p:set>
                                    <p:animEffect transition="in" filter="fade">
                                      <p:cBhvr>
                                        <p:cTn id="14" dur="1000">
                                          <p:stCondLst>
                                            <p:cond delay="0"/>
                                          </p:stCondLst>
                                        </p:cTn>
                                        <p:tgtEl>
                                          <p:spTgt spid="140291">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0291">
                                            <p:txEl>
                                              <p:pRg st="0" end="0"/>
                                            </p:txEl>
                                          </p:spTgt>
                                        </p:tgtEl>
                                        <p:attrNameLst>
                                          <p:attrName>style.visibility</p:attrName>
                                        </p:attrNameLst>
                                      </p:cBhvr>
                                      <p:to>
                                        <p:strVal val="visible"/>
                                      </p:to>
                                    </p:set>
                                    <p:animEffect transition="in" filter="fade">
                                      <p:cBhvr>
                                        <p:cTn id="19" dur="1000">
                                          <p:stCondLst>
                                            <p:cond delay="0"/>
                                          </p:stCondLst>
                                        </p:cTn>
                                        <p:tgtEl>
                                          <p:spTgt spid="140291">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0291">
                                            <p:txEl>
                                              <p:pRg st="1" end="1"/>
                                            </p:txEl>
                                          </p:spTgt>
                                        </p:tgtEl>
                                        <p:attrNameLst>
                                          <p:attrName>style.visibility</p:attrName>
                                        </p:attrNameLst>
                                      </p:cBhvr>
                                      <p:to>
                                        <p:strVal val="visible"/>
                                      </p:to>
                                    </p:set>
                                    <p:animEffect transition="in" filter="fade">
                                      <p:cBhvr>
                                        <p:cTn id="22" dur="1000">
                                          <p:stCondLst>
                                            <p:cond delay="0"/>
                                          </p:stCondLst>
                                        </p:cTn>
                                        <p:tgtEl>
                                          <p:spTgt spid="140291">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0291">
                                            <p:txEl>
                                              <p:pRg st="2" end="2"/>
                                            </p:txEl>
                                          </p:spTgt>
                                        </p:tgtEl>
                                        <p:attrNameLst>
                                          <p:attrName>style.visibility</p:attrName>
                                        </p:attrNameLst>
                                      </p:cBhvr>
                                      <p:to>
                                        <p:strVal val="visible"/>
                                      </p:to>
                                    </p:set>
                                    <p:animEffect transition="in" filter="fade">
                                      <p:cBhvr>
                                        <p:cTn id="25" dur="1000">
                                          <p:stCondLst>
                                            <p:cond delay="0"/>
                                          </p:stCondLst>
                                        </p:cTn>
                                        <p:tgtEl>
                                          <p:spTgt spid="140291">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0291">
                                            <p:txEl>
                                              <p:pRg st="3" end="3"/>
                                            </p:txEl>
                                          </p:spTgt>
                                        </p:tgtEl>
                                        <p:attrNameLst>
                                          <p:attrName>style.visibility</p:attrName>
                                        </p:attrNameLst>
                                      </p:cBhvr>
                                      <p:to>
                                        <p:strVal val="visible"/>
                                      </p:to>
                                    </p:set>
                                    <p:animEffect transition="in" filter="fade">
                                      <p:cBhvr>
                                        <p:cTn id="28" dur="1000">
                                          <p:stCondLst>
                                            <p:cond delay="0"/>
                                          </p:stCondLst>
                                        </p:cTn>
                                        <p:tgtEl>
                                          <p:spTgt spid="140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bldLvl="0" animBg="1"/>
      <p:bldP spid="140291" grpId="0" build="p"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75920" y="188595"/>
            <a:ext cx="8310880" cy="864235"/>
          </a:xfrm>
          <a:solidFill>
            <a:srgbClr val="FFC000"/>
          </a:solidFill>
          <a:ln w="19050">
            <a:solidFill>
              <a:srgbClr val="0000FF"/>
            </a:solidFill>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a:t>
            </a:r>
            <a:r>
              <a:rPr kumimoji="0" lang="zh-CN" altLang="en-US"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英国工业革命有利条件（</a:t>
            </a:r>
            <a:r>
              <a:rPr kumimoji="0" lang="en-US" altLang="zh-CN"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4</a:t>
            </a:r>
            <a:r>
              <a:rPr kumimoji="0" lang="zh-CN" altLang="en-US" sz="3800" b="1" i="1" u="none" strike="noStrike" kern="0" cap="none" spc="0" normalizeH="0" baseline="0" noProof="0" dirty="0" smtClean="0">
                <a:ln>
                  <a:noFill/>
                </a:ln>
                <a:solidFill>
                  <a:schemeClr val="tx2"/>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a:t>
            </a:r>
          </a:p>
        </p:txBody>
      </p:sp>
      <p:sp>
        <p:nvSpPr>
          <p:cNvPr id="141315" name="Rectangle 3"/>
          <p:cNvSpPr>
            <a:spLocks noGrp="1"/>
          </p:cNvSpPr>
          <p:nvPr>
            <p:ph idx="1"/>
          </p:nvPr>
        </p:nvSpPr>
        <p:spPr>
          <a:xfrm>
            <a:off x="457200" y="1196975"/>
            <a:ext cx="8229600" cy="5350510"/>
          </a:xfrm>
          <a:solidFill>
            <a:srgbClr val="FFFF99"/>
          </a:solidFill>
        </p:spPr>
        <p:txBody>
          <a:bodyPr vert="horz" wrap="square" lIns="91440" tIns="45720" rIns="91440" bIns="45720" anchor="t"/>
          <a:lstStyle/>
          <a:p>
            <a:pPr eaLnBrk="1" hangingPunct="1">
              <a:lnSpc>
                <a:spcPct val="95000"/>
              </a:lnSpc>
              <a:spcBef>
                <a:spcPct val="35000"/>
              </a:spcBef>
            </a:pPr>
            <a:r>
              <a:rPr lang="zh-CN" altLang="en-US" sz="2400" b="1" dirty="0">
                <a:solidFill>
                  <a:schemeClr val="tx2"/>
                </a:solidFill>
                <a:latin typeface="微软雅黑" panose="020B0503020204020204" pitchFamily="34" charset="-122"/>
                <a:ea typeface="微软雅黑" panose="020B0503020204020204" pitchFamily="34" charset="-122"/>
              </a:rPr>
              <a:t>丰富的煤铁资源</a:t>
            </a:r>
            <a:r>
              <a:rPr lang="zh-CN" altLang="en-US" sz="2000" b="1" dirty="0">
                <a:latin typeface="微软雅黑" panose="020B0503020204020204" pitchFamily="34" charset="-122"/>
                <a:ea typeface="微软雅黑" panose="020B0503020204020204" pitchFamily="34" charset="-122"/>
              </a:rPr>
              <a:t>——工业革命期间，英国煤炭产量一直居世界第一，是长期出口的主要产品之一。</a:t>
            </a:r>
          </a:p>
          <a:p>
            <a:pPr lvl="1" indent="-325120" eaLnBrk="1" hangingPunct="1">
              <a:lnSpc>
                <a:spcPct val="95000"/>
              </a:lnSpc>
              <a:spcBef>
                <a:spcPct val="35000"/>
              </a:spcBef>
            </a:pPr>
            <a:r>
              <a:rPr lang="en-US" altLang="zh-CN" sz="1800" b="1" dirty="0">
                <a:solidFill>
                  <a:srgbClr val="9900CC"/>
                </a:solidFill>
                <a:latin typeface="微软雅黑" panose="020B0503020204020204" pitchFamily="34" charset="-122"/>
                <a:ea typeface="微软雅黑" panose="020B0503020204020204" pitchFamily="34" charset="-122"/>
              </a:rPr>
              <a:t>1850</a:t>
            </a:r>
            <a:r>
              <a:rPr lang="zh-CN" altLang="en-US" sz="1800" b="1" dirty="0">
                <a:solidFill>
                  <a:srgbClr val="9900CC"/>
                </a:solidFill>
                <a:latin typeface="微软雅黑" panose="020B0503020204020204" pitchFamily="34" charset="-122"/>
                <a:ea typeface="微软雅黑" panose="020B0503020204020204" pitchFamily="34" charset="-122"/>
              </a:rPr>
              <a:t>年英国的生铁产量占全世界的一半，煤的产量占世界的</a:t>
            </a:r>
            <a:r>
              <a:rPr lang="en-US" altLang="zh-CN" sz="1800" b="1" dirty="0">
                <a:solidFill>
                  <a:srgbClr val="9900CC"/>
                </a:solidFill>
                <a:latin typeface="微软雅黑" panose="020B0503020204020204" pitchFamily="34" charset="-122"/>
                <a:ea typeface="微软雅黑" panose="020B0503020204020204" pitchFamily="34" charset="-122"/>
              </a:rPr>
              <a:t>60%</a:t>
            </a:r>
            <a:r>
              <a:rPr lang="zh-CN" altLang="en-US" sz="1800" b="1" dirty="0">
                <a:solidFill>
                  <a:srgbClr val="9900CC"/>
                </a:solidFill>
                <a:latin typeface="微软雅黑" panose="020B0503020204020204" pitchFamily="34" charset="-122"/>
                <a:ea typeface="微软雅黑" panose="020B0503020204020204" pitchFamily="34" charset="-122"/>
              </a:rPr>
              <a:t>，加工了全世界</a:t>
            </a:r>
            <a:r>
              <a:rPr lang="en-US" altLang="zh-CN" sz="1800" b="1" dirty="0">
                <a:solidFill>
                  <a:srgbClr val="9900CC"/>
                </a:solidFill>
                <a:latin typeface="微软雅黑" panose="020B0503020204020204" pitchFamily="34" charset="-122"/>
                <a:ea typeface="微软雅黑" panose="020B0503020204020204" pitchFamily="34" charset="-122"/>
              </a:rPr>
              <a:t>46%</a:t>
            </a:r>
            <a:r>
              <a:rPr lang="zh-CN" altLang="en-US" sz="1800" b="1" dirty="0">
                <a:solidFill>
                  <a:srgbClr val="9900CC"/>
                </a:solidFill>
                <a:latin typeface="微软雅黑" panose="020B0503020204020204" pitchFamily="34" charset="-122"/>
                <a:ea typeface="微软雅黑" panose="020B0503020204020204" pitchFamily="34" charset="-122"/>
              </a:rPr>
              <a:t>的棉花。</a:t>
            </a:r>
          </a:p>
          <a:p>
            <a:pPr lvl="1" indent="-325120" eaLnBrk="1" hangingPunct="1">
              <a:lnSpc>
                <a:spcPct val="95000"/>
              </a:lnSpc>
              <a:spcBef>
                <a:spcPct val="35000"/>
              </a:spcBef>
            </a:pPr>
            <a:r>
              <a:rPr lang="en-US" altLang="zh-CN" sz="1800" b="1" dirty="0">
                <a:solidFill>
                  <a:srgbClr val="9900CC"/>
                </a:solidFill>
                <a:latin typeface="微软雅黑" panose="020B0503020204020204" pitchFamily="34" charset="-122"/>
                <a:ea typeface="微软雅黑" panose="020B0503020204020204" pitchFamily="34" charset="-122"/>
              </a:rPr>
              <a:t>1890</a:t>
            </a:r>
            <a:r>
              <a:rPr lang="zh-CN" altLang="en-US" sz="1800" b="1" dirty="0">
                <a:solidFill>
                  <a:srgbClr val="9900CC"/>
                </a:solidFill>
                <a:latin typeface="微软雅黑" panose="020B0503020204020204" pitchFamily="34" charset="-122"/>
                <a:ea typeface="微软雅黑" panose="020B0503020204020204" pitchFamily="34" charset="-122"/>
              </a:rPr>
              <a:t>年英国的钢铁出口量占五个主要生产国（英、德、法、比利时和美国）出口总量的</a:t>
            </a:r>
            <a:r>
              <a:rPr lang="en-US" altLang="zh-CN" sz="1800" b="1" dirty="0">
                <a:solidFill>
                  <a:srgbClr val="9900CC"/>
                </a:solidFill>
                <a:latin typeface="微软雅黑" panose="020B0503020204020204" pitchFamily="34" charset="-122"/>
                <a:ea typeface="微软雅黑" panose="020B0503020204020204" pitchFamily="34" charset="-122"/>
              </a:rPr>
              <a:t>73.5%</a:t>
            </a:r>
            <a:r>
              <a:rPr lang="zh-CN" altLang="en-US" sz="1800" b="1" dirty="0">
                <a:solidFill>
                  <a:srgbClr val="9900CC"/>
                </a:solidFill>
                <a:latin typeface="微软雅黑" panose="020B0503020204020204" pitchFamily="34" charset="-122"/>
                <a:ea typeface="微软雅黑" panose="020B0503020204020204" pitchFamily="34" charset="-122"/>
              </a:rPr>
              <a:t>。</a:t>
            </a:r>
          </a:p>
          <a:p>
            <a:pPr lvl="1" indent="-325120" eaLnBrk="1" hangingPunct="1">
              <a:lnSpc>
                <a:spcPct val="95000"/>
              </a:lnSpc>
              <a:spcBef>
                <a:spcPct val="35000"/>
              </a:spcBef>
            </a:pPr>
            <a:r>
              <a:rPr lang="en-US" altLang="zh-CN" sz="1800" b="1" dirty="0">
                <a:solidFill>
                  <a:srgbClr val="9900CC"/>
                </a:solidFill>
                <a:latin typeface="微软雅黑" panose="020B0503020204020204" pitchFamily="34" charset="-122"/>
                <a:ea typeface="微软雅黑" panose="020B0503020204020204" pitchFamily="34" charset="-122"/>
              </a:rPr>
              <a:t>1870</a:t>
            </a:r>
            <a:r>
              <a:rPr lang="zh-CN" altLang="en-US" sz="1800" b="1" dirty="0">
                <a:solidFill>
                  <a:srgbClr val="9900CC"/>
                </a:solidFill>
                <a:latin typeface="微软雅黑" panose="020B0503020204020204" pitchFamily="34" charset="-122"/>
                <a:ea typeface="微软雅黑" panose="020B0503020204020204" pitchFamily="34" charset="-122"/>
              </a:rPr>
              <a:t>年到</a:t>
            </a:r>
            <a:r>
              <a:rPr lang="en-US" altLang="zh-CN" sz="1800" b="1" dirty="0">
                <a:solidFill>
                  <a:srgbClr val="9900CC"/>
                </a:solidFill>
                <a:latin typeface="微软雅黑" panose="020B0503020204020204" pitchFamily="34" charset="-122"/>
                <a:ea typeface="微软雅黑" panose="020B0503020204020204" pitchFamily="34" charset="-122"/>
              </a:rPr>
              <a:t>1880</a:t>
            </a:r>
            <a:r>
              <a:rPr lang="zh-CN" altLang="en-US" sz="1800" b="1" dirty="0">
                <a:solidFill>
                  <a:srgbClr val="9900CC"/>
                </a:solidFill>
                <a:latin typeface="微软雅黑" panose="020B0503020204020204" pitchFamily="34" charset="-122"/>
                <a:ea typeface="微软雅黑" panose="020B0503020204020204" pitchFamily="34" charset="-122"/>
              </a:rPr>
              <a:t>年大量制造蒸汽机轮船，从</a:t>
            </a:r>
            <a:r>
              <a:rPr lang="en-US" altLang="zh-CN" sz="1800" b="1" dirty="0">
                <a:solidFill>
                  <a:srgbClr val="9900CC"/>
                </a:solidFill>
                <a:latin typeface="微软雅黑" panose="020B0503020204020204" pitchFamily="34" charset="-122"/>
                <a:ea typeface="微软雅黑" panose="020B0503020204020204" pitchFamily="34" charset="-122"/>
              </a:rPr>
              <a:t>1880</a:t>
            </a:r>
            <a:r>
              <a:rPr lang="zh-CN" altLang="en-US" sz="1800" b="1" dirty="0">
                <a:solidFill>
                  <a:srgbClr val="9900CC"/>
                </a:solidFill>
                <a:latin typeface="微软雅黑" panose="020B0503020204020204" pitchFamily="34" charset="-122"/>
                <a:ea typeface="微软雅黑" panose="020B0503020204020204" pitchFamily="34" charset="-122"/>
              </a:rPr>
              <a:t>年到</a:t>
            </a:r>
            <a:r>
              <a:rPr lang="en-US" altLang="zh-CN" sz="1800" b="1" dirty="0">
                <a:solidFill>
                  <a:srgbClr val="9900CC"/>
                </a:solidFill>
                <a:latin typeface="微软雅黑" panose="020B0503020204020204" pitchFamily="34" charset="-122"/>
                <a:ea typeface="微软雅黑" panose="020B0503020204020204" pitchFamily="34" charset="-122"/>
              </a:rPr>
              <a:t>1914</a:t>
            </a:r>
            <a:r>
              <a:rPr lang="zh-CN" altLang="en-US" sz="1800" b="1" dirty="0">
                <a:solidFill>
                  <a:srgbClr val="9900CC"/>
                </a:solidFill>
                <a:latin typeface="微软雅黑" panose="020B0503020204020204" pitchFamily="34" charset="-122"/>
                <a:ea typeface="微软雅黑" panose="020B0503020204020204" pitchFamily="34" charset="-122"/>
              </a:rPr>
              <a:t>年居世界第一。</a:t>
            </a:r>
            <a:r>
              <a:rPr lang="zh-CN" altLang="en-US" sz="1800" b="1" dirty="0">
                <a:latin typeface="微软雅黑" panose="020B0503020204020204" pitchFamily="34" charset="-122"/>
                <a:ea typeface="微软雅黑" panose="020B0503020204020204" pitchFamily="34" charset="-122"/>
              </a:rPr>
              <a:t> </a:t>
            </a:r>
          </a:p>
          <a:p>
            <a:pPr eaLnBrk="1" hangingPunct="1">
              <a:lnSpc>
                <a:spcPct val="95000"/>
              </a:lnSpc>
              <a:spcBef>
                <a:spcPct val="35000"/>
              </a:spcBef>
            </a:pPr>
            <a:r>
              <a:rPr lang="zh-CN" altLang="en-US" sz="2400" b="1" dirty="0">
                <a:solidFill>
                  <a:schemeClr val="tx2"/>
                </a:solidFill>
                <a:latin typeface="微软雅黑" panose="020B0503020204020204" pitchFamily="34" charset="-122"/>
                <a:ea typeface="微软雅黑" panose="020B0503020204020204" pitchFamily="34" charset="-122"/>
              </a:rPr>
              <a:t>捷足先登、独霸世界市场</a:t>
            </a:r>
            <a:r>
              <a:rPr lang="en-US"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sym typeface="+mn-ea"/>
              </a:rPr>
              <a:t>—</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850到1</a:t>
            </a:r>
            <a:r>
              <a:rPr lang="en-US" altLang="zh-CN" sz="2000" b="1" dirty="0">
                <a:latin typeface="微软雅黑" panose="020B0503020204020204" pitchFamily="34" charset="-122"/>
                <a:ea typeface="微软雅黑" panose="020B0503020204020204" pitchFamily="34" charset="-122"/>
              </a:rPr>
              <a:t>870</a:t>
            </a:r>
            <a:r>
              <a:rPr lang="zh-CN" altLang="en-US" sz="2000" b="1" dirty="0">
                <a:latin typeface="微软雅黑" panose="020B0503020204020204" pitchFamily="34" charset="-122"/>
                <a:ea typeface="微软雅黑" panose="020B0503020204020204" pitchFamily="34" charset="-122"/>
              </a:rPr>
              <a:t>年英国货物出口值几乎翻了三番，</a:t>
            </a:r>
            <a:r>
              <a:rPr lang="en-US" altLang="zh-CN" sz="2000" b="1" dirty="0">
                <a:latin typeface="微软雅黑" panose="020B0503020204020204" pitchFamily="34" charset="-122"/>
                <a:ea typeface="微软雅黑" panose="020B0503020204020204" pitchFamily="34" charset="-122"/>
              </a:rPr>
              <a:t>1870</a:t>
            </a:r>
            <a:r>
              <a:rPr lang="zh-CN" altLang="en-US" sz="2000" b="1" dirty="0">
                <a:latin typeface="微软雅黑" panose="020B0503020204020204" pitchFamily="34" charset="-122"/>
                <a:ea typeface="微软雅黑" panose="020B0503020204020204" pitchFamily="34" charset="-122"/>
              </a:rPr>
              <a:t>年英国的外贸多于法、德、意三国的总和，几乎是美国的</a:t>
            </a:r>
            <a:r>
              <a:rPr lang="en-US" altLang="zh-CN" sz="2000" b="1" dirty="0">
                <a:latin typeface="微软雅黑" panose="020B0503020204020204" pitchFamily="34" charset="-122"/>
                <a:ea typeface="微软雅黑" panose="020B0503020204020204" pitchFamily="34" charset="-122"/>
              </a:rPr>
              <a:t>4</a:t>
            </a:r>
            <a:r>
              <a:rPr lang="zh-CN" altLang="en-US" sz="2000" b="1" dirty="0">
                <a:latin typeface="微软雅黑" panose="020B0503020204020204" pitchFamily="34" charset="-122"/>
                <a:ea typeface="微软雅黑" panose="020B0503020204020204" pitchFamily="34" charset="-122"/>
              </a:rPr>
              <a:t>倍。</a:t>
            </a:r>
          </a:p>
          <a:p>
            <a:pPr eaLnBrk="1" hangingPunct="1">
              <a:lnSpc>
                <a:spcPct val="95000"/>
              </a:lnSpc>
              <a:spcBef>
                <a:spcPct val="35000"/>
              </a:spcBef>
            </a:pPr>
            <a:r>
              <a:rPr lang="zh-CN" altLang="en-US" sz="2400" b="1" dirty="0">
                <a:solidFill>
                  <a:schemeClr val="tx2"/>
                </a:solidFill>
                <a:latin typeface="微软雅黑" panose="020B0503020204020204" pitchFamily="34" charset="-122"/>
                <a:ea typeface="微软雅黑" panose="020B0503020204020204" pitchFamily="34" charset="-122"/>
              </a:rPr>
              <a:t>发达的交通</a:t>
            </a:r>
            <a:r>
              <a:rPr lang="en-US" altLang="zh-CN" sz="2000" b="1" dirty="0">
                <a:latin typeface="微软雅黑" panose="020B0503020204020204" pitchFamily="34" charset="-122"/>
                <a:ea typeface="微软雅黑" panose="020B0503020204020204" pitchFamily="34" charset="-122"/>
              </a:rPr>
              <a:t>——只有24</a:t>
            </a:r>
            <a:r>
              <a:rPr lang="zh-CN" altLang="en-US" sz="2000" b="1" dirty="0">
                <a:latin typeface="微软雅黑" panose="020B0503020204020204" pitchFamily="34" charset="-122"/>
                <a:ea typeface="微软雅黑" panose="020B0503020204020204" pitchFamily="34" charset="-122"/>
              </a:rPr>
              <a:t>万平方公里面积，</a:t>
            </a:r>
            <a:r>
              <a:rPr lang="en-US" altLang="zh-CN" sz="2000" b="1" dirty="0">
                <a:latin typeface="微软雅黑" panose="020B0503020204020204" pitchFamily="34" charset="-122"/>
                <a:ea typeface="微软雅黑" panose="020B0503020204020204" pitchFamily="34" charset="-122"/>
              </a:rPr>
              <a:t>1870</a:t>
            </a:r>
            <a:r>
              <a:rPr lang="zh-CN" altLang="en-US" sz="2000" b="1" dirty="0">
                <a:latin typeface="微软雅黑" panose="020B0503020204020204" pitchFamily="34" charset="-122"/>
                <a:ea typeface="微软雅黑" panose="020B0503020204020204" pitchFamily="34" charset="-122"/>
              </a:rPr>
              <a:t>年铁路达</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万公里。</a:t>
            </a:r>
          </a:p>
          <a:p>
            <a:pPr eaLnBrk="1" hangingPunct="1">
              <a:lnSpc>
                <a:spcPct val="95000"/>
              </a:lnSpc>
              <a:spcBef>
                <a:spcPct val="35000"/>
              </a:spcBef>
            </a:pPr>
            <a:r>
              <a:rPr lang="zh-CN" altLang="en-US" sz="2400" b="1" dirty="0">
                <a:solidFill>
                  <a:schemeClr val="tx2"/>
                </a:solidFill>
                <a:latin typeface="微软雅黑" panose="020B0503020204020204" pitchFamily="34" charset="-122"/>
                <a:ea typeface="微软雅黑" panose="020B0503020204020204" pitchFamily="34" charset="-122"/>
              </a:rPr>
              <a:t>人口城市化</a:t>
            </a:r>
            <a:r>
              <a:rPr lang="en-US" altLang="zh-CN" sz="2000" b="1" dirty="0">
                <a:latin typeface="微软雅黑" panose="020B0503020204020204" pitchFamily="34" charset="-122"/>
                <a:ea typeface="微软雅黑" panose="020B0503020204020204" pitchFamily="34" charset="-122"/>
              </a:rPr>
              <a:t>——1800</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25%</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1880</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80% </a:t>
            </a:r>
            <a:r>
              <a:rPr lang="zh-CN" altLang="en-US" sz="2000" b="1" dirty="0">
                <a:solidFill>
                  <a:srgbClr val="9900CC"/>
                </a:solidFill>
                <a:latin typeface="微软雅黑" panose="020B0503020204020204" pitchFamily="34" charset="-122"/>
                <a:ea typeface="微软雅黑" panose="020B0503020204020204" pitchFamily="34" charset="-122"/>
              </a:rPr>
              <a:t>（我国目前为</a:t>
            </a:r>
            <a:r>
              <a:rPr lang="en-US" altLang="zh-CN" sz="2000" b="1" dirty="0">
                <a:solidFill>
                  <a:srgbClr val="9900CC"/>
                </a:solidFill>
                <a:latin typeface="微软雅黑" panose="020B0503020204020204" pitchFamily="34" charset="-122"/>
                <a:ea typeface="微软雅黑" panose="020B0503020204020204" pitchFamily="34" charset="-122"/>
              </a:rPr>
              <a:t>44.6%</a:t>
            </a:r>
            <a:r>
              <a:rPr lang="zh-CN" altLang="en-US" sz="2000" b="1" dirty="0">
                <a:solidFill>
                  <a:srgbClr val="9900CC"/>
                </a:solidFill>
                <a:latin typeface="微软雅黑" panose="020B0503020204020204" pitchFamily="34" charset="-122"/>
                <a:ea typeface="微软雅黑" panose="020B0503020204020204" pitchFamily="34" charset="-122"/>
              </a:rPr>
              <a:t>）</a:t>
            </a:r>
          </a:p>
          <a:p>
            <a:pPr eaLnBrk="1" hangingPunct="1">
              <a:lnSpc>
                <a:spcPct val="95000"/>
              </a:lnSpc>
              <a:spcBef>
                <a:spcPct val="35000"/>
              </a:spcBef>
            </a:pPr>
            <a:r>
              <a:rPr lang="zh-CN" altLang="en-US" sz="2400" b="1" dirty="0">
                <a:solidFill>
                  <a:schemeClr val="tx2"/>
                </a:solidFill>
                <a:latin typeface="微软雅黑" panose="020B0503020204020204" pitchFamily="34" charset="-122"/>
                <a:ea typeface="微软雅黑" panose="020B0503020204020204" pitchFamily="34" charset="-122"/>
              </a:rPr>
              <a:t>长期保持和平、独立、自主发展状态</a:t>
            </a:r>
            <a:r>
              <a:rPr lang="zh-CN" altLang="en-US" sz="2000" b="1" dirty="0">
                <a:latin typeface="微软雅黑" panose="020B0503020204020204" pitchFamily="34" charset="-122"/>
                <a:ea typeface="微软雅黑" panose="020B0503020204020204" pitchFamily="34" charset="-122"/>
              </a:rPr>
              <a:t>——中世纪以来本土没有受到外国的侵略占领。</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85</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1314"/>
                                        </p:tgtEl>
                                        <p:attrNameLst>
                                          <p:attrName>style.visibility</p:attrName>
                                        </p:attrNameLst>
                                      </p:cBhvr>
                                      <p:to>
                                        <p:strVal val="visible"/>
                                      </p:to>
                                    </p:set>
                                    <p:anim calcmode="lin" valueType="num">
                                      <p:cBhvr>
                                        <p:cTn id="7" dur="500" fill="hold"/>
                                        <p:tgtEl>
                                          <p:spTgt spid="141314"/>
                                        </p:tgtEl>
                                        <p:attrNameLst>
                                          <p:attrName>ppt_w</p:attrName>
                                        </p:attrNameLst>
                                      </p:cBhvr>
                                      <p:tavLst>
                                        <p:tav tm="0">
                                          <p:val>
                                            <p:fltVal val="0"/>
                                          </p:val>
                                        </p:tav>
                                        <p:tav tm="100000">
                                          <p:val>
                                            <p:strVal val="#ppt_w"/>
                                          </p:val>
                                        </p:tav>
                                      </p:tavLst>
                                    </p:anim>
                                    <p:anim calcmode="lin" valueType="num">
                                      <p:cBhvr>
                                        <p:cTn id="8" dur="500" fill="hold"/>
                                        <p:tgtEl>
                                          <p:spTgt spid="141314"/>
                                        </p:tgtEl>
                                        <p:attrNameLst>
                                          <p:attrName>ppt_h</p:attrName>
                                        </p:attrNameLst>
                                      </p:cBhvr>
                                      <p:tavLst>
                                        <p:tav tm="0">
                                          <p:val>
                                            <p:fltVal val="0"/>
                                          </p:val>
                                        </p:tav>
                                        <p:tav tm="100000">
                                          <p:val>
                                            <p:strVal val="#ppt_h"/>
                                          </p:val>
                                        </p:tav>
                                      </p:tavLst>
                                    </p:anim>
                                    <p:animEffect transition="in" filter="fade">
                                      <p:cBhvr>
                                        <p:cTn id="9" dur="500"/>
                                        <p:tgtEl>
                                          <p:spTgt spid="1413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1315">
                                            <p:bg/>
                                          </p:spTgt>
                                        </p:tgtEl>
                                        <p:attrNameLst>
                                          <p:attrName>style.visibility</p:attrName>
                                        </p:attrNameLst>
                                      </p:cBhvr>
                                      <p:to>
                                        <p:strVal val="visible"/>
                                      </p:to>
                                    </p:set>
                                    <p:animEffect transition="in" filter="fade">
                                      <p:cBhvr>
                                        <p:cTn id="14" dur="1000">
                                          <p:stCondLst>
                                            <p:cond delay="0"/>
                                          </p:stCondLst>
                                        </p:cTn>
                                        <p:tgtEl>
                                          <p:spTgt spid="141315">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1315">
                                            <p:txEl>
                                              <p:pRg st="0" end="0"/>
                                            </p:txEl>
                                          </p:spTgt>
                                        </p:tgtEl>
                                        <p:attrNameLst>
                                          <p:attrName>style.visibility</p:attrName>
                                        </p:attrNameLst>
                                      </p:cBhvr>
                                      <p:to>
                                        <p:strVal val="visible"/>
                                      </p:to>
                                    </p:set>
                                    <p:animEffect transition="in" filter="fade">
                                      <p:cBhvr>
                                        <p:cTn id="19" dur="1000">
                                          <p:stCondLst>
                                            <p:cond delay="0"/>
                                          </p:stCondLst>
                                        </p:cTn>
                                        <p:tgtEl>
                                          <p:spTgt spid="14131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1315">
                                            <p:txEl>
                                              <p:pRg st="1" end="1"/>
                                            </p:txEl>
                                          </p:spTgt>
                                        </p:tgtEl>
                                        <p:attrNameLst>
                                          <p:attrName>style.visibility</p:attrName>
                                        </p:attrNameLst>
                                      </p:cBhvr>
                                      <p:to>
                                        <p:strVal val="visible"/>
                                      </p:to>
                                    </p:set>
                                    <p:animEffect transition="in" filter="fade">
                                      <p:cBhvr>
                                        <p:cTn id="22" dur="1000">
                                          <p:stCondLst>
                                            <p:cond delay="0"/>
                                          </p:stCondLst>
                                        </p:cTn>
                                        <p:tgtEl>
                                          <p:spTgt spid="141315">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1315">
                                            <p:txEl>
                                              <p:pRg st="2" end="2"/>
                                            </p:txEl>
                                          </p:spTgt>
                                        </p:tgtEl>
                                        <p:attrNameLst>
                                          <p:attrName>style.visibility</p:attrName>
                                        </p:attrNameLst>
                                      </p:cBhvr>
                                      <p:to>
                                        <p:strVal val="visible"/>
                                      </p:to>
                                    </p:set>
                                    <p:animEffect transition="in" filter="fade">
                                      <p:cBhvr>
                                        <p:cTn id="25" dur="1000">
                                          <p:stCondLst>
                                            <p:cond delay="0"/>
                                          </p:stCondLst>
                                        </p:cTn>
                                        <p:tgtEl>
                                          <p:spTgt spid="141315">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1315">
                                            <p:txEl>
                                              <p:pRg st="3" end="3"/>
                                            </p:txEl>
                                          </p:spTgt>
                                        </p:tgtEl>
                                        <p:attrNameLst>
                                          <p:attrName>style.visibility</p:attrName>
                                        </p:attrNameLst>
                                      </p:cBhvr>
                                      <p:to>
                                        <p:strVal val="visible"/>
                                      </p:to>
                                    </p:set>
                                    <p:animEffect transition="in" filter="fade">
                                      <p:cBhvr>
                                        <p:cTn id="28" dur="1000">
                                          <p:stCondLst>
                                            <p:cond delay="0"/>
                                          </p:stCondLst>
                                        </p:cTn>
                                        <p:tgtEl>
                                          <p:spTgt spid="14131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1315">
                                            <p:txEl>
                                              <p:pRg st="4" end="4"/>
                                            </p:txEl>
                                          </p:spTgt>
                                        </p:tgtEl>
                                        <p:attrNameLst>
                                          <p:attrName>style.visibility</p:attrName>
                                        </p:attrNameLst>
                                      </p:cBhvr>
                                      <p:to>
                                        <p:strVal val="visible"/>
                                      </p:to>
                                    </p:set>
                                    <p:animEffect transition="in" filter="fade">
                                      <p:cBhvr>
                                        <p:cTn id="33" dur="1000">
                                          <p:stCondLst>
                                            <p:cond delay="0"/>
                                          </p:stCondLst>
                                        </p:cTn>
                                        <p:tgtEl>
                                          <p:spTgt spid="14131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1315">
                                            <p:txEl>
                                              <p:pRg st="5" end="5"/>
                                            </p:txEl>
                                          </p:spTgt>
                                        </p:tgtEl>
                                        <p:attrNameLst>
                                          <p:attrName>style.visibility</p:attrName>
                                        </p:attrNameLst>
                                      </p:cBhvr>
                                      <p:to>
                                        <p:strVal val="visible"/>
                                      </p:to>
                                    </p:set>
                                    <p:animEffect transition="in" filter="fade">
                                      <p:cBhvr>
                                        <p:cTn id="38" dur="1000">
                                          <p:stCondLst>
                                            <p:cond delay="0"/>
                                          </p:stCondLst>
                                        </p:cTn>
                                        <p:tgtEl>
                                          <p:spTgt spid="141315">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1315">
                                            <p:txEl>
                                              <p:pRg st="6" end="6"/>
                                            </p:txEl>
                                          </p:spTgt>
                                        </p:tgtEl>
                                        <p:attrNameLst>
                                          <p:attrName>style.visibility</p:attrName>
                                        </p:attrNameLst>
                                      </p:cBhvr>
                                      <p:to>
                                        <p:strVal val="visible"/>
                                      </p:to>
                                    </p:set>
                                    <p:animEffect transition="in" filter="fade">
                                      <p:cBhvr>
                                        <p:cTn id="43" dur="1000">
                                          <p:stCondLst>
                                            <p:cond delay="0"/>
                                          </p:stCondLst>
                                        </p:cTn>
                                        <p:tgtEl>
                                          <p:spTgt spid="141315">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1315">
                                            <p:txEl>
                                              <p:pRg st="7" end="7"/>
                                            </p:txEl>
                                          </p:spTgt>
                                        </p:tgtEl>
                                        <p:attrNameLst>
                                          <p:attrName>style.visibility</p:attrName>
                                        </p:attrNameLst>
                                      </p:cBhvr>
                                      <p:to>
                                        <p:strVal val="visible"/>
                                      </p:to>
                                    </p:set>
                                    <p:animEffect transition="in" filter="fade">
                                      <p:cBhvr>
                                        <p:cTn id="48" dur="1000">
                                          <p:stCondLst>
                                            <p:cond delay="0"/>
                                          </p:stCondLst>
                                        </p:cTn>
                                        <p:tgtEl>
                                          <p:spTgt spid="1413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bldLvl="0" animBg="1"/>
      <p:bldP spid="141315" grpId="0"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p:cNvSpPr>
          <p:nvPr>
            <p:ph type="title"/>
          </p:nvPr>
        </p:nvSpPr>
        <p:spPr>
          <a:xfrm>
            <a:off x="323850" y="188913"/>
            <a:ext cx="8362950" cy="936625"/>
          </a:xfrm>
          <a:solidFill>
            <a:srgbClr val="FFFF00"/>
          </a:solidFill>
          <a:ln w="25400">
            <a:solidFill>
              <a:srgbClr val="C00000"/>
            </a:solidFill>
            <a:miter/>
          </a:ln>
        </p:spPr>
        <p:txBody>
          <a:bodyPr vert="horz" wrap="square" lIns="91440" tIns="45720" rIns="91440" bIns="45720" anchor="ctr" anchorCtr="0"/>
          <a:lstStyle/>
          <a:p>
            <a:r>
              <a:rPr lang="zh-CN" altLang="en-US" sz="4400" b="1" i="1" dirty="0">
                <a:solidFill>
                  <a:srgbClr val="0000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英国的兴起与衰落</a:t>
            </a:r>
          </a:p>
        </p:txBody>
      </p:sp>
      <p:sp>
        <p:nvSpPr>
          <p:cNvPr id="62466" name="Rectangle 3"/>
          <p:cNvSpPr>
            <a:spLocks noGrp="1" noRot="1"/>
          </p:cNvSpPr>
          <p:nvPr>
            <p:ph idx="1"/>
          </p:nvPr>
        </p:nvSpPr>
        <p:spPr>
          <a:xfrm>
            <a:off x="250825" y="1268413"/>
            <a:ext cx="8591550" cy="5329237"/>
          </a:xfrm>
          <a:solidFill>
            <a:schemeClr val="bg1"/>
          </a:solidFill>
        </p:spPr>
        <p:txBody>
          <a:bodyPr vert="horz" wrap="square" lIns="91440" tIns="45720" rIns="91440" bIns="45720" anchor="t"/>
          <a:lstStyle/>
          <a:p>
            <a:pPr algn="just">
              <a:lnSpc>
                <a:spcPts val="2900"/>
              </a:lnSpc>
              <a:spcBef>
                <a:spcPts val="600"/>
              </a:spcBef>
              <a:spcAft>
                <a:spcPts val="600"/>
              </a:spcAft>
            </a:pPr>
            <a:r>
              <a:rPr lang="zh-CN" altLang="en-US" sz="2400" b="1" dirty="0">
                <a:solidFill>
                  <a:srgbClr val="FF0000"/>
                </a:solidFill>
                <a:latin typeface="微软雅黑" panose="020B0503020204020204" pitchFamily="34" charset="-122"/>
                <a:ea typeface="微软雅黑" panose="020B0503020204020204" pitchFamily="34" charset="-122"/>
              </a:rPr>
              <a:t>西班牙葡萄牙：</a:t>
            </a:r>
            <a:r>
              <a:rPr lang="zh-CN" altLang="en-US" sz="2400" dirty="0">
                <a:latin typeface="微软雅黑" panose="020B0503020204020204" pitchFamily="34" charset="-122"/>
                <a:ea typeface="微软雅黑" panose="020B0503020204020204" pitchFamily="34" charset="-122"/>
              </a:rPr>
              <a:t>与</a:t>
            </a:r>
            <a:r>
              <a:rPr lang="zh-CN" altLang="en-US" sz="2400" b="1" dirty="0">
                <a:solidFill>
                  <a:srgbClr val="FF4747"/>
                </a:solidFill>
                <a:latin typeface="微软雅黑" panose="020B0503020204020204" pitchFamily="34" charset="-122"/>
                <a:ea typeface="微软雅黑" panose="020B0503020204020204" pitchFamily="34" charset="-122"/>
              </a:rPr>
              <a:t>王室</a:t>
            </a:r>
            <a:r>
              <a:rPr lang="zh-CN" altLang="en-US" sz="2400" dirty="0">
                <a:latin typeface="微软雅黑" panose="020B0503020204020204" pitchFamily="34" charset="-122"/>
                <a:ea typeface="微软雅黑" panose="020B0503020204020204" pitchFamily="34" charset="-122"/>
              </a:rPr>
              <a:t>合伙探险，</a:t>
            </a:r>
            <a:r>
              <a:rPr lang="en-US" altLang="zh-CN" sz="2400" dirty="0">
                <a:latin typeface="微软雅黑" panose="020B0503020204020204" pitchFamily="34" charset="-122"/>
                <a:ea typeface="微软雅黑" panose="020B0503020204020204" pitchFamily="34" charset="-122"/>
              </a:rPr>
              <a:t> 1492</a:t>
            </a:r>
            <a:r>
              <a:rPr lang="zh-CN" altLang="en-US" sz="2400" dirty="0">
                <a:latin typeface="微软雅黑" panose="020B0503020204020204" pitchFamily="34" charset="-122"/>
                <a:ea typeface="微软雅黑" panose="020B0503020204020204" pitchFamily="34" charset="-122"/>
              </a:rPr>
              <a:t>年发现美洲后，探险者与王室同占美洲白银资源。中美和南美源源不断的白银输入西、葡，</a:t>
            </a:r>
            <a:r>
              <a:rPr lang="zh-CN" altLang="en-US" sz="2400" b="1" dirty="0">
                <a:solidFill>
                  <a:srgbClr val="0000FF"/>
                </a:solidFill>
                <a:latin typeface="微软雅黑" panose="020B0503020204020204" pitchFamily="34" charset="-122"/>
                <a:ea typeface="微软雅黑" panose="020B0503020204020204" pitchFamily="34" charset="-122"/>
              </a:rPr>
              <a:t>重商主义导致物价飞涨、通货膨胀。</a:t>
            </a:r>
          </a:p>
          <a:p>
            <a:pPr algn="just">
              <a:lnSpc>
                <a:spcPts val="2900"/>
              </a:lnSpc>
              <a:spcBef>
                <a:spcPts val="600"/>
              </a:spcBef>
              <a:spcAft>
                <a:spcPts val="600"/>
              </a:spcAft>
            </a:pPr>
            <a:r>
              <a:rPr lang="zh-CN" altLang="en-US" sz="2400" b="1" dirty="0">
                <a:solidFill>
                  <a:srgbClr val="FF0000"/>
                </a:solidFill>
                <a:latin typeface="微软雅黑" panose="020B0503020204020204" pitchFamily="34" charset="-122"/>
                <a:ea typeface="微软雅黑" panose="020B0503020204020204" pitchFamily="34" charset="-122"/>
              </a:rPr>
              <a:t>荷兰、英国：</a:t>
            </a:r>
            <a:r>
              <a:rPr lang="zh-CN" altLang="en-US" sz="2400" dirty="0">
                <a:latin typeface="微软雅黑" panose="020B0503020204020204" pitchFamily="34" charset="-122"/>
                <a:ea typeface="微软雅黑" panose="020B0503020204020204" pitchFamily="34" charset="-122"/>
              </a:rPr>
              <a:t>后期之秀，荷兰集资、</a:t>
            </a:r>
            <a:r>
              <a:rPr lang="zh-CN" altLang="en-US" sz="2400" b="1" dirty="0">
                <a:solidFill>
                  <a:srgbClr val="FF4747"/>
                </a:solidFill>
                <a:latin typeface="微软雅黑" panose="020B0503020204020204" pitchFamily="34" charset="-122"/>
                <a:ea typeface="微软雅黑" panose="020B0503020204020204" pitchFamily="34" charset="-122"/>
              </a:rPr>
              <a:t>全民合股</a:t>
            </a:r>
            <a:r>
              <a:rPr lang="zh-CN" altLang="en-US" sz="2400" dirty="0">
                <a:latin typeface="微软雅黑" panose="020B0503020204020204" pitchFamily="34" charset="-122"/>
                <a:ea typeface="微软雅黑" panose="020B0503020204020204" pitchFamily="34" charset="-122"/>
              </a:rPr>
              <a:t>海上马车夫，</a:t>
            </a:r>
            <a:r>
              <a:rPr lang="zh-CN" altLang="en-US" sz="2400" b="1" dirty="0">
                <a:solidFill>
                  <a:srgbClr val="C00000"/>
                </a:solidFill>
                <a:latin typeface="微软雅黑" panose="020B0503020204020204" pitchFamily="34" charset="-122"/>
                <a:ea typeface="微软雅黑" panose="020B0503020204020204" pitchFamily="34" charset="-122"/>
              </a:rPr>
              <a:t>英国</a:t>
            </a:r>
            <a:r>
              <a:rPr lang="en-US" altLang="zh-CN" sz="2400" b="1" dirty="0">
                <a:solidFill>
                  <a:srgbClr val="C00000"/>
                </a:solidFill>
                <a:latin typeface="微软雅黑" panose="020B0503020204020204" pitchFamily="34" charset="-122"/>
                <a:ea typeface="微软雅黑" panose="020B0503020204020204" pitchFamily="34" charset="-122"/>
              </a:rPr>
              <a:t>1620</a:t>
            </a:r>
            <a:r>
              <a:rPr lang="zh-CN" altLang="en-US" sz="2400" b="1" dirty="0">
                <a:solidFill>
                  <a:srgbClr val="C00000"/>
                </a:solidFill>
                <a:latin typeface="微软雅黑" panose="020B0503020204020204" pitchFamily="34" charset="-122"/>
                <a:ea typeface="微软雅黑" panose="020B0503020204020204" pitchFamily="34" charset="-122"/>
              </a:rPr>
              <a:t>年登上北美西部采黄金，未参加</a:t>
            </a:r>
            <a:r>
              <a:rPr lang="en-US" altLang="zh-CN" sz="2400" b="1" dirty="0">
                <a:solidFill>
                  <a:srgbClr val="C00000"/>
                </a:solidFill>
                <a:latin typeface="微软雅黑" panose="020B0503020204020204" pitchFamily="34" charset="-122"/>
                <a:ea typeface="微软雅黑" panose="020B0503020204020204" pitchFamily="34" charset="-122"/>
              </a:rPr>
              <a:t>30</a:t>
            </a:r>
            <a:r>
              <a:rPr lang="zh-CN" altLang="en-US" sz="2400" b="1" dirty="0">
                <a:solidFill>
                  <a:srgbClr val="C00000"/>
                </a:solidFill>
                <a:latin typeface="微软雅黑" panose="020B0503020204020204" pitchFamily="34" charset="-122"/>
                <a:ea typeface="微软雅黑" panose="020B0503020204020204" pitchFamily="34" charset="-122"/>
              </a:rPr>
              <a:t>年战争，以工业资本发展生产，迅速超过西、葡、荷，</a:t>
            </a:r>
            <a:r>
              <a:rPr lang="zh-CN" altLang="en-US" sz="2400" b="1" dirty="0">
                <a:solidFill>
                  <a:srgbClr val="0000FF"/>
                </a:solidFill>
                <a:latin typeface="微软雅黑" panose="020B0503020204020204" pitchFamily="34" charset="-122"/>
                <a:ea typeface="微软雅黑" panose="020B0503020204020204" pitchFamily="34" charset="-122"/>
              </a:rPr>
              <a:t>成为</a:t>
            </a:r>
            <a:r>
              <a:rPr lang="zh-CN" altLang="en-US" sz="2400" b="1" dirty="0">
                <a:solidFill>
                  <a:srgbClr val="FF0000"/>
                </a:solidFill>
                <a:latin typeface="微软雅黑" panose="020B0503020204020204" pitchFamily="34" charset="-122"/>
                <a:ea typeface="微软雅黑" panose="020B0503020204020204" pitchFamily="34" charset="-122"/>
              </a:rPr>
              <a:t>日不落</a:t>
            </a:r>
            <a:r>
              <a:rPr lang="zh-CN" altLang="en-US" sz="2400" b="1" dirty="0">
                <a:solidFill>
                  <a:srgbClr val="0000FF"/>
                </a:solidFill>
                <a:latin typeface="微软雅黑" panose="020B0503020204020204" pitchFamily="34" charset="-122"/>
                <a:ea typeface="微软雅黑" panose="020B0503020204020204" pitchFamily="34" charset="-122"/>
              </a:rPr>
              <a:t>帝国</a:t>
            </a:r>
            <a:r>
              <a:rPr lang="zh-CN" altLang="en-US" sz="2400" dirty="0">
                <a:latin typeface="微软雅黑" panose="020B0503020204020204" pitchFamily="34" charset="-122"/>
                <a:ea typeface="微软雅黑" panose="020B0503020204020204" pitchFamily="34" charset="-122"/>
              </a:rPr>
              <a:t>。</a:t>
            </a:r>
          </a:p>
          <a:p>
            <a:pPr algn="just">
              <a:lnSpc>
                <a:spcPts val="2900"/>
              </a:lnSpc>
              <a:spcBef>
                <a:spcPts val="600"/>
              </a:spcBef>
              <a:spcAft>
                <a:spcPts val="600"/>
              </a:spcAft>
            </a:pPr>
            <a:r>
              <a:rPr lang="zh-CN" altLang="en-US" sz="2400" b="1" dirty="0">
                <a:solidFill>
                  <a:srgbClr val="FF0000"/>
                </a:solidFill>
                <a:latin typeface="微软雅黑" panose="020B0503020204020204" pitchFamily="34" charset="-122"/>
                <a:ea typeface="微软雅黑" panose="020B0503020204020204" pitchFamily="34" charset="-122"/>
              </a:rPr>
              <a:t>工业资本：</a:t>
            </a:r>
            <a:r>
              <a:rPr lang="zh-CN" altLang="en-US" sz="2400" dirty="0">
                <a:latin typeface="微软雅黑" panose="020B0503020204020204" pitchFamily="34" charset="-122"/>
                <a:ea typeface="微软雅黑" panose="020B0503020204020204" pitchFamily="34" charset="-122"/>
              </a:rPr>
              <a:t>集</a:t>
            </a:r>
            <a:r>
              <a:rPr lang="en-US" altLang="zh-CN" sz="2400" dirty="0">
                <a:latin typeface="微软雅黑" panose="020B0503020204020204" pitchFamily="34" charset="-122"/>
                <a:ea typeface="微软雅黑" panose="020B0503020204020204" pitchFamily="34" charset="-122"/>
              </a:rPr>
              <a:t>16</a:t>
            </a:r>
            <a:r>
              <a:rPr lang="zh-CN" altLang="en-US" sz="2400" dirty="0">
                <a:latin typeface="微软雅黑" panose="020B0503020204020204" pitchFamily="34" charset="-122"/>
                <a:ea typeface="微软雅黑" panose="020B0503020204020204" pitchFamily="34" charset="-122"/>
              </a:rPr>
              <a:t>世纪以来的科技成果，</a:t>
            </a:r>
            <a:r>
              <a:rPr lang="en-US" altLang="zh-CN" sz="2400" b="1" dirty="0">
                <a:solidFill>
                  <a:srgbClr val="C00000"/>
                </a:solidFill>
                <a:latin typeface="微软雅黑" panose="020B0503020204020204" pitchFamily="34" charset="-122"/>
                <a:ea typeface="微软雅黑" panose="020B0503020204020204" pitchFamily="34" charset="-122"/>
              </a:rPr>
              <a:t>17</a:t>
            </a:r>
            <a:r>
              <a:rPr lang="zh-CN" altLang="en-US" sz="2400" b="1" dirty="0">
                <a:solidFill>
                  <a:srgbClr val="C00000"/>
                </a:solidFill>
                <a:latin typeface="微软雅黑" panose="020B0503020204020204" pitchFamily="34" charset="-122"/>
                <a:ea typeface="微软雅黑" panose="020B0503020204020204" pitchFamily="34" charset="-122"/>
              </a:rPr>
              <a:t>世纪以来在北美的黄金资源，</a:t>
            </a:r>
            <a:r>
              <a:rPr lang="en-US" altLang="zh-CN" sz="2400" b="1" dirty="0">
                <a:solidFill>
                  <a:srgbClr val="C00000"/>
                </a:solidFill>
                <a:latin typeface="微软雅黑" panose="020B0503020204020204" pitchFamily="34" charset="-122"/>
                <a:ea typeface="微软雅黑" panose="020B0503020204020204" pitchFamily="34" charset="-122"/>
              </a:rPr>
              <a:t>18</a:t>
            </a:r>
            <a:r>
              <a:rPr lang="zh-CN" altLang="en-US" sz="2400" b="1" dirty="0">
                <a:solidFill>
                  <a:srgbClr val="C00000"/>
                </a:solidFill>
                <a:latin typeface="微软雅黑" panose="020B0503020204020204" pitchFamily="34" charset="-122"/>
                <a:ea typeface="微软雅黑" panose="020B0503020204020204" pitchFamily="34" charset="-122"/>
              </a:rPr>
              <a:t>世纪开始进入蒸汽动力的机器生产。以全球市场消费为生产目的， </a:t>
            </a:r>
            <a:r>
              <a:rPr lang="en-US" altLang="zh-CN" sz="2400" b="1" dirty="0">
                <a:solidFill>
                  <a:srgbClr val="C00000"/>
                </a:solidFill>
                <a:latin typeface="微软雅黑" panose="020B0503020204020204" pitchFamily="34" charset="-122"/>
                <a:ea typeface="微软雅黑" panose="020B0503020204020204" pitchFamily="34" charset="-122"/>
              </a:rPr>
              <a:t>19</a:t>
            </a:r>
            <a:r>
              <a:rPr lang="zh-CN" altLang="en-US" sz="2400" b="1" dirty="0">
                <a:solidFill>
                  <a:srgbClr val="C00000"/>
                </a:solidFill>
                <a:latin typeface="微软雅黑" panose="020B0503020204020204" pitchFamily="34" charset="-122"/>
                <a:ea typeface="微软雅黑" panose="020B0503020204020204" pitchFamily="34" charset="-122"/>
              </a:rPr>
              <a:t>世纪扩张殖民地，财富迅速增加。</a:t>
            </a:r>
          </a:p>
          <a:p>
            <a:pPr algn="just">
              <a:lnSpc>
                <a:spcPts val="2900"/>
              </a:lnSpc>
              <a:spcBef>
                <a:spcPts val="600"/>
              </a:spcBef>
              <a:spcAft>
                <a:spcPts val="600"/>
              </a:spcAft>
            </a:pPr>
            <a:r>
              <a:rPr lang="zh-CN" altLang="en-US" sz="2400" b="1" dirty="0">
                <a:solidFill>
                  <a:srgbClr val="FF0000"/>
                </a:solidFill>
                <a:latin typeface="微软雅黑" panose="020B0503020204020204" pitchFamily="34" charset="-122"/>
                <a:ea typeface="微软雅黑" panose="020B0503020204020204" pitchFamily="34" charset="-122"/>
              </a:rPr>
              <a:t>转向金融：</a:t>
            </a:r>
            <a:r>
              <a:rPr lang="zh-CN" altLang="en-US" sz="2400" b="1" dirty="0">
                <a:solidFill>
                  <a:srgbClr val="0000FF"/>
                </a:solidFill>
                <a:latin typeface="微软雅黑" panose="020B0503020204020204" pitchFamily="34" charset="-122"/>
                <a:ea typeface="微软雅黑" panose="020B0503020204020204" pitchFamily="34" charset="-122"/>
              </a:rPr>
              <a:t>英镑逐渐成为世界主要结算货币，伦敦率先发展为国际金融中心。</a:t>
            </a:r>
            <a:r>
              <a:rPr lang="en-US" altLang="zh-CN" sz="2400" dirty="0">
                <a:latin typeface="微软雅黑" panose="020B0503020204020204" pitchFamily="34" charset="-122"/>
                <a:ea typeface="微软雅黑" panose="020B0503020204020204" pitchFamily="34" charset="-122"/>
              </a:rPr>
              <a:t>19</a:t>
            </a:r>
            <a:r>
              <a:rPr lang="zh-CN" altLang="en-US" sz="2400" dirty="0">
                <a:latin typeface="微软雅黑" panose="020B0503020204020204" pitchFamily="34" charset="-122"/>
                <a:ea typeface="微软雅黑" panose="020B0503020204020204" pitchFamily="34" charset="-122"/>
              </a:rPr>
              <a:t>世纪后半叶、</a:t>
            </a:r>
            <a:r>
              <a:rPr lang="en-US" altLang="zh-CN" sz="2400" dirty="0">
                <a:latin typeface="微软雅黑" panose="020B0503020204020204" pitchFamily="34" charset="-122"/>
                <a:ea typeface="微软雅黑" panose="020B0503020204020204" pitchFamily="34" charset="-122"/>
              </a:rPr>
              <a:t>20</a:t>
            </a:r>
            <a:r>
              <a:rPr lang="zh-CN" altLang="en-US" sz="2400" dirty="0">
                <a:latin typeface="微软雅黑" panose="020B0503020204020204" pitchFamily="34" charset="-122"/>
                <a:ea typeface="微软雅黑" panose="020B0503020204020204" pitchFamily="34" charset="-122"/>
              </a:rPr>
              <a:t>世纪初，英国经济发展缓慢，先后被美德超过，丧失了世界金融霸主的垄断地位。</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86</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标题 1"/>
          <p:cNvSpPr>
            <a:spLocks noGrp="1"/>
          </p:cNvSpPr>
          <p:nvPr>
            <p:ph type="title"/>
          </p:nvPr>
        </p:nvSpPr>
        <p:spPr>
          <a:xfrm>
            <a:off x="301625" y="228600"/>
            <a:ext cx="8540750" cy="1057275"/>
          </a:xfrm>
        </p:spPr>
        <p:txBody>
          <a:bodyPr vert="horz" wrap="square" lIns="91440" tIns="45720" rIns="91440" bIns="45720" anchor="t"/>
          <a:lstStyle/>
          <a:p>
            <a:pPr>
              <a:buNone/>
            </a:pPr>
            <a:r>
              <a:rPr lang="zh-CN" altLang="en-US" sz="4800" b="1" dirty="0">
                <a:latin typeface="黑体" panose="02010609060101010101" pitchFamily="49" charset="-122"/>
                <a:ea typeface="黑体" panose="02010609060101010101" pitchFamily="49" charset="-122"/>
              </a:rPr>
              <a:t>英国的衰落</a:t>
            </a:r>
          </a:p>
        </p:txBody>
      </p:sp>
      <p:sp>
        <p:nvSpPr>
          <p:cNvPr id="63490" name="内容占位符 2"/>
          <p:cNvSpPr>
            <a:spLocks noGrp="1"/>
          </p:cNvSpPr>
          <p:nvPr>
            <p:ph idx="1"/>
          </p:nvPr>
        </p:nvSpPr>
        <p:spPr>
          <a:xfrm>
            <a:off x="304800" y="1357313"/>
            <a:ext cx="8515350" cy="5143500"/>
          </a:xfrm>
          <a:solidFill>
            <a:schemeClr val="bg1"/>
          </a:solidFill>
        </p:spPr>
        <p:txBody>
          <a:bodyPr vert="horz" wrap="square" lIns="91440" tIns="45720" rIns="91440" bIns="45720" anchor="t"/>
          <a:lstStyle/>
          <a:p>
            <a:pPr>
              <a:lnSpc>
                <a:spcPts val="2800"/>
              </a:lnSpc>
              <a:spcAft>
                <a:spcPct val="20000"/>
              </a:spcAft>
            </a:pPr>
            <a:r>
              <a:rPr lang="en-US" altLang="zh-CN" sz="2400" dirty="0">
                <a:latin typeface="微软雅黑" panose="020B0503020204020204" pitchFamily="34" charset="-122"/>
                <a:ea typeface="微软雅黑" panose="020B0503020204020204" pitchFamily="34" charset="-122"/>
              </a:rPr>
              <a:t>1980</a:t>
            </a:r>
            <a:r>
              <a:rPr lang="zh-CN" altLang="en-US" sz="2400" dirty="0">
                <a:latin typeface="微软雅黑" panose="020B0503020204020204" pitchFamily="34" charset="-122"/>
                <a:ea typeface="微软雅黑" panose="020B0503020204020204" pitchFamily="34" charset="-122"/>
              </a:rPr>
              <a:t>年代，</a:t>
            </a:r>
            <a:r>
              <a:rPr lang="zh-CN" altLang="en-US" sz="2400" b="1" dirty="0">
                <a:solidFill>
                  <a:srgbClr val="C00000"/>
                </a:solidFill>
                <a:latin typeface="微软雅黑" panose="020B0503020204020204" pitchFamily="34" charset="-122"/>
                <a:ea typeface="微软雅黑" panose="020B0503020204020204" pitchFamily="34" charset="-122"/>
              </a:rPr>
              <a:t>巴尼特</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战争总结帐：英国的大国梦和现实</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一书震惊英国。他指出，</a:t>
            </a:r>
            <a:r>
              <a:rPr lang="zh-CN" altLang="en-US" sz="2400" b="1" dirty="0">
                <a:solidFill>
                  <a:srgbClr val="0000FF"/>
                </a:solidFill>
                <a:latin typeface="微软雅黑" panose="020B0503020204020204" pitchFamily="34" charset="-122"/>
                <a:ea typeface="微软雅黑" panose="020B0503020204020204" pitchFamily="34" charset="-122"/>
              </a:rPr>
              <a:t>英国现代深层问题都可以追溯到工业革命时代。</a:t>
            </a:r>
            <a:r>
              <a:rPr lang="zh-CN" altLang="en-US" sz="2400" dirty="0">
                <a:latin typeface="微软雅黑" panose="020B0503020204020204" pitchFamily="34" charset="-122"/>
                <a:ea typeface="微软雅黑" panose="020B0503020204020204" pitchFamily="34" charset="-122"/>
              </a:rPr>
              <a:t>他分析了英国民心、煤炭、钢铁、造船业、航空工业的兴衰，同德国进行历史对比使英国人大吃一惊。</a:t>
            </a:r>
            <a:r>
              <a:rPr lang="zh-CN" altLang="en-US" sz="2400" b="1" dirty="0">
                <a:solidFill>
                  <a:srgbClr val="0000FF"/>
                </a:solidFill>
                <a:latin typeface="微软雅黑" panose="020B0503020204020204" pitchFamily="34" charset="-122"/>
                <a:ea typeface="微软雅黑" panose="020B0503020204020204" pitchFamily="34" charset="-122"/>
              </a:rPr>
              <a:t>英国比德国工业化早近</a:t>
            </a:r>
            <a:r>
              <a:rPr lang="en-US" altLang="zh-CN" sz="2400" b="1" dirty="0">
                <a:solidFill>
                  <a:srgbClr val="0000FF"/>
                </a:solidFill>
                <a:latin typeface="微软雅黑" panose="020B0503020204020204" pitchFamily="34" charset="-122"/>
                <a:ea typeface="微软雅黑" panose="020B0503020204020204" pitchFamily="34" charset="-122"/>
              </a:rPr>
              <a:t>100</a:t>
            </a:r>
            <a:r>
              <a:rPr lang="zh-CN" altLang="en-US" sz="2400" b="1" dirty="0">
                <a:solidFill>
                  <a:srgbClr val="0000FF"/>
                </a:solidFill>
                <a:latin typeface="微软雅黑" panose="020B0503020204020204" pitchFamily="34" charset="-122"/>
                <a:ea typeface="微软雅黑" panose="020B0503020204020204" pitchFamily="34" charset="-122"/>
              </a:rPr>
              <a:t>年，但德国已迅速赶上了英国？</a:t>
            </a:r>
            <a:endParaRPr lang="en-US" altLang="zh-CN" sz="2400" b="1" dirty="0">
              <a:solidFill>
                <a:srgbClr val="0000FF"/>
              </a:solidFill>
              <a:latin typeface="微软雅黑" panose="020B0503020204020204" pitchFamily="34" charset="-122"/>
              <a:ea typeface="微软雅黑" panose="020B0503020204020204" pitchFamily="34" charset="-122"/>
            </a:endParaRPr>
          </a:p>
          <a:p>
            <a:pPr>
              <a:lnSpc>
                <a:spcPts val="2800"/>
              </a:lnSpc>
              <a:spcAft>
                <a:spcPct val="20000"/>
              </a:spcAft>
            </a:pPr>
            <a:r>
              <a:rPr lang="zh-CN" altLang="en-US" sz="2400" dirty="0">
                <a:latin typeface="微软雅黑" panose="020B0503020204020204" pitchFamily="34" charset="-122"/>
                <a:ea typeface="微软雅黑" panose="020B0503020204020204" pitchFamily="34" charset="-122"/>
              </a:rPr>
              <a:t>他指出，</a:t>
            </a:r>
            <a:r>
              <a:rPr lang="zh-CN" altLang="en-US" sz="2400" b="1" dirty="0">
                <a:solidFill>
                  <a:srgbClr val="0000FF"/>
                </a:solidFill>
                <a:latin typeface="微软雅黑" panose="020B0503020204020204" pitchFamily="34" charset="-122"/>
                <a:ea typeface="微软雅黑" panose="020B0503020204020204" pitchFamily="34" charset="-122"/>
              </a:rPr>
              <a:t>从工业革命以来英国政府像满清末年的朝廷一样昏庸无能，鼠目寸光，完全按照亚当施密斯的理论，实施自由竞争的放手政策，不管全民教育，不管经济政策，不管科学技术规划和高等教育，</a:t>
            </a:r>
            <a:r>
              <a:rPr lang="zh-CN" altLang="en-US" sz="2400" b="1" dirty="0">
                <a:solidFill>
                  <a:srgbClr val="FF0000"/>
                </a:solidFill>
                <a:latin typeface="微软雅黑" panose="020B0503020204020204" pitchFamily="34" charset="-122"/>
                <a:ea typeface="微软雅黑" panose="020B0503020204020204" pitchFamily="34" charset="-122"/>
              </a:rPr>
              <a:t>不管工业设计</a:t>
            </a:r>
            <a:r>
              <a:rPr lang="zh-CN" altLang="en-US" sz="2400" dirty="0">
                <a:latin typeface="微软雅黑" panose="020B0503020204020204" pitchFamily="34" charset="-122"/>
                <a:ea typeface="微软雅黑" panose="020B0503020204020204" pitchFamily="34" charset="-122"/>
              </a:rPr>
              <a:t>。</a:t>
            </a:r>
          </a:p>
          <a:p>
            <a:pPr>
              <a:lnSpc>
                <a:spcPts val="2800"/>
              </a:lnSpc>
              <a:spcAft>
                <a:spcPct val="20000"/>
              </a:spcAft>
            </a:pPr>
            <a:r>
              <a:rPr lang="zh-CN" altLang="en-US" sz="2400" dirty="0">
                <a:latin typeface="微软雅黑" panose="020B0503020204020204" pitchFamily="34" charset="-122"/>
                <a:ea typeface="微软雅黑" panose="020B0503020204020204" pitchFamily="34" charset="-122"/>
              </a:rPr>
              <a:t>整个</a:t>
            </a:r>
            <a:r>
              <a:rPr lang="en-US" altLang="zh-CN" sz="2400" dirty="0">
                <a:latin typeface="微软雅黑" panose="020B0503020204020204" pitchFamily="34" charset="-122"/>
                <a:ea typeface="微软雅黑" panose="020B0503020204020204" pitchFamily="34" charset="-122"/>
              </a:rPr>
              <a:t>19</a:t>
            </a:r>
            <a:r>
              <a:rPr lang="zh-CN" altLang="en-US" sz="2400" dirty="0">
                <a:latin typeface="微软雅黑" panose="020B0503020204020204" pitchFamily="34" charset="-122"/>
                <a:ea typeface="微软雅黑" panose="020B0503020204020204" pitchFamily="34" charset="-122"/>
              </a:rPr>
              <a:t>世纪，英国政府只顾向外扩张占领殖民地。这种政策曾一度使英国成为世界上最富有的国家，但是那些堆积如山的金银财富如今到哪里去了？他批评他们</a:t>
            </a:r>
            <a:r>
              <a:rPr lang="zh-CN" altLang="en-US" sz="2400" b="1" dirty="0">
                <a:solidFill>
                  <a:srgbClr val="0000FF"/>
                </a:solidFill>
                <a:latin typeface="微软雅黑" panose="020B0503020204020204" pitchFamily="34" charset="-122"/>
                <a:ea typeface="微软雅黑" panose="020B0503020204020204" pitchFamily="34" charset="-122"/>
              </a:rPr>
              <a:t>只顾个人赚钱，只顾眼前自己利益，不顾国家利益和工人死活。</a:t>
            </a:r>
          </a:p>
        </p:txBody>
      </p:sp>
      <p:sp>
        <p:nvSpPr>
          <p:cNvPr id="5" name="Rectangle 2"/>
          <p:cNvSpPr txBox="1">
            <a:spLocks noRot="1" noChangeArrowheads="1"/>
          </p:cNvSpPr>
          <p:nvPr/>
        </p:nvSpPr>
        <p:spPr bwMode="auto">
          <a:xfrm>
            <a:off x="323850" y="188913"/>
            <a:ext cx="8362950" cy="936625"/>
          </a:xfrm>
          <a:prstGeom prst="rect">
            <a:avLst/>
          </a:prstGeom>
          <a:solidFill>
            <a:srgbClr val="FFFF00"/>
          </a:solidFill>
          <a:ln w="25400">
            <a:solidFill>
              <a:srgbClr val="C00000"/>
            </a:solidFill>
          </a:ln>
        </p:spPr>
        <p:txBody>
          <a:bodyPr anchor="ctr" anchorCtr="0"/>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4000" b="1" i="1"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j-cs"/>
              </a:rPr>
              <a:t>  </a:t>
            </a:r>
            <a:r>
              <a:rPr kumimoji="0" lang="zh-CN" altLang="en-US" sz="4000" b="1" i="1" u="none" strike="noStrike" kern="0" cap="none" spc="0" normalizeH="0" baseline="0" noProof="0" dirty="0" smtClean="0">
                <a:ln>
                  <a:noFill/>
                </a:ln>
                <a:solidFill>
                  <a:srgbClr val="00206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j-cs"/>
              </a:rPr>
              <a:t>英国的衰落</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87</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extLst>
      <p:ext uri="{BB962C8B-B14F-4D97-AF65-F5344CB8AC3E}">
        <p14:creationId xmlns:p14="http://schemas.microsoft.com/office/powerpoint/2010/main" val="17928752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矩形 556033"/>
          <p:cNvSpPr/>
          <p:nvPr/>
        </p:nvSpPr>
        <p:spPr>
          <a:xfrm>
            <a:off x="647065" y="1405890"/>
            <a:ext cx="7670165" cy="4557395"/>
          </a:xfrm>
          <a:prstGeom prst="rect">
            <a:avLst/>
          </a:prstGeom>
          <a:solidFill>
            <a:srgbClr val="FFFFCC"/>
          </a:solidFill>
          <a:ln w="19050" cap="flat" cmpd="tri">
            <a:solidFill>
              <a:srgbClr val="FFCC99"/>
            </a:solidFill>
            <a:prstDash val="sysDot"/>
            <a:miter/>
            <a:headEnd type="none" w="med" len="med"/>
            <a:tailEnd type="none" w="med" len="med"/>
          </a:ln>
        </p:spPr>
        <p:txBody>
          <a:bodyPr wrap="square">
            <a:spAutoFit/>
          </a:bodyPr>
          <a:lstStyle/>
          <a:p>
            <a:pPr indent="304800">
              <a:lnSpc>
                <a:spcPct val="120000"/>
              </a:lnSpc>
              <a:spcBef>
                <a:spcPts val="0"/>
              </a:spcBef>
              <a:spcAft>
                <a:spcPts val="0"/>
              </a:spcAft>
            </a:pPr>
            <a:r>
              <a:rPr lang="zh-CN" altLang="en-US" dirty="0">
                <a:solidFill>
                  <a:srgbClr val="6600FF"/>
                </a:solidFill>
                <a:latin typeface="Arial" panose="020B0604020202020204" pitchFamily="34" charset="0"/>
                <a:ea typeface="华文新魏" panose="02010800040101010101" pitchFamily="2" charset="-122"/>
              </a:rPr>
              <a:t>　</a:t>
            </a:r>
            <a:r>
              <a:rPr lang="zh-CN" altLang="en-US" sz="32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在工业革命中虽然按人口平均的收入有了明显的提高，可是</a:t>
            </a:r>
            <a:r>
              <a:rPr lang="zh-CN" altLang="en-US" sz="3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富人的收益要明显地大于穷人</a:t>
            </a:r>
            <a:r>
              <a:rPr lang="zh-CN" altLang="en-US" sz="32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3200" b="1">
                <a:solidFill>
                  <a:srgbClr val="6600FF"/>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32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拿手织机织工来说，他们在拿破仑战争的早期年代里（工业革命刚开始时）境况不错，可是后来无论是他们的工资还是就业机会都急剧恶化。</a:t>
            </a:r>
            <a:endParaRPr lang="zh-CN" altLang="en-US" sz="32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endParaRPr>
          </a:p>
          <a:p>
            <a:pPr indent="304800">
              <a:lnSpc>
                <a:spcPct val="120000"/>
              </a:lnSpc>
              <a:spcBef>
                <a:spcPts val="0"/>
              </a:spcBef>
              <a:spcAft>
                <a:spcPts val="0"/>
              </a:spcAft>
            </a:pPr>
            <a:r>
              <a:rPr lang="zh-CN" altLang="en-US"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    　</a:t>
            </a:r>
          </a:p>
          <a:p>
            <a:pPr indent="304800">
              <a:lnSpc>
                <a:spcPct val="120000"/>
              </a:lnSpc>
              <a:spcBef>
                <a:spcPts val="0"/>
              </a:spcBef>
              <a:spcAft>
                <a:spcPts val="0"/>
              </a:spcAft>
            </a:pPr>
            <a:r>
              <a:rPr lang="zh-CN" altLang="en-US"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3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a:t>
            </a:r>
            <a:r>
              <a:rPr lang="zh-CN" altLang="en-US" sz="3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勃里格斯</a:t>
            </a:r>
            <a:r>
              <a:rPr lang="en-US" altLang="zh-CN" sz="3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3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英国社会史</a:t>
            </a:r>
            <a:r>
              <a:rPr lang="en-US" altLang="zh-CN" sz="3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3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  </a:t>
            </a:r>
            <a:endParaRPr lang="en-US" altLang="zh-CN" sz="3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6035" name="矩形 556034"/>
          <p:cNvSpPr/>
          <p:nvPr/>
        </p:nvSpPr>
        <p:spPr>
          <a:xfrm>
            <a:off x="514985" y="151765"/>
            <a:ext cx="7838440" cy="886781"/>
          </a:xfrm>
          <a:prstGeom prst="rect">
            <a:avLst/>
          </a:prstGeom>
          <a:solidFill>
            <a:schemeClr val="accent6">
              <a:lumMod val="40000"/>
              <a:lumOff val="60000"/>
            </a:schemeClr>
          </a:solidFill>
          <a:ln w="9525">
            <a:noFill/>
          </a:ln>
        </p:spPr>
        <p:txBody>
          <a:bodyPr wrap="square" anchor="t" anchorCtr="0">
            <a:spAutoFit/>
          </a:bodyPr>
          <a:lstStyle/>
          <a:p>
            <a:pPr>
              <a:lnSpc>
                <a:spcPct val="130000"/>
              </a:lnSpc>
              <a:spcBef>
                <a:spcPts val="0"/>
              </a:spcBef>
              <a:spcAft>
                <a:spcPts val="0"/>
              </a:spcAft>
            </a:pPr>
            <a:r>
              <a:rPr lang="en-US" altLang="zh-CN" sz="4000" b="1" i="1" dirty="0">
                <a:solidFill>
                  <a:srgbClr val="7030A0"/>
                </a:solidFill>
                <a:latin typeface="微软雅黑" panose="020B0503020204020204" pitchFamily="34" charset="-122"/>
                <a:ea typeface="微软雅黑" panose="020B0503020204020204" pitchFamily="34" charset="-122"/>
              </a:rPr>
              <a:t>  </a:t>
            </a:r>
            <a:r>
              <a:rPr lang="zh-CN" altLang="en-US" sz="4400" b="1" i="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贫富分化加剧</a:t>
            </a:r>
            <a:r>
              <a:rPr lang="en-US" altLang="zh-CN" sz="4400" b="1" i="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88</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6035"/>
                                        </p:tgtEl>
                                        <p:attrNameLst>
                                          <p:attrName>style.visibility</p:attrName>
                                        </p:attrNameLst>
                                      </p:cBhvr>
                                      <p:to>
                                        <p:strVal val="visible"/>
                                      </p:to>
                                    </p:set>
                                    <p:animEffect transition="in" filter="blinds(horizontal)">
                                      <p:cBhvr>
                                        <p:cTn id="7" dur="500"/>
                                        <p:tgtEl>
                                          <p:spTgt spid="556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035"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矩形 558081"/>
          <p:cNvSpPr/>
          <p:nvPr/>
        </p:nvSpPr>
        <p:spPr>
          <a:xfrm>
            <a:off x="565785" y="1412240"/>
            <a:ext cx="7535545" cy="4227195"/>
          </a:xfrm>
          <a:prstGeom prst="rect">
            <a:avLst/>
          </a:prstGeom>
          <a:solidFill>
            <a:srgbClr val="FFFFCC"/>
          </a:solidFill>
          <a:ln w="28575" cap="flat" cmpd="tri">
            <a:solidFill>
              <a:srgbClr val="FFCC99"/>
            </a:solidFill>
            <a:prstDash val="sysDot"/>
            <a:miter/>
            <a:headEnd type="none" w="med" len="med"/>
            <a:tailEnd type="none" w="med" len="med"/>
          </a:ln>
        </p:spPr>
        <p:txBody>
          <a:bodyPr wrap="square">
            <a:spAutoFit/>
          </a:bodyPr>
          <a:lstStyle/>
          <a:p>
            <a:pPr indent="304800">
              <a:lnSpc>
                <a:spcPct val="140000"/>
              </a:lnSpc>
            </a:pPr>
            <a:r>
              <a:rPr lang="zh-CN" altLang="en-US" dirty="0">
                <a:solidFill>
                  <a:srgbClr val="6600FF"/>
                </a:solidFill>
                <a:latin typeface="Arial" panose="020B0604020202020204" pitchFamily="34" charset="0"/>
                <a:ea typeface="华文新魏" panose="02010800040101010101" pitchFamily="2" charset="-122"/>
              </a:rPr>
              <a:t>　</a:t>
            </a:r>
            <a:r>
              <a:rPr lang="zh-CN" altLang="en-US" sz="32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十九世纪中叶伦敦一家报纸报称：“泰晤士河在工业革命前水清鱼多，是水禽栖息和豪门宴饮的理想场所，是英国人的生命之河。但在工业革命之后，该河的水质迅速恶化，病菌孽生，鱼类几乎绝迹。河水的污染还使伦敦奇臭难耐。”</a:t>
            </a:r>
            <a:endParaRPr lang="en-US" altLang="zh-CN" sz="3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558083" name="矩形 558082"/>
          <p:cNvSpPr/>
          <p:nvPr/>
        </p:nvSpPr>
        <p:spPr>
          <a:xfrm>
            <a:off x="565785" y="356235"/>
            <a:ext cx="7535545" cy="903605"/>
          </a:xfrm>
          <a:prstGeom prst="rect">
            <a:avLst/>
          </a:prstGeom>
          <a:solidFill>
            <a:schemeClr val="accent6">
              <a:lumMod val="40000"/>
              <a:lumOff val="60000"/>
            </a:schemeClr>
          </a:solidFill>
          <a:ln w="9525">
            <a:noFill/>
          </a:ln>
        </p:spPr>
        <p:txBody>
          <a:bodyPr wrap="square" anchor="t">
            <a:spAutoFit/>
          </a:bodyPr>
          <a:lstStyle/>
          <a:p>
            <a:pPr>
              <a:lnSpc>
                <a:spcPct val="120000"/>
              </a:lnSpc>
            </a:pPr>
            <a:r>
              <a:rPr lang="en-US" altLang="zh-CN" sz="4000" b="1" i="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4400" b="1" i="1" dirty="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环境污染</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89</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8083"/>
                                        </p:tgtEl>
                                        <p:attrNameLst>
                                          <p:attrName>style.visibility</p:attrName>
                                        </p:attrNameLst>
                                      </p:cBhvr>
                                      <p:to>
                                        <p:strVal val="visible"/>
                                      </p:to>
                                    </p:set>
                                    <p:animEffect transition="in" filter="blinds(horizontal)">
                                      <p:cBhvr>
                                        <p:cTn id="7" dur="500"/>
                                        <p:tgtEl>
                                          <p:spTgt spid="558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idx="1"/>
          </p:nvPr>
        </p:nvSpPr>
        <p:spPr>
          <a:xfrm>
            <a:off x="323850" y="1052830"/>
            <a:ext cx="8498205" cy="5324475"/>
          </a:xfrm>
          <a:solidFill>
            <a:srgbClr val="FFFF99"/>
          </a:solidFill>
        </p:spPr>
        <p:txBody>
          <a:bodyPr vert="horz" wrap="square" lIns="91440" tIns="45720" rIns="91440" bIns="45720" numCol="1" anchor="t" anchorCtr="0" compatLnSpc="1"/>
          <a:lstStyle/>
          <a:p>
            <a:pPr marL="342900" marR="0" lvl="0" indent="-342900" algn="l" defTabSz="914400" rtl="0" eaLnBrk="1" fontAlgn="base" latinLnBrk="0" hangingPunct="1">
              <a:lnSpc>
                <a:spcPct val="110000"/>
              </a:lnSpc>
              <a:spcBef>
                <a:spcPct val="35000"/>
              </a:spcBef>
              <a:spcAft>
                <a:spcPct val="0"/>
              </a:spcAft>
              <a:buClr>
                <a:schemeClr val="accent1"/>
              </a:buClr>
              <a:buSzPct val="65000"/>
              <a:buFont typeface="Wingdings" panose="05000000000000000000" pitchFamily="2" charset="2"/>
              <a:buChar char="n"/>
              <a:defRPr/>
            </a:pPr>
            <a:r>
              <a:rPr kumimoji="0" lang="en-US" altLang="zh-CN" sz="22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19</a:t>
            </a:r>
            <a:r>
              <a:rPr kumimoji="0" lang="zh-CN" altLang="en-US" sz="22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世纪初， </a:t>
            </a:r>
            <a:r>
              <a:rPr kumimoji="0" lang="zh-CN" altLang="en-US" sz="2200" b="1" i="0" u="none" strike="noStrike" kern="0" cap="none" spc="0" normalizeH="0" baseline="0" noProof="0" dirty="0" smtClean="0">
                <a:ln>
                  <a:noFill/>
                </a:ln>
                <a:solidFill>
                  <a:srgbClr val="CC66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浪漫主义</a:t>
            </a:r>
            <a:r>
              <a:rPr kumimoji="0" lang="zh-CN" altLang="en-US" sz="22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运动转变了对中世纪</a:t>
            </a:r>
            <a:r>
              <a:rPr kumimoji="0" lang="zh-CN" altLang="en-US" sz="22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“黑暗时期”</a:t>
            </a:r>
            <a:r>
              <a:rPr kumimoji="0" lang="zh-CN" altLang="en-US" sz="22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的</a:t>
            </a:r>
            <a:r>
              <a:rPr kumimoji="0" lang="zh-CN" altLang="en-US" sz="22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负面批判趋势。</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它给出了一幅祥和的图画：</a:t>
            </a:r>
            <a:r>
              <a:rPr kumimoji="0" lang="zh-CN" altLang="en-US" sz="2200" b="1" i="0" u="none" strike="noStrike" kern="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社会与环境的和谐，扎根于大自然的生活。</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也回应了</a:t>
            </a:r>
            <a:r>
              <a:rPr kumimoji="0" lang="zh-CN" altLang="en-US" sz="2200" b="1" i="0" u="none" strike="noStrike" kern="0" cap="none" spc="0" normalizeH="0" baseline="0" noProof="0" dirty="0" smtClean="0">
                <a:ln>
                  <a:noFill/>
                </a:ln>
                <a:solidFill>
                  <a:srgbClr val="CC66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启蒙运动</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中以理性完全超越感性的</a:t>
            </a:r>
            <a:r>
              <a:rPr lang="zh-CN" altLang="en-US" sz="2200" b="1" noProof="0" dirty="0">
                <a:ln>
                  <a:noFill/>
                </a:ln>
                <a:solidFill>
                  <a:srgbClr val="002060"/>
                </a:solidFill>
                <a:effectLst/>
                <a:uLnTx/>
                <a:uFillTx/>
                <a:latin typeface="微软雅黑" panose="020B0503020204020204" pitchFamily="34" charset="-122"/>
                <a:ea typeface="微软雅黑" panose="020B0503020204020204" pitchFamily="34" charset="-122"/>
                <a:sym typeface="+mn-ea"/>
              </a:rPr>
              <a:t>理性主义</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作法，以及由正在兴起的</a:t>
            </a:r>
            <a:r>
              <a:rPr kumimoji="0" lang="zh-CN" altLang="en-US" sz="2200" b="1" i="0" u="none" strike="noStrike" kern="0" cap="none" spc="0" normalizeH="0" baseline="0" noProof="0" dirty="0" smtClean="0">
                <a:ln>
                  <a:noFill/>
                </a:ln>
                <a:solidFill>
                  <a:srgbClr val="CC66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工业革命</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所带来的环境破坏与污染。</a:t>
            </a:r>
            <a:endParaRPr kumimoji="0" lang="zh-CN" altLang="en-US" sz="2200" b="1" i="0" u="none" strike="noStrike" kern="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10000"/>
              </a:lnSpc>
              <a:spcBef>
                <a:spcPct val="35000"/>
              </a:spcBef>
              <a:spcAft>
                <a:spcPct val="0"/>
              </a:spcAft>
              <a:buClr>
                <a:schemeClr val="accent1"/>
              </a:buClr>
              <a:buSzPct val="65000"/>
              <a:buFont typeface="Wingdings" panose="05000000000000000000" pitchFamily="2" charset="2"/>
              <a:buChar char="n"/>
              <a:defRPr/>
            </a:pPr>
            <a:r>
              <a:rPr kumimoji="0" lang="en-US" altLang="zh-CN"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19</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世纪下半叶，考古学也取得了很大进展，许多不为以前的学者所知的历史文献与文物被挖掘和整理出来。</a:t>
            </a:r>
          </a:p>
          <a:p>
            <a:pPr marL="342900" marR="0" lvl="0" indent="-342900" algn="l" defTabSz="914400" rtl="0" eaLnBrk="1" fontAlgn="base" latinLnBrk="0" hangingPunct="1">
              <a:lnSpc>
                <a:spcPct val="110000"/>
              </a:lnSpc>
              <a:spcBef>
                <a:spcPct val="35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著名学者</a:t>
            </a:r>
            <a:r>
              <a:rPr kumimoji="0" lang="zh-CN" altLang="en-US" sz="2200" b="1" i="0" u="none" strike="noStrike" kern="0" cap="none" spc="0" normalizeH="0" baseline="0" noProof="0" dirty="0" smtClean="0">
                <a:ln>
                  <a:noFill/>
                </a:ln>
                <a:solidFill>
                  <a:srgbClr val="CC6600"/>
                </a:solidFill>
                <a:effectLst/>
                <a:uLnTx/>
                <a:uFillTx/>
                <a:latin typeface="微软雅黑" panose="020B0503020204020204" pitchFamily="34" charset="-122"/>
                <a:ea typeface="微软雅黑" panose="020B0503020204020204" pitchFamily="34" charset="-122"/>
                <a:cs typeface="+mn-cs"/>
              </a:rPr>
              <a:t>查理</a:t>
            </a:r>
            <a:r>
              <a:rPr kumimoji="0" lang="zh-CN" altLang="en-US" sz="2200" b="1" i="0" u="none" strike="noStrike" kern="0" cap="none" spc="0" normalizeH="0" baseline="0" noProof="0" dirty="0" smtClean="0">
                <a:ln>
                  <a:noFill/>
                </a:ln>
                <a:solidFill>
                  <a:srgbClr val="CC6600"/>
                </a:solidFill>
                <a:effectLst/>
                <a:uLnTx/>
                <a:uFillTx/>
                <a:latin typeface="微软雅黑" panose="020B0503020204020204" pitchFamily="34" charset="-122"/>
                <a:ea typeface="微软雅黑" panose="020B0503020204020204" pitchFamily="34" charset="-122"/>
                <a:cs typeface="+mn-cs"/>
                <a:sym typeface="Wingdings 2" panose="05020102010507070707" charset="0"/>
              </a:rPr>
              <a:t></a:t>
            </a:r>
            <a:r>
              <a:rPr kumimoji="0" lang="zh-CN" altLang="en-US" sz="2200" b="1" i="0" u="none" strike="noStrike" kern="0" cap="none" spc="0" normalizeH="0" baseline="0" noProof="0" dirty="0" smtClean="0">
                <a:ln>
                  <a:noFill/>
                </a:ln>
                <a:solidFill>
                  <a:srgbClr val="CC6600"/>
                </a:solidFill>
                <a:effectLst/>
                <a:uLnTx/>
                <a:uFillTx/>
                <a:latin typeface="微软雅黑" panose="020B0503020204020204" pitchFamily="34" charset="-122"/>
                <a:ea typeface="微软雅黑" panose="020B0503020204020204" pitchFamily="34" charset="-122"/>
                <a:cs typeface="+mn-cs"/>
              </a:rPr>
              <a:t>哈斯金</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认为：</a:t>
            </a:r>
            <a:r>
              <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“历史的连续性</a:t>
            </a:r>
            <a:r>
              <a:rPr kumimoji="0" lang="zh-CN" altLang="en-US" sz="2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排除了</a:t>
            </a:r>
            <a:r>
              <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中世纪与文艺复兴这</a:t>
            </a:r>
            <a:r>
              <a:rPr kumimoji="0" lang="zh-CN" altLang="en-US" sz="22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n-cs"/>
              </a:rPr>
              <a:t>两个紧接着的历史时期之间有巨大差别的可能性</a:t>
            </a:r>
            <a:r>
              <a:rPr kumimoji="0" lang="zh-CN" altLang="en-US" sz="2200" b="1" i="0" u="none" strike="noStrike" kern="0" cap="none" spc="0" normalizeH="0" baseline="0" noProof="0" dirty="0" smtClean="0">
                <a:ln>
                  <a:noFill/>
                </a:ln>
                <a:solidFill>
                  <a:srgbClr val="0033CC"/>
                </a:solidFill>
                <a:effectLst/>
                <a:uLnTx/>
                <a:uFillTx/>
                <a:latin typeface="微软雅黑" panose="020B0503020204020204" pitchFamily="34" charset="-122"/>
                <a:ea typeface="微软雅黑" panose="020B0503020204020204" pitchFamily="34" charset="-122"/>
                <a:cs typeface="+mn-cs"/>
              </a:rPr>
              <a:t>，现代研究表明，中世纪不是曾经被认为的那么黑，也不是那么停滞；文艺复兴不是那么亮丽，也不是那么突然。意大利文艺复兴运动之前，有一个类似的运动，即便它不是那么广传。”</a:t>
            </a:r>
          </a:p>
          <a:p>
            <a:pPr marL="342900" marR="0" lvl="0" indent="-342900" algn="l" defTabSz="914400" rtl="0" eaLnBrk="1" fontAlgn="base" latinLnBrk="0" hangingPunct="1">
              <a:lnSpc>
                <a:spcPct val="110000"/>
              </a:lnSpc>
              <a:spcBef>
                <a:spcPct val="35000"/>
              </a:spcBef>
              <a:spcAft>
                <a:spcPct val="0"/>
              </a:spcAft>
              <a:buClr>
                <a:schemeClr val="accent1"/>
              </a:buClr>
              <a:buSzPct val="65000"/>
              <a:buFont typeface="Wingdings" panose="05000000000000000000" pitchFamily="2" charset="2"/>
              <a:buChar char="n"/>
              <a:defRPr/>
            </a:pP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因而</a:t>
            </a:r>
            <a:r>
              <a:rPr kumimoji="0" lang="zh-CN" altLang="en-US" sz="2200" b="1" i="0" u="none" strike="noStrike" kern="0" cap="none" spc="0" normalizeH="0" baseline="0" noProof="0" dirty="0">
                <a:ln>
                  <a:noFill/>
                </a:ln>
                <a:solidFill>
                  <a:srgbClr val="0033CC"/>
                </a:solidFill>
                <a:effectLst/>
                <a:uLnTx/>
                <a:uFillTx/>
                <a:latin typeface="微软雅黑" panose="020B0503020204020204" pitchFamily="34" charset="-122"/>
                <a:ea typeface="微软雅黑" panose="020B0503020204020204" pitchFamily="34" charset="-122"/>
                <a:cs typeface="+mn-cs"/>
              </a:rPr>
              <a:t>“中世纪黑暗时期”</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现被改为专指公元</a:t>
            </a:r>
            <a:r>
              <a:rPr kumimoji="0" lang="en-US" altLang="zh-CN"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410</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年（或</a:t>
            </a:r>
            <a:r>
              <a:rPr kumimoji="0" lang="en-US" altLang="zh-CN"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455</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年）到公元</a:t>
            </a:r>
            <a:r>
              <a:rPr kumimoji="0" lang="en-US" altLang="zh-CN"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754</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年（或</a:t>
            </a:r>
            <a:r>
              <a:rPr kumimoji="0" lang="en-US" altLang="zh-CN"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800</a:t>
            </a:r>
            <a:r>
              <a:rPr kumimoji="0" lang="zh-CN" altLang="en-US" sz="22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年）这段欧洲历史。</a:t>
            </a:r>
          </a:p>
        </p:txBody>
      </p:sp>
      <p:sp>
        <p:nvSpPr>
          <p:cNvPr id="6" name="Rectangle 2"/>
          <p:cNvSpPr>
            <a:spLocks noGrp="1" noChangeArrowheads="1"/>
          </p:cNvSpPr>
          <p:nvPr>
            <p:ph type="title"/>
          </p:nvPr>
        </p:nvSpPr>
        <p:spPr>
          <a:xfrm>
            <a:off x="365125" y="198120"/>
            <a:ext cx="8395970" cy="760730"/>
          </a:xfrm>
          <a:solidFill>
            <a:srgbClr val="00FF00"/>
          </a:solidFill>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ts val="600"/>
              </a:spcBef>
              <a:spcAft>
                <a:spcPct val="0"/>
              </a:spcAft>
              <a:buClrTx/>
              <a:buSzTx/>
              <a:buFontTx/>
              <a:buNone/>
              <a:defRPr/>
            </a:pPr>
            <a:r>
              <a:rPr kumimoji="0" lang="zh-CN" altLang="en-US" sz="4000" b="1" i="1" u="none" strike="noStrike" kern="0" cap="none" spc="0" normalizeH="0" baseline="0" noProof="0" dirty="0" smtClean="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  对中世纪</a:t>
            </a:r>
            <a:r>
              <a:rPr kumimoji="0" lang="zh-CN" altLang="en-US" sz="4000" b="1" i="1" u="none" strike="noStrike" kern="0" cap="none" spc="0" normalizeH="0" baseline="0" noProof="0" dirty="0">
                <a:ln>
                  <a:noFill/>
                </a:ln>
                <a:solidFill>
                  <a:srgbClr val="990000"/>
                </a:solidFill>
                <a:effectLst>
                  <a:outerShdw blurRad="38100" dist="38100" dir="2700000" algn="tl">
                    <a:srgbClr val="000000"/>
                  </a:outerShdw>
                </a:effectLst>
                <a:uLnTx/>
                <a:uFillTx/>
                <a:latin typeface="微软雅黑" panose="020B0503020204020204" pitchFamily="34" charset="-122"/>
                <a:ea typeface="微软雅黑" panose="020B0503020204020204" pitchFamily="34" charset="-122"/>
                <a:cs typeface="+mj-cs"/>
              </a:rPr>
              <a:t>的历史评价</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9</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254BB4FA-5728-4E4C-9F5A-52FA82F27D65}"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7330">
                                            <p:bg/>
                                          </p:spTgt>
                                        </p:tgtEl>
                                        <p:attrNameLst>
                                          <p:attrName>style.visibility</p:attrName>
                                        </p:attrNameLst>
                                      </p:cBhvr>
                                      <p:to>
                                        <p:strVal val="visible"/>
                                      </p:to>
                                    </p:set>
                                    <p:animEffect transition="in" filter="fade">
                                      <p:cBhvr>
                                        <p:cTn id="7" dur="1000">
                                          <p:stCondLst>
                                            <p:cond delay="0"/>
                                          </p:stCondLst>
                                        </p:cTn>
                                        <p:tgtEl>
                                          <p:spTgt spid="227330">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27330">
                                            <p:txEl>
                                              <p:pRg st="0" end="0"/>
                                            </p:txEl>
                                          </p:spTgt>
                                        </p:tgtEl>
                                        <p:attrNameLst>
                                          <p:attrName>style.visibility</p:attrName>
                                        </p:attrNameLst>
                                      </p:cBhvr>
                                      <p:to>
                                        <p:strVal val="visible"/>
                                      </p:to>
                                    </p:set>
                                    <p:animEffect transition="in" filter="fade">
                                      <p:cBhvr>
                                        <p:cTn id="11" dur="1000">
                                          <p:stCondLst>
                                            <p:cond delay="0"/>
                                          </p:stCondLst>
                                        </p:cTn>
                                        <p:tgtEl>
                                          <p:spTgt spid="22733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7330">
                                            <p:txEl>
                                              <p:pRg st="1" end="1"/>
                                            </p:txEl>
                                          </p:spTgt>
                                        </p:tgtEl>
                                        <p:attrNameLst>
                                          <p:attrName>style.visibility</p:attrName>
                                        </p:attrNameLst>
                                      </p:cBhvr>
                                      <p:to>
                                        <p:strVal val="visible"/>
                                      </p:to>
                                    </p:set>
                                    <p:animEffect transition="in" filter="fade">
                                      <p:cBhvr>
                                        <p:cTn id="16" dur="1000">
                                          <p:stCondLst>
                                            <p:cond delay="0"/>
                                          </p:stCondLst>
                                        </p:cTn>
                                        <p:tgtEl>
                                          <p:spTgt spid="22733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7330">
                                            <p:txEl>
                                              <p:pRg st="2" end="2"/>
                                            </p:txEl>
                                          </p:spTgt>
                                        </p:tgtEl>
                                        <p:attrNameLst>
                                          <p:attrName>style.visibility</p:attrName>
                                        </p:attrNameLst>
                                      </p:cBhvr>
                                      <p:to>
                                        <p:strVal val="visible"/>
                                      </p:to>
                                    </p:set>
                                    <p:animEffect transition="in" filter="fade">
                                      <p:cBhvr>
                                        <p:cTn id="21" dur="1000">
                                          <p:stCondLst>
                                            <p:cond delay="0"/>
                                          </p:stCondLst>
                                        </p:cTn>
                                        <p:tgtEl>
                                          <p:spTgt spid="22733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7330">
                                            <p:txEl>
                                              <p:pRg st="3" end="3"/>
                                            </p:txEl>
                                          </p:spTgt>
                                        </p:tgtEl>
                                        <p:attrNameLst>
                                          <p:attrName>style.visibility</p:attrName>
                                        </p:attrNameLst>
                                      </p:cBhvr>
                                      <p:to>
                                        <p:strVal val="visible"/>
                                      </p:to>
                                    </p:set>
                                    <p:animEffect transition="in" filter="fade">
                                      <p:cBhvr>
                                        <p:cTn id="26" dur="1000">
                                          <p:stCondLst>
                                            <p:cond delay="0"/>
                                          </p:stCondLst>
                                        </p:cTn>
                                        <p:tgtEl>
                                          <p:spTgt spid="227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0" grpId="0" uiExpand="1"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矩形 569345"/>
          <p:cNvSpPr/>
          <p:nvPr/>
        </p:nvSpPr>
        <p:spPr>
          <a:xfrm>
            <a:off x="862013" y="862648"/>
            <a:ext cx="7345362" cy="4742815"/>
          </a:xfrm>
          <a:prstGeom prst="rect">
            <a:avLst/>
          </a:prstGeom>
          <a:solidFill>
            <a:srgbClr val="FFFFCC"/>
          </a:solidFill>
          <a:ln w="38100" cap="flat" cmpd="tri">
            <a:solidFill>
              <a:srgbClr val="FFCC99"/>
            </a:solidFill>
            <a:prstDash val="sysDot"/>
            <a:miter/>
            <a:headEnd type="none" w="med" len="med"/>
            <a:tailEnd type="none" w="med" len="med"/>
          </a:ln>
        </p:spPr>
        <p:txBody>
          <a:bodyPr>
            <a:spAutoFit/>
          </a:bodyPr>
          <a:lstStyle/>
          <a:p>
            <a:pPr indent="304800" algn="just">
              <a:lnSpc>
                <a:spcPct val="140000"/>
              </a:lnSpc>
            </a:pPr>
            <a:r>
              <a:rPr lang="en-US" altLang="zh-CN" sz="3200" dirty="0">
                <a:solidFill>
                  <a:srgbClr val="6600FF"/>
                </a:solidFill>
                <a:latin typeface="华文新魏" panose="02010800040101010101" pitchFamily="2" charset="-122"/>
                <a:ea typeface="华文新魏" panose="02010800040101010101" pitchFamily="2" charset="-122"/>
              </a:rPr>
              <a:t>   </a:t>
            </a:r>
            <a:r>
              <a:rPr lang="zh-CN" altLang="en-US"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狄更斯在</a:t>
            </a:r>
            <a:r>
              <a:rPr lang="en-US" altLang="zh-CN"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双城记</a:t>
            </a:r>
            <a:r>
              <a:rPr lang="en-US" altLang="zh-CN"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中，描写工业革命时期的英国，指出：“这是个最坏的时代</a:t>
            </a:r>
            <a:r>
              <a:rPr lang="en-US" altLang="zh-CN"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这是个最好的时代</a:t>
            </a:r>
            <a:r>
              <a:rPr lang="en-US" altLang="zh-CN"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这是个令人绝望的春天</a:t>
            </a:r>
            <a:r>
              <a:rPr lang="en-US" altLang="zh-CN"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这是个充满希望的春天</a:t>
            </a:r>
            <a:r>
              <a:rPr lang="en-US" altLang="zh-CN"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我们前面什么也没有</a:t>
            </a:r>
            <a:r>
              <a:rPr lang="en-US" altLang="zh-CN"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36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我们前面什么都有。”</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90</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7AC1E2A7-82DF-4B57-9EAE-814C5C337B80}"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文本占位符 72706"/>
          <p:cNvSpPr>
            <a:spLocks noGrp="1"/>
          </p:cNvSpPr>
          <p:nvPr>
            <p:ph type="body" idx="1"/>
          </p:nvPr>
        </p:nvSpPr>
        <p:spPr>
          <a:xfrm>
            <a:off x="611560" y="300038"/>
            <a:ext cx="8229600" cy="5943600"/>
          </a:xfrm>
        </p:spPr>
        <p:txBody>
          <a:bodyPr/>
          <a:lstStyle/>
          <a:p>
            <a:pPr>
              <a:buNone/>
            </a:pPr>
            <a:r>
              <a:rPr lang="zh-CN" altLang="en-US" sz="3600" b="1" dirty="0" smtClean="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悲惨的童工</a:t>
            </a:r>
            <a:endParaRPr lang="zh-CN" altLang="en-US" sz="36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buNone/>
            </a:pPr>
            <a:r>
              <a:rPr lang="zh-CN" altLang="en-US" b="1" dirty="0"/>
              <a:t>        </a:t>
            </a:r>
          </a:p>
        </p:txBody>
      </p:sp>
      <p:pic>
        <p:nvPicPr>
          <p:cNvPr id="72709" name="图片 72708" descr="hughestown2"/>
          <p:cNvPicPr>
            <a:picLocks noChangeAspect="1"/>
          </p:cNvPicPr>
          <p:nvPr/>
        </p:nvPicPr>
        <p:blipFill>
          <a:blip r:embed="rId2"/>
          <a:stretch>
            <a:fillRect/>
          </a:stretch>
        </p:blipFill>
        <p:spPr>
          <a:xfrm>
            <a:off x="1614805" y="1283970"/>
            <a:ext cx="6934200" cy="4903788"/>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91</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spd="slow">
    <p:wheel spokes="1"/>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文本占位符 73729"/>
          <p:cNvSpPr>
            <a:spLocks noGrp="1"/>
          </p:cNvSpPr>
          <p:nvPr>
            <p:ph type="body" idx="1"/>
          </p:nvPr>
        </p:nvSpPr>
        <p:spPr>
          <a:xfrm>
            <a:off x="419100" y="340995"/>
            <a:ext cx="8229600" cy="5943600"/>
          </a:xfrm>
        </p:spPr>
        <p:txBody>
          <a:bodyPr/>
          <a:lstStyle/>
          <a:p>
            <a:pPr>
              <a:buNone/>
            </a:pPr>
            <a:r>
              <a:rPr lang="zh-CN" altLang="en-US" sz="3600" b="1" dirty="0">
                <a:solidFill>
                  <a:srgbClr val="00206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工厂的烟囱</a:t>
            </a:r>
          </a:p>
          <a:p>
            <a:pPr>
              <a:buNone/>
            </a:pPr>
            <a:r>
              <a:rPr lang="zh-CN" altLang="en-US" b="1" dirty="0"/>
              <a:t>        </a:t>
            </a:r>
          </a:p>
        </p:txBody>
      </p:sp>
      <p:pic>
        <p:nvPicPr>
          <p:cNvPr id="73732" name="图片 73731" descr="milltown_England_19th_cent"/>
          <p:cNvPicPr>
            <a:picLocks noChangeAspect="1"/>
          </p:cNvPicPr>
          <p:nvPr/>
        </p:nvPicPr>
        <p:blipFill>
          <a:blip r:embed="rId2"/>
          <a:stretch>
            <a:fillRect/>
          </a:stretch>
        </p:blipFill>
        <p:spPr>
          <a:xfrm>
            <a:off x="1351915" y="1158240"/>
            <a:ext cx="7099300" cy="5086350"/>
          </a:xfrm>
          <a:prstGeom prst="rect">
            <a:avLst/>
          </a:prstGeom>
          <a:noFill/>
          <a:ln w="9525">
            <a:noFill/>
          </a:ln>
        </p:spPr>
      </p:pic>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92</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spd="slow">
    <p:push dir="u"/>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 name="Rectangle 10"/>
          <p:cNvSpPr/>
          <p:nvPr/>
        </p:nvSpPr>
        <p:spPr>
          <a:xfrm>
            <a:off x="468313" y="1362075"/>
            <a:ext cx="8280400" cy="4968875"/>
          </a:xfrm>
          <a:prstGeom prst="rect">
            <a:avLst/>
          </a:prstGeom>
          <a:solidFill>
            <a:srgbClr val="CCFFCC"/>
          </a:solidFill>
          <a:ln w="25400" cap="flat" cmpd="sng">
            <a:solidFill>
              <a:srgbClr val="FFCC00"/>
            </a:solidFill>
            <a:prstDash val="solid"/>
            <a:miter/>
            <a:headEnd type="none" w="med" len="med"/>
            <a:tailEnd type="none" w="med" len="med"/>
          </a:ln>
          <a:effectLst>
            <a:outerShdw dist="17961" dir="2699999" algn="ctr" rotWithShape="0">
              <a:srgbClr val="997A00"/>
            </a:outerShdw>
          </a:effectLst>
        </p:spPr>
        <p:txBody>
          <a:bodyPr lIns="18000" rIns="18000" anchor="t"/>
          <a:lstStyle/>
          <a:p>
            <a:pPr>
              <a:lnSpc>
                <a:spcPct val="140000"/>
              </a:lnSpc>
              <a:buFont typeface="Wingdings" panose="05000000000000000000" pitchFamily="2" charset="2"/>
              <a:buChar char="Ø"/>
            </a:pPr>
            <a:r>
              <a:rPr lang="zh-CN" altLang="en-US" sz="2400" b="1" dirty="0">
                <a:solidFill>
                  <a:srgbClr val="C00000"/>
                </a:solidFill>
                <a:latin typeface="微软雅黑" panose="020B0503020204020204" pitchFamily="34" charset="-122"/>
                <a:ea typeface="微软雅黑" panose="020B0503020204020204" pitchFamily="34" charset="-122"/>
              </a:rPr>
              <a:t>英国工业革命对英国的意义</a:t>
            </a:r>
          </a:p>
          <a:p>
            <a:pPr lvl="1" indent="0" eaLnBrk="1" hangingPunct="1">
              <a:lnSpc>
                <a:spcPct val="140000"/>
              </a:lnSpc>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建立了以棉纺织业占优势的纺织业、冶金业和采炼业的工业结构。</a:t>
            </a:r>
          </a:p>
          <a:p>
            <a:pPr lvl="1" indent="0" eaLnBrk="1" hangingPunct="1">
              <a:lnSpc>
                <a:spcPct val="140000"/>
              </a:lnSpc>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在棉纺织业中首先实现了机械化，从而推动了新兴工业部门</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机器制造业的发展。</a:t>
            </a:r>
          </a:p>
          <a:p>
            <a:pPr lvl="1" indent="0" eaLnBrk="1" hangingPunct="1">
              <a:lnSpc>
                <a:spcPct val="140000"/>
              </a:lnSpc>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由于英国的机器制造业比其他国家发展得早，并有较高的技术水平，使英国的机器制造业在世界市场上占据了垄断地位。</a:t>
            </a:r>
          </a:p>
          <a:p>
            <a:pPr lvl="1" indent="0" eaLnBrk="1" hangingPunct="1">
              <a:lnSpc>
                <a:spcPct val="140000"/>
              </a:lnSpc>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由于机器制造业的发展和铁路的大规模修建，冶金业也成了重要的工业部门之一。同时，造船业也得到了发展。</a:t>
            </a:r>
          </a:p>
          <a:p>
            <a:pPr lvl="1" indent="0" eaLnBrk="1" hangingPunct="1">
              <a:lnSpc>
                <a:spcPct val="140000"/>
              </a:lnSpc>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种种“合力”的结果，使英国在世界工业、贸易和金融、海运业中都处于垄断地位，并掌握了世界殖民地霸权，成为了“世界工厂”和“日不落帝国”。</a:t>
            </a:r>
          </a:p>
        </p:txBody>
      </p:sp>
      <p:sp>
        <p:nvSpPr>
          <p:cNvPr id="47106" name="Rectangle 2"/>
          <p:cNvSpPr/>
          <p:nvPr/>
        </p:nvSpPr>
        <p:spPr>
          <a:xfrm>
            <a:off x="375285" y="252730"/>
            <a:ext cx="8312150" cy="975995"/>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pPr>
              <a:lnSpc>
                <a:spcPct val="90000"/>
              </a:lnSpc>
            </a:pPr>
            <a:r>
              <a:rPr lang="zh-CN" altLang="en-US" sz="4000" b="1" dirty="0">
                <a:solidFill>
                  <a:schemeClr val="bg1"/>
                </a:solidFill>
                <a:latin typeface="微软雅黑" panose="020B0503020204020204" pitchFamily="34" charset="-122"/>
                <a:ea typeface="微软雅黑" panose="020B0503020204020204" pitchFamily="34" charset="-122"/>
              </a:rPr>
              <a:t>英国工业革命的意义</a:t>
            </a:r>
          </a:p>
        </p:txBody>
      </p:sp>
      <p:sp>
        <p:nvSpPr>
          <p:cNvPr id="4117" name="Rectangle 21"/>
          <p:cNvSpPr/>
          <p:nvPr/>
        </p:nvSpPr>
        <p:spPr>
          <a:xfrm>
            <a:off x="4819650" y="4138613"/>
            <a:ext cx="4313238" cy="2674937"/>
          </a:xfrm>
          <a:prstGeom prst="rect">
            <a:avLst/>
          </a:prstGeom>
          <a:solidFill>
            <a:srgbClr val="FFFF99"/>
          </a:solidFill>
          <a:ln w="25400" cap="flat" cmpd="sng">
            <a:solidFill>
              <a:srgbClr val="003366"/>
            </a:solidFill>
            <a:prstDash val="solid"/>
            <a:miter/>
            <a:headEnd type="none" w="med" len="med"/>
            <a:tailEnd type="none" w="med" len="med"/>
          </a:ln>
        </p:spPr>
        <p:txBody>
          <a:bodyPr lIns="54000" rIns="18000" anchor="ctr"/>
          <a:lstStyle/>
          <a:p>
            <a:pPr>
              <a:lnSpc>
                <a:spcPct val="140000"/>
              </a:lnSpc>
            </a:pPr>
            <a:r>
              <a:rPr lang="zh-CN" altLang="en-US" dirty="0">
                <a:latin typeface="Times New Roman" panose="02020603050405020304" pitchFamily="18" charset="0"/>
                <a:ea typeface="隶书" panose="02010509060101010101" pitchFamily="49" charset="-122"/>
              </a:rPr>
              <a:t>     </a:t>
            </a:r>
            <a:r>
              <a:rPr lang="zh-CN" altLang="en-US" sz="2000" b="1" dirty="0">
                <a:solidFill>
                  <a:srgbClr val="7030A0"/>
                </a:solidFill>
                <a:latin typeface="微软雅黑" panose="020B0503020204020204" pitchFamily="34" charset="-122"/>
                <a:ea typeface="微软雅黑" panose="020B0503020204020204" pitchFamily="34" charset="-122"/>
              </a:rPr>
              <a:t>从</a:t>
            </a:r>
            <a:r>
              <a:rPr lang="en-US" altLang="zh-CN" sz="2000" b="1" dirty="0">
                <a:solidFill>
                  <a:srgbClr val="7030A0"/>
                </a:solidFill>
                <a:latin typeface="微软雅黑" panose="020B0503020204020204" pitchFamily="34" charset="-122"/>
                <a:ea typeface="微软雅黑" panose="020B0503020204020204" pitchFamily="34" charset="-122"/>
              </a:rPr>
              <a:t>1588</a:t>
            </a:r>
            <a:r>
              <a:rPr lang="zh-CN" altLang="en-US" sz="2000" b="1" dirty="0">
                <a:solidFill>
                  <a:srgbClr val="7030A0"/>
                </a:solidFill>
                <a:latin typeface="微软雅黑" panose="020B0503020204020204" pitchFamily="34" charset="-122"/>
                <a:ea typeface="微软雅黑" panose="020B0503020204020204" pitchFamily="34" charset="-122"/>
              </a:rPr>
              <a:t>年对西班牙“无敌舰队”的辉煌胜利到</a:t>
            </a:r>
            <a:r>
              <a:rPr lang="en-US" altLang="zh-CN" sz="2000" b="1" dirty="0">
                <a:solidFill>
                  <a:srgbClr val="7030A0"/>
                </a:solidFill>
                <a:latin typeface="微软雅黑" panose="020B0503020204020204" pitchFamily="34" charset="-122"/>
                <a:ea typeface="微软雅黑" panose="020B0503020204020204" pitchFamily="34" charset="-122"/>
              </a:rPr>
              <a:t>20</a:t>
            </a:r>
            <a:r>
              <a:rPr lang="zh-CN" altLang="en-US" sz="2000" b="1" dirty="0">
                <a:solidFill>
                  <a:srgbClr val="7030A0"/>
                </a:solidFill>
                <a:latin typeface="微软雅黑" panose="020B0503020204020204" pitchFamily="34" charset="-122"/>
                <a:ea typeface="微软雅黑" panose="020B0503020204020204" pitchFamily="34" charset="-122"/>
              </a:rPr>
              <a:t>世纪初，英国建立了“日不落帝国”，人口只有</a:t>
            </a:r>
            <a:r>
              <a:rPr lang="en-US" altLang="zh-CN" sz="2000" b="1" dirty="0">
                <a:solidFill>
                  <a:srgbClr val="7030A0"/>
                </a:solidFill>
                <a:latin typeface="微软雅黑" panose="020B0503020204020204" pitchFamily="34" charset="-122"/>
                <a:ea typeface="微软雅黑" panose="020B0503020204020204" pitchFamily="34" charset="-122"/>
              </a:rPr>
              <a:t>4000</a:t>
            </a:r>
            <a:r>
              <a:rPr lang="zh-CN" altLang="en-US" sz="2000" b="1" dirty="0">
                <a:solidFill>
                  <a:srgbClr val="7030A0"/>
                </a:solidFill>
                <a:latin typeface="微软雅黑" panose="020B0503020204020204" pitchFamily="34" charset="-122"/>
                <a:ea typeface="微软雅黑" panose="020B0503020204020204" pitchFamily="34" charset="-122"/>
              </a:rPr>
              <a:t>万的英国占有</a:t>
            </a:r>
            <a:r>
              <a:rPr lang="en-US" altLang="zh-CN" sz="2000" b="1" dirty="0">
                <a:solidFill>
                  <a:srgbClr val="7030A0"/>
                </a:solidFill>
                <a:latin typeface="微软雅黑" panose="020B0503020204020204" pitchFamily="34" charset="-122"/>
                <a:ea typeface="微软雅黑" panose="020B0503020204020204" pitchFamily="34" charset="-122"/>
              </a:rPr>
              <a:t>50</a:t>
            </a:r>
            <a:r>
              <a:rPr lang="zh-CN" altLang="en-US" sz="2000" b="1" dirty="0">
                <a:solidFill>
                  <a:srgbClr val="7030A0"/>
                </a:solidFill>
                <a:latin typeface="微软雅黑" panose="020B0503020204020204" pitchFamily="34" charset="-122"/>
                <a:ea typeface="微软雅黑" panose="020B0503020204020204" pitchFamily="34" charset="-122"/>
              </a:rPr>
              <a:t>块殖民地，统辖人口超过</a:t>
            </a:r>
            <a:r>
              <a:rPr lang="en-US" altLang="zh-CN" sz="2000" b="1" dirty="0">
                <a:solidFill>
                  <a:srgbClr val="7030A0"/>
                </a:solidFill>
                <a:latin typeface="微软雅黑" panose="020B0503020204020204" pitchFamily="34" charset="-122"/>
                <a:ea typeface="微软雅黑" panose="020B0503020204020204" pitchFamily="34" charset="-122"/>
              </a:rPr>
              <a:t>3</a:t>
            </a:r>
            <a:r>
              <a:rPr lang="zh-CN" altLang="en-US" sz="2000" b="1" dirty="0">
                <a:solidFill>
                  <a:srgbClr val="7030A0"/>
                </a:solidFill>
                <a:latin typeface="微软雅黑" panose="020B0503020204020204" pitchFamily="34" charset="-122"/>
                <a:ea typeface="微软雅黑" panose="020B0503020204020204" pitchFamily="34" charset="-122"/>
              </a:rPr>
              <a:t>亿，人口与陆地面积占整个世界的</a:t>
            </a:r>
            <a:r>
              <a:rPr lang="en-US" altLang="zh-CN" sz="2000" b="1" dirty="0">
                <a:solidFill>
                  <a:srgbClr val="7030A0"/>
                </a:solidFill>
                <a:latin typeface="微软雅黑" panose="020B0503020204020204" pitchFamily="34" charset="-122"/>
                <a:ea typeface="微软雅黑" panose="020B0503020204020204" pitchFamily="34" charset="-122"/>
              </a:rPr>
              <a:t>1</a:t>
            </a:r>
            <a:r>
              <a:rPr lang="zh-CN" altLang="en-US" sz="2000" b="1" dirty="0">
                <a:solidFill>
                  <a:srgbClr val="7030A0"/>
                </a:solidFill>
                <a:latin typeface="微软雅黑" panose="020B0503020204020204" pitchFamily="34" charset="-122"/>
                <a:ea typeface="微软雅黑" panose="020B0503020204020204" pitchFamily="34" charset="-122"/>
              </a:rPr>
              <a:t>／</a:t>
            </a:r>
            <a:r>
              <a:rPr lang="en-US" altLang="zh-CN" sz="2000" b="1" dirty="0">
                <a:solidFill>
                  <a:srgbClr val="7030A0"/>
                </a:solidFill>
                <a:latin typeface="微软雅黑" panose="020B0503020204020204" pitchFamily="34" charset="-122"/>
                <a:ea typeface="微软雅黑" panose="020B0503020204020204" pitchFamily="34" charset="-122"/>
              </a:rPr>
              <a:t>4</a:t>
            </a:r>
            <a:r>
              <a:rPr lang="zh-CN" altLang="en-US" sz="2000" b="1" dirty="0">
                <a:solidFill>
                  <a:srgbClr val="7030A0"/>
                </a:solidFill>
                <a:latin typeface="微软雅黑" panose="020B0503020204020204" pitchFamily="34" charset="-122"/>
                <a:ea typeface="微软雅黑" panose="020B0503020204020204" pitchFamily="34" charset="-122"/>
              </a:rPr>
              <a:t>。</a:t>
            </a:r>
          </a:p>
        </p:txBody>
      </p:sp>
      <p:sp>
        <p:nvSpPr>
          <p:cNvPr id="4118" name="Rectangle 22"/>
          <p:cNvSpPr/>
          <p:nvPr/>
        </p:nvSpPr>
        <p:spPr>
          <a:xfrm>
            <a:off x="381000" y="1382713"/>
            <a:ext cx="4406900" cy="3097212"/>
          </a:xfrm>
          <a:prstGeom prst="rect">
            <a:avLst/>
          </a:prstGeom>
          <a:solidFill>
            <a:srgbClr val="FFFF99"/>
          </a:solidFill>
          <a:ln w="25400" cap="flat" cmpd="sng">
            <a:solidFill>
              <a:srgbClr val="003366"/>
            </a:solidFill>
            <a:prstDash val="solid"/>
            <a:miter/>
            <a:headEnd type="none" w="med" len="med"/>
            <a:tailEnd type="none" w="med" len="med"/>
          </a:ln>
        </p:spPr>
        <p:txBody>
          <a:bodyPr lIns="54000" rIns="18000" anchor="ctr"/>
          <a:lstStyle/>
          <a:p>
            <a:r>
              <a:rPr lang="zh-CN" altLang="en-US" dirty="0">
                <a:solidFill>
                  <a:srgbClr val="7030A0"/>
                </a:solidFill>
                <a:latin typeface="Times New Roman" panose="02020603050405020304" pitchFamily="18" charset="0"/>
                <a:ea typeface="隶书" panose="02010509060101010101" pitchFamily="49" charset="-122"/>
              </a:rPr>
              <a:t>    </a:t>
            </a:r>
            <a:r>
              <a:rPr lang="en-US" altLang="zh-CN" sz="2000" b="1" dirty="0">
                <a:solidFill>
                  <a:srgbClr val="7030A0"/>
                </a:solidFill>
                <a:latin typeface="微软雅黑" panose="020B0503020204020204" pitchFamily="34" charset="-122"/>
                <a:ea typeface="微软雅黑" panose="020B0503020204020204" pitchFamily="34" charset="-122"/>
              </a:rPr>
              <a:t>1850</a:t>
            </a:r>
            <a:r>
              <a:rPr lang="zh-CN" altLang="en-US" sz="2000" b="1" dirty="0">
                <a:solidFill>
                  <a:srgbClr val="7030A0"/>
                </a:solidFill>
                <a:latin typeface="微软雅黑" panose="020B0503020204020204" pitchFamily="34" charset="-122"/>
                <a:ea typeface="微软雅黑" panose="020B0503020204020204" pitchFamily="34" charset="-122"/>
              </a:rPr>
              <a:t>年英国生铁产量全世界的一半，煤的产量占世界</a:t>
            </a:r>
            <a:r>
              <a:rPr lang="en-US" altLang="zh-CN" sz="2000" b="1" dirty="0">
                <a:solidFill>
                  <a:srgbClr val="7030A0"/>
                </a:solidFill>
                <a:latin typeface="微软雅黑" panose="020B0503020204020204" pitchFamily="34" charset="-122"/>
                <a:ea typeface="微软雅黑" panose="020B0503020204020204" pitchFamily="34" charset="-122"/>
              </a:rPr>
              <a:t>60%</a:t>
            </a:r>
            <a:r>
              <a:rPr lang="zh-CN" altLang="en-US" sz="2000" b="1" dirty="0">
                <a:solidFill>
                  <a:srgbClr val="7030A0"/>
                </a:solidFill>
                <a:latin typeface="微软雅黑" panose="020B0503020204020204" pitchFamily="34" charset="-122"/>
                <a:ea typeface="微软雅黑" panose="020B0503020204020204" pitchFamily="34" charset="-122"/>
              </a:rPr>
              <a:t>，加工了全世界</a:t>
            </a:r>
            <a:r>
              <a:rPr lang="en-US" altLang="zh-CN" sz="2000" b="1" dirty="0">
                <a:solidFill>
                  <a:srgbClr val="7030A0"/>
                </a:solidFill>
                <a:latin typeface="微软雅黑" panose="020B0503020204020204" pitchFamily="34" charset="-122"/>
                <a:ea typeface="微软雅黑" panose="020B0503020204020204" pitchFamily="34" charset="-122"/>
              </a:rPr>
              <a:t>46%</a:t>
            </a:r>
            <a:r>
              <a:rPr lang="zh-CN" altLang="en-US" sz="2000" b="1" dirty="0">
                <a:solidFill>
                  <a:srgbClr val="7030A0"/>
                </a:solidFill>
                <a:latin typeface="微软雅黑" panose="020B0503020204020204" pitchFamily="34" charset="-122"/>
                <a:ea typeface="微软雅黑" panose="020B0503020204020204" pitchFamily="34" charset="-122"/>
              </a:rPr>
              <a:t>的棉花。</a:t>
            </a:r>
          </a:p>
          <a:p>
            <a:r>
              <a:rPr lang="zh-CN" altLang="en-US" sz="2000" b="1" dirty="0">
                <a:solidFill>
                  <a:srgbClr val="7030A0"/>
                </a:solidFill>
                <a:latin typeface="微软雅黑" panose="020B0503020204020204" pitchFamily="34" charset="-122"/>
                <a:ea typeface="微软雅黑" panose="020B0503020204020204" pitchFamily="34" charset="-122"/>
              </a:rPr>
              <a:t>    </a:t>
            </a:r>
            <a:r>
              <a:rPr lang="en-US" altLang="zh-CN" sz="2000" b="1" dirty="0">
                <a:solidFill>
                  <a:srgbClr val="7030A0"/>
                </a:solidFill>
                <a:latin typeface="微软雅黑" panose="020B0503020204020204" pitchFamily="34" charset="-122"/>
                <a:ea typeface="微软雅黑" panose="020B0503020204020204" pitchFamily="34" charset="-122"/>
              </a:rPr>
              <a:t>1890</a:t>
            </a:r>
            <a:r>
              <a:rPr lang="zh-CN" altLang="en-US" sz="2000" b="1" dirty="0">
                <a:solidFill>
                  <a:srgbClr val="7030A0"/>
                </a:solidFill>
                <a:latin typeface="微软雅黑" panose="020B0503020204020204" pitchFamily="34" charset="-122"/>
                <a:ea typeface="微软雅黑" panose="020B0503020204020204" pitchFamily="34" charset="-122"/>
              </a:rPr>
              <a:t>年，英国的钢铁产量占五个主要生产国（英、德、法、比利时和美国）出口总量的</a:t>
            </a:r>
            <a:r>
              <a:rPr lang="en-US" altLang="zh-CN" sz="2000" b="1" dirty="0">
                <a:solidFill>
                  <a:srgbClr val="7030A0"/>
                </a:solidFill>
                <a:latin typeface="微软雅黑" panose="020B0503020204020204" pitchFamily="34" charset="-122"/>
                <a:ea typeface="微软雅黑" panose="020B0503020204020204" pitchFamily="34" charset="-122"/>
              </a:rPr>
              <a:t>73.5%</a:t>
            </a:r>
            <a:r>
              <a:rPr lang="zh-CN" altLang="en-US" sz="2000" b="1" dirty="0">
                <a:solidFill>
                  <a:srgbClr val="7030A0"/>
                </a:solidFill>
                <a:latin typeface="微软雅黑" panose="020B0503020204020204" pitchFamily="34" charset="-122"/>
                <a:ea typeface="微软雅黑" panose="020B0503020204020204" pitchFamily="34" charset="-122"/>
              </a:rPr>
              <a:t>。</a:t>
            </a:r>
          </a:p>
          <a:p>
            <a:r>
              <a:rPr lang="zh-CN" altLang="en-US" sz="2000" b="1" dirty="0">
                <a:solidFill>
                  <a:srgbClr val="7030A0"/>
                </a:solidFill>
                <a:latin typeface="微软雅黑" panose="020B0503020204020204" pitchFamily="34" charset="-122"/>
                <a:ea typeface="微软雅黑" panose="020B0503020204020204" pitchFamily="34" charset="-122"/>
              </a:rPr>
              <a:t>    </a:t>
            </a:r>
            <a:r>
              <a:rPr lang="en-US" altLang="zh-CN" sz="2000" b="1" dirty="0">
                <a:solidFill>
                  <a:srgbClr val="7030A0"/>
                </a:solidFill>
                <a:latin typeface="微软雅黑" panose="020B0503020204020204" pitchFamily="34" charset="-122"/>
                <a:ea typeface="微软雅黑" panose="020B0503020204020204" pitchFamily="34" charset="-122"/>
              </a:rPr>
              <a:t>1870</a:t>
            </a:r>
            <a:r>
              <a:rPr lang="zh-CN" altLang="en-US" sz="2000" b="1" dirty="0">
                <a:solidFill>
                  <a:srgbClr val="7030A0"/>
                </a:solidFill>
                <a:latin typeface="微软雅黑" panose="020B0503020204020204" pitchFamily="34" charset="-122"/>
                <a:ea typeface="微软雅黑" panose="020B0503020204020204" pitchFamily="34" charset="-122"/>
              </a:rPr>
              <a:t>年到</a:t>
            </a:r>
            <a:r>
              <a:rPr lang="en-US" altLang="zh-CN" sz="2000" b="1" dirty="0">
                <a:solidFill>
                  <a:srgbClr val="7030A0"/>
                </a:solidFill>
                <a:latin typeface="微软雅黑" panose="020B0503020204020204" pitchFamily="34" charset="-122"/>
                <a:ea typeface="微软雅黑" panose="020B0503020204020204" pitchFamily="34" charset="-122"/>
              </a:rPr>
              <a:t>1880</a:t>
            </a:r>
            <a:r>
              <a:rPr lang="zh-CN" altLang="en-US" sz="2000" b="1" dirty="0">
                <a:solidFill>
                  <a:srgbClr val="7030A0"/>
                </a:solidFill>
                <a:latin typeface="微软雅黑" panose="020B0503020204020204" pitchFamily="34" charset="-122"/>
                <a:ea typeface="微软雅黑" panose="020B0503020204020204" pitchFamily="34" charset="-122"/>
              </a:rPr>
              <a:t>年，英国大量制造蒸气机轮船，从</a:t>
            </a:r>
            <a:r>
              <a:rPr lang="en-US" altLang="zh-CN" sz="2000" b="1" dirty="0">
                <a:solidFill>
                  <a:srgbClr val="7030A0"/>
                </a:solidFill>
                <a:latin typeface="微软雅黑" panose="020B0503020204020204" pitchFamily="34" charset="-122"/>
                <a:ea typeface="微软雅黑" panose="020B0503020204020204" pitchFamily="34" charset="-122"/>
              </a:rPr>
              <a:t>1880</a:t>
            </a:r>
            <a:r>
              <a:rPr lang="zh-CN" altLang="en-US" sz="2000" b="1" dirty="0">
                <a:solidFill>
                  <a:srgbClr val="7030A0"/>
                </a:solidFill>
                <a:latin typeface="微软雅黑" panose="020B0503020204020204" pitchFamily="34" charset="-122"/>
                <a:ea typeface="微软雅黑" panose="020B0503020204020204" pitchFamily="34" charset="-122"/>
              </a:rPr>
              <a:t>年至</a:t>
            </a:r>
            <a:r>
              <a:rPr lang="en-US" altLang="zh-CN" sz="2000" b="1" dirty="0">
                <a:solidFill>
                  <a:srgbClr val="7030A0"/>
                </a:solidFill>
                <a:latin typeface="微软雅黑" panose="020B0503020204020204" pitchFamily="34" charset="-122"/>
                <a:ea typeface="微软雅黑" panose="020B0503020204020204" pitchFamily="34" charset="-122"/>
              </a:rPr>
              <a:t>1914</a:t>
            </a:r>
            <a:r>
              <a:rPr lang="zh-CN" altLang="en-US" sz="2000" b="1" dirty="0">
                <a:solidFill>
                  <a:srgbClr val="7030A0"/>
                </a:solidFill>
                <a:latin typeface="微软雅黑" panose="020B0503020204020204" pitchFamily="34" charset="-122"/>
                <a:ea typeface="微软雅黑" panose="020B0503020204020204" pitchFamily="34" charset="-122"/>
              </a:rPr>
              <a:t>年居世界第一。</a:t>
            </a:r>
          </a:p>
        </p:txBody>
      </p:sp>
      <p:pic>
        <p:nvPicPr>
          <p:cNvPr id="13" name="Picture 24" descr="大英帝国版图"/>
          <p:cNvPicPr>
            <a:picLocks noChangeAspect="1"/>
          </p:cNvPicPr>
          <p:nvPr/>
        </p:nvPicPr>
        <p:blipFill>
          <a:blip r:embed="rId3"/>
          <a:stretch>
            <a:fillRect/>
          </a:stretch>
        </p:blipFill>
        <p:spPr>
          <a:xfrm>
            <a:off x="374650" y="4581525"/>
            <a:ext cx="4445000" cy="2232025"/>
          </a:xfrm>
          <a:prstGeom prst="rect">
            <a:avLst/>
          </a:prstGeom>
          <a:noFill/>
          <a:ln w="9525">
            <a:noFill/>
          </a:ln>
        </p:spPr>
      </p:pic>
      <p:pic>
        <p:nvPicPr>
          <p:cNvPr id="14" name="Picture 25" descr="大英帝国在1898年海外驻军情况"/>
          <p:cNvPicPr>
            <a:picLocks noChangeAspect="1"/>
          </p:cNvPicPr>
          <p:nvPr/>
        </p:nvPicPr>
        <p:blipFill>
          <a:blip r:embed="rId4"/>
          <a:stretch>
            <a:fillRect/>
          </a:stretch>
        </p:blipFill>
        <p:spPr>
          <a:xfrm>
            <a:off x="4819650" y="1382713"/>
            <a:ext cx="4254500" cy="2743200"/>
          </a:xfrm>
          <a:prstGeom prst="rect">
            <a:avLst/>
          </a:prstGeom>
          <a:noFill/>
          <a:ln w="9525">
            <a:noFill/>
          </a:ln>
        </p:spPr>
      </p:pic>
      <p:sp>
        <p:nvSpPr>
          <p:cNvPr id="15" name="Rectangle 26"/>
          <p:cNvSpPr/>
          <p:nvPr/>
        </p:nvSpPr>
        <p:spPr>
          <a:xfrm>
            <a:off x="6381750" y="1412875"/>
            <a:ext cx="2692400" cy="387350"/>
          </a:xfrm>
          <a:prstGeom prst="rect">
            <a:avLst/>
          </a:prstGeom>
          <a:solidFill>
            <a:srgbClr val="FFFF99"/>
          </a:solidFill>
          <a:ln w="19050" cap="flat" cmpd="sng">
            <a:solidFill>
              <a:srgbClr val="003366"/>
            </a:solidFill>
            <a:prstDash val="solid"/>
            <a:miter/>
            <a:headEnd type="none" w="med" len="med"/>
            <a:tailEnd type="none" w="med" len="med"/>
          </a:ln>
        </p:spPr>
        <p:txBody>
          <a:bodyPr wrap="none" anchor="ctr">
            <a:spAutoFit/>
          </a:bodyPr>
          <a:lstStyle/>
          <a:p>
            <a:r>
              <a:rPr lang="zh-CN" altLang="en-US" sz="1400" b="1" dirty="0">
                <a:latin typeface="Times New Roman" panose="02020603050405020304" pitchFamily="18" charset="0"/>
                <a:ea typeface="楷体_GB2312" pitchFamily="49" charset="-122"/>
              </a:rPr>
              <a:t>大英帝国在</a:t>
            </a:r>
            <a:r>
              <a:rPr lang="en-US" altLang="zh-CN" sz="1400" b="1" dirty="0">
                <a:latin typeface="Times New Roman" panose="02020603050405020304" pitchFamily="18" charset="0"/>
                <a:ea typeface="楷体_GB2312" pitchFamily="49" charset="-122"/>
              </a:rPr>
              <a:t>1898</a:t>
            </a:r>
            <a:r>
              <a:rPr lang="zh-CN" altLang="en-US" sz="1400" b="1" dirty="0">
                <a:latin typeface="Times New Roman" panose="02020603050405020304" pitchFamily="18" charset="0"/>
                <a:ea typeface="楷体_GB2312" pitchFamily="49" charset="-122"/>
              </a:rPr>
              <a:t>年海外驻军情况</a:t>
            </a:r>
          </a:p>
        </p:txBody>
      </p:sp>
      <p:sp>
        <p:nvSpPr>
          <p:cNvPr id="16" name="Rectangle 27"/>
          <p:cNvSpPr/>
          <p:nvPr/>
        </p:nvSpPr>
        <p:spPr>
          <a:xfrm>
            <a:off x="2863850" y="6386513"/>
            <a:ext cx="1304925" cy="387350"/>
          </a:xfrm>
          <a:prstGeom prst="rect">
            <a:avLst/>
          </a:prstGeom>
          <a:solidFill>
            <a:srgbClr val="FFFF99"/>
          </a:solidFill>
          <a:ln w="19050" cap="flat" cmpd="sng">
            <a:solidFill>
              <a:srgbClr val="003366"/>
            </a:solidFill>
            <a:prstDash val="solid"/>
            <a:miter/>
            <a:headEnd type="none" w="med" len="med"/>
            <a:tailEnd type="none" w="med" len="med"/>
          </a:ln>
        </p:spPr>
        <p:txBody>
          <a:bodyPr anchor="ctr">
            <a:spAutoFit/>
          </a:bodyPr>
          <a:lstStyle/>
          <a:p>
            <a:r>
              <a:rPr lang="zh-CN" altLang="en-US" sz="1400" b="1" dirty="0">
                <a:latin typeface="Times New Roman" panose="02020603050405020304" pitchFamily="18" charset="0"/>
                <a:ea typeface="楷体_GB2312" pitchFamily="49" charset="-122"/>
              </a:rPr>
              <a:t>大英帝国版图</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93</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6">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06">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410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0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0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0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0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118"/>
                                        </p:tgtEl>
                                        <p:attrNameLst>
                                          <p:attrName>style.visibility</p:attrName>
                                        </p:attrNameLst>
                                      </p:cBhvr>
                                      <p:to>
                                        <p:strVal val="visible"/>
                                      </p:to>
                                    </p:set>
                                    <p:anim calcmode="lin" valueType="num">
                                      <p:cBhvr additive="base">
                                        <p:cTn id="33" dur="500" fill="hold"/>
                                        <p:tgtEl>
                                          <p:spTgt spid="4118"/>
                                        </p:tgtEl>
                                        <p:attrNameLst>
                                          <p:attrName>ppt_x</p:attrName>
                                        </p:attrNameLst>
                                      </p:cBhvr>
                                      <p:tavLst>
                                        <p:tav tm="0">
                                          <p:val>
                                            <p:strVal val="0-#ppt_w/2"/>
                                          </p:val>
                                        </p:tav>
                                        <p:tav tm="100000">
                                          <p:val>
                                            <p:strVal val="#ppt_x"/>
                                          </p:val>
                                        </p:tav>
                                      </p:tavLst>
                                    </p:anim>
                                    <p:anim calcmode="lin" valueType="num">
                                      <p:cBhvr additive="base">
                                        <p:cTn id="34" dur="500" fill="hold"/>
                                        <p:tgtEl>
                                          <p:spTgt spid="411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4117"/>
                                        </p:tgtEl>
                                        <p:attrNameLst>
                                          <p:attrName>style.visibility</p:attrName>
                                        </p:attrNameLst>
                                      </p:cBhvr>
                                      <p:to>
                                        <p:strVal val="visible"/>
                                      </p:to>
                                    </p:set>
                                    <p:anim calcmode="lin" valueType="num">
                                      <p:cBhvr additive="base">
                                        <p:cTn id="39" dur="500" fill="hold"/>
                                        <p:tgtEl>
                                          <p:spTgt spid="4117"/>
                                        </p:tgtEl>
                                        <p:attrNameLst>
                                          <p:attrName>ppt_x</p:attrName>
                                        </p:attrNameLst>
                                      </p:cBhvr>
                                      <p:tavLst>
                                        <p:tav tm="0">
                                          <p:val>
                                            <p:strVal val="1+#ppt_w/2"/>
                                          </p:val>
                                        </p:tav>
                                        <p:tav tm="100000">
                                          <p:val>
                                            <p:strVal val="#ppt_x"/>
                                          </p:val>
                                        </p:tav>
                                      </p:tavLst>
                                    </p:anim>
                                    <p:anim calcmode="lin" valueType="num">
                                      <p:cBhvr additive="base">
                                        <p:cTn id="40" dur="500" fill="hold"/>
                                        <p:tgtEl>
                                          <p:spTgt spid="4117"/>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0-#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1"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childTnLst>
                          </p:cTn>
                        </p:par>
                        <p:par>
                          <p:cTn id="54" fill="hold">
                            <p:stCondLst>
                              <p:cond delay="1500"/>
                            </p:stCondLst>
                            <p:childTnLst>
                              <p:par>
                                <p:cTn id="55" presetID="1" presetClass="entr" presetSubtype="0"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 grpId="0" build="allAtOnce" animBg="1"/>
      <p:bldP spid="4117" grpId="0" animBg="1"/>
      <p:bldP spid="4118" grpId="0" animBg="1"/>
      <p:bldP spid="15" grpId="0" animBg="1"/>
      <p:bldP spid="1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p:nvPr/>
        </p:nvSpPr>
        <p:spPr>
          <a:xfrm>
            <a:off x="395288" y="1341438"/>
            <a:ext cx="8353425" cy="5256212"/>
          </a:xfrm>
          <a:prstGeom prst="rect">
            <a:avLst/>
          </a:prstGeom>
          <a:solidFill>
            <a:srgbClr val="CCFFCC"/>
          </a:solidFill>
          <a:ln w="25400" cap="flat" cmpd="sng">
            <a:solidFill>
              <a:srgbClr val="FFCC00"/>
            </a:solidFill>
            <a:prstDash val="solid"/>
            <a:miter/>
            <a:headEnd type="none" w="med" len="med"/>
            <a:tailEnd type="none" w="med" len="med"/>
          </a:ln>
          <a:effectLst>
            <a:outerShdw dist="17961" dir="2699999" algn="ctr" rotWithShape="0">
              <a:srgbClr val="997A00"/>
            </a:outerShdw>
          </a:effectLst>
        </p:spPr>
        <p:txBody>
          <a:bodyPr lIns="18000" rIns="18000" anchor="t"/>
          <a:lstStyle/>
          <a:p>
            <a:pPr>
              <a:lnSpc>
                <a:spcPct val="150000"/>
              </a:lnSpc>
              <a:buFont typeface="Wingdings" panose="05000000000000000000" pitchFamily="2" charset="2"/>
              <a:buChar char="Ø"/>
            </a:pPr>
            <a:r>
              <a:rPr lang="zh-CN" altLang="en-US" sz="2400" b="1" dirty="0">
                <a:solidFill>
                  <a:srgbClr val="C00000"/>
                </a:solidFill>
                <a:latin typeface="微软雅黑" panose="020B0503020204020204" pitchFamily="34" charset="-122"/>
                <a:ea typeface="微软雅黑" panose="020B0503020204020204" pitchFamily="34" charset="-122"/>
              </a:rPr>
              <a:t>英国工业革命对世界的意义</a:t>
            </a:r>
          </a:p>
          <a:p>
            <a:pPr lvl="1" indent="0" eaLnBrk="1" hangingPunct="1">
              <a:lnSpc>
                <a:spcPct val="150000"/>
              </a:lnSpc>
              <a:buFont typeface="Wingdings" panose="05000000000000000000" pitchFamily="2" charset="2"/>
              <a:buChar char="ü"/>
            </a:pPr>
            <a:r>
              <a:rPr lang="zh-CN" altLang="en-US" sz="2000" b="1" dirty="0">
                <a:solidFill>
                  <a:srgbClr val="0000FF"/>
                </a:solidFill>
                <a:latin typeface="微软雅黑" panose="020B0503020204020204" pitchFamily="34" charset="-122"/>
                <a:ea typeface="微软雅黑" panose="020B0503020204020204" pitchFamily="34" charset="-122"/>
              </a:rPr>
              <a:t>工业革命是资本主义发展史上的一个重要阶段，实现了从传统农业社会转向现代工业社会的重要变革，对人类社会的演进产生了空前深刻的影响。</a:t>
            </a:r>
          </a:p>
          <a:p>
            <a:pPr lvl="1" indent="0" eaLnBrk="1" hangingPunct="1">
              <a:lnSpc>
                <a:spcPct val="150000"/>
              </a:lnSpc>
              <a:buFont typeface="Wingdings" panose="05000000000000000000" pitchFamily="2" charset="2"/>
              <a:buChar char="ü"/>
            </a:pPr>
            <a:r>
              <a:rPr lang="zh-CN" altLang="en-US" sz="2000" b="1" dirty="0">
                <a:solidFill>
                  <a:srgbClr val="0000FF"/>
                </a:solidFill>
                <a:latin typeface="微软雅黑" panose="020B0503020204020204" pitchFamily="34" charset="-122"/>
                <a:ea typeface="微软雅黑" panose="020B0503020204020204" pitchFamily="34" charset="-122"/>
              </a:rPr>
              <a:t>从生产技术方面，它使机器代替了手工劳动，工厂代替了工场。</a:t>
            </a:r>
          </a:p>
          <a:p>
            <a:pPr lvl="1" indent="0" eaLnBrk="1" hangingPunct="1">
              <a:lnSpc>
                <a:spcPct val="150000"/>
              </a:lnSpc>
              <a:buFont typeface="Wingdings" panose="05000000000000000000" pitchFamily="2" charset="2"/>
              <a:buChar char="ü"/>
            </a:pPr>
            <a:r>
              <a:rPr lang="zh-CN" altLang="en-US" sz="2000" b="1" dirty="0">
                <a:solidFill>
                  <a:srgbClr val="0000FF"/>
                </a:solidFill>
                <a:latin typeface="微软雅黑" panose="020B0503020204020204" pitchFamily="34" charset="-122"/>
                <a:ea typeface="微软雅黑" panose="020B0503020204020204" pitchFamily="34" charset="-122"/>
              </a:rPr>
              <a:t>促使欧美诸国先后实现工业化，由农业国变成工业国，为新生的资本主义制度奠定了坚实的物质基础，具有划时代的历史意义。</a:t>
            </a:r>
          </a:p>
          <a:p>
            <a:pPr lvl="1" indent="0" eaLnBrk="1" hangingPunct="1">
              <a:lnSpc>
                <a:spcPct val="150000"/>
              </a:lnSpc>
              <a:buFont typeface="Wingdings" panose="05000000000000000000" pitchFamily="2" charset="2"/>
              <a:buChar char="ü"/>
            </a:pPr>
            <a:r>
              <a:rPr lang="zh-CN" altLang="en-US" sz="2000" b="1" dirty="0">
                <a:solidFill>
                  <a:srgbClr val="0000FF"/>
                </a:solidFill>
                <a:latin typeface="微软雅黑" panose="020B0503020204020204" pitchFamily="34" charset="-122"/>
                <a:ea typeface="微软雅黑" panose="020B0503020204020204" pitchFamily="34" charset="-122"/>
              </a:rPr>
              <a:t>工业革命不仅是一次技术革命，也是一场深刻的社会变革，对人类社会的各个方面都产生了深刻的影响。</a:t>
            </a:r>
          </a:p>
          <a:p>
            <a:pPr lvl="1" indent="0" eaLnBrk="1" hangingPunct="1">
              <a:lnSpc>
                <a:spcPct val="150000"/>
              </a:lnSpc>
              <a:buFont typeface="Wingdings" panose="05000000000000000000" pitchFamily="2" charset="2"/>
              <a:buChar char="ü"/>
            </a:pPr>
            <a:r>
              <a:rPr lang="zh-CN" altLang="en-US" sz="2000" b="1" dirty="0">
                <a:solidFill>
                  <a:srgbClr val="0000FF"/>
                </a:solidFill>
                <a:latin typeface="微软雅黑" panose="020B0503020204020204" pitchFamily="34" charset="-122"/>
                <a:ea typeface="微软雅黑" panose="020B0503020204020204" pitchFamily="34" charset="-122"/>
              </a:rPr>
              <a:t>工业革命对社会的改造作用，常常超过了政治革命，只是在形式上不似政治革命那样出现强烈的冲击波和引起局势的大动荡。</a:t>
            </a:r>
          </a:p>
        </p:txBody>
      </p:sp>
      <p:sp>
        <p:nvSpPr>
          <p:cNvPr id="49155" name="Rectangle 3"/>
          <p:cNvSpPr/>
          <p:nvPr/>
        </p:nvSpPr>
        <p:spPr>
          <a:xfrm>
            <a:off x="346075" y="165735"/>
            <a:ext cx="8329930" cy="1031240"/>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pPr>
              <a:lnSpc>
                <a:spcPct val="90000"/>
              </a:lnSpc>
            </a:pPr>
            <a:r>
              <a:rPr lang="zh-CN" altLang="en-US" sz="4000" b="1" dirty="0">
                <a:solidFill>
                  <a:schemeClr val="bg1"/>
                </a:solidFill>
                <a:latin typeface="微软雅黑" panose="020B0503020204020204" pitchFamily="34" charset="-122"/>
                <a:ea typeface="微软雅黑" panose="020B0503020204020204" pitchFamily="34" charset="-122"/>
              </a:rPr>
              <a:t>英国工业革命的意义</a:t>
            </a:r>
          </a:p>
        </p:txBody>
      </p:sp>
      <p:sp>
        <p:nvSpPr>
          <p:cNvPr id="113682" name="Rectangle 18"/>
          <p:cNvSpPr/>
          <p:nvPr/>
        </p:nvSpPr>
        <p:spPr>
          <a:xfrm>
            <a:off x="539750" y="1989138"/>
            <a:ext cx="8135938" cy="4464050"/>
          </a:xfrm>
          <a:prstGeom prst="rect">
            <a:avLst/>
          </a:prstGeom>
          <a:solidFill>
            <a:srgbClr val="FFFF99"/>
          </a:solidFill>
          <a:ln w="25400" cap="flat" cmpd="sng">
            <a:solidFill>
              <a:srgbClr val="003366"/>
            </a:solidFill>
            <a:prstDash val="solid"/>
            <a:miter/>
            <a:headEnd type="none" w="med" len="med"/>
            <a:tailEnd type="none" w="med" len="med"/>
          </a:ln>
        </p:spPr>
        <p:txBody>
          <a:bodyPr lIns="54000" rIns="54000" anchor="ctr" anchorCtr="1"/>
          <a:lstStyle/>
          <a:p>
            <a:pPr marL="342900" indent="-342900">
              <a:buFont typeface="Wingdings" panose="05000000000000000000" pitchFamily="2" charset="2"/>
              <a:buChar char="n"/>
            </a:pPr>
            <a:r>
              <a:rPr lang="zh-CN" altLang="en-US" sz="2200" b="1" dirty="0">
                <a:solidFill>
                  <a:srgbClr val="002060"/>
                </a:solidFill>
                <a:latin typeface="黑体" panose="02010609060101010101" pitchFamily="49" charset="-122"/>
                <a:ea typeface="黑体" panose="02010609060101010101" pitchFamily="49" charset="-122"/>
              </a:rPr>
              <a:t>在农业社会，地主与贵族（国王或者皇帝是首要代表）以占有土地为主要财富（因为在农耕时代，主要的社会财富都来源于土地），而</a:t>
            </a:r>
            <a:r>
              <a:rPr lang="zh-CN" altLang="en-US" sz="2200" b="1" dirty="0">
                <a:solidFill>
                  <a:srgbClr val="C00000"/>
                </a:solidFill>
                <a:latin typeface="微软雅黑" panose="020B0503020204020204" pitchFamily="34" charset="-122"/>
                <a:ea typeface="微软雅黑" panose="020B0503020204020204" pitchFamily="34" charset="-122"/>
              </a:rPr>
              <a:t>在工业化社会中起的资产阶级是以产品制造和商品利润的占有为财富增加方式。</a:t>
            </a:r>
          </a:p>
          <a:p>
            <a:pPr marL="342900" indent="-342900">
              <a:buFont typeface="Wingdings" panose="05000000000000000000" pitchFamily="2" charset="2"/>
              <a:buChar char="n"/>
            </a:pPr>
            <a:r>
              <a:rPr lang="zh-CN" altLang="en-US" sz="2200" b="1" dirty="0">
                <a:solidFill>
                  <a:srgbClr val="002060"/>
                </a:solidFill>
                <a:latin typeface="黑体" panose="02010609060101010101" pitchFamily="49" charset="-122"/>
                <a:ea typeface="黑体" panose="02010609060101010101" pitchFamily="49" charset="-122"/>
              </a:rPr>
              <a:t>财富的产生依赖于市场需求和生产及交换效益（商品价值的实现）。</a:t>
            </a:r>
          </a:p>
          <a:p>
            <a:pPr marL="342900" indent="-342900">
              <a:buFont typeface="Wingdings" panose="05000000000000000000" pitchFamily="2" charset="2"/>
              <a:buChar char="n"/>
            </a:pPr>
            <a:r>
              <a:rPr lang="zh-CN" altLang="en-US" sz="2200" b="1" dirty="0">
                <a:solidFill>
                  <a:srgbClr val="002060"/>
                </a:solidFill>
                <a:latin typeface="黑体" panose="02010609060101010101" pitchFamily="49" charset="-122"/>
                <a:ea typeface="黑体" panose="02010609060101010101" pitchFamily="49" charset="-122"/>
              </a:rPr>
              <a:t>从而摆脱了简单的以土地和人员多少为衡量标准的财富生产和评价方式。</a:t>
            </a:r>
          </a:p>
          <a:p>
            <a:pPr marL="342900" indent="-342900">
              <a:buFont typeface="Wingdings" panose="05000000000000000000" pitchFamily="2" charset="2"/>
              <a:buChar char="n"/>
            </a:pPr>
            <a:r>
              <a:rPr lang="zh-CN" altLang="en-US" sz="2200" b="1" dirty="0">
                <a:solidFill>
                  <a:srgbClr val="C00000"/>
                </a:solidFill>
                <a:latin typeface="微软雅黑" panose="020B0503020204020204" pitchFamily="34" charset="-122"/>
                <a:ea typeface="微软雅黑" panose="020B0503020204020204" pitchFamily="34" charset="-122"/>
              </a:rPr>
              <a:t>资源、设备、工人、技术、市场、运输等则成为决定新型生产方式下财富生产和积累的重要因素。</a:t>
            </a:r>
          </a:p>
          <a:p>
            <a:pPr marL="342900" indent="-342900">
              <a:buFont typeface="Wingdings" panose="05000000000000000000" pitchFamily="2" charset="2"/>
              <a:buChar char="n"/>
            </a:pPr>
            <a:r>
              <a:rPr lang="zh-CN" altLang="en-US" sz="2200" b="1" dirty="0">
                <a:solidFill>
                  <a:srgbClr val="002060"/>
                </a:solidFill>
                <a:latin typeface="黑体" panose="02010609060101010101" pitchFamily="49" charset="-122"/>
                <a:ea typeface="黑体" panose="02010609060101010101" pitchFamily="49" charset="-122"/>
              </a:rPr>
              <a:t>摆脱了自然因素（天气、大小、肥沃等）对生产过程和结果的决定性影响。</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94</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6">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3666">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136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36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36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366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3682">
                                            <p:bg/>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68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368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368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68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682">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366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build="allAtOnce" animBg="1"/>
      <p:bldP spid="113682" grpId="0" build="allAtOnce"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p:nvPr/>
        </p:nvSpPr>
        <p:spPr>
          <a:xfrm>
            <a:off x="249555" y="1485265"/>
            <a:ext cx="8613140" cy="4923155"/>
          </a:xfrm>
          <a:prstGeom prst="rect">
            <a:avLst/>
          </a:prstGeom>
          <a:solidFill>
            <a:srgbClr val="CCFFCC"/>
          </a:solidFill>
          <a:ln w="25400" cap="flat" cmpd="sng">
            <a:solidFill>
              <a:srgbClr val="FFCC00"/>
            </a:solidFill>
            <a:prstDash val="solid"/>
            <a:miter/>
            <a:headEnd type="none" w="med" len="med"/>
            <a:tailEnd type="none" w="med" len="med"/>
          </a:ln>
          <a:effectLst>
            <a:outerShdw dist="17961" dir="2699999" algn="ctr" rotWithShape="0">
              <a:srgbClr val="997A00"/>
            </a:outerShdw>
          </a:effectLst>
        </p:spPr>
        <p:txBody>
          <a:bodyPr lIns="18000" rIns="18000" anchor="t"/>
          <a:lstStyle/>
          <a:p>
            <a:pPr>
              <a:lnSpc>
                <a:spcPct val="150000"/>
              </a:lnSpc>
              <a:buFont typeface="Wingdings" panose="05000000000000000000" pitchFamily="2" charset="2"/>
              <a:buChar char="Ø"/>
            </a:pPr>
            <a:r>
              <a:rPr lang="zh-CN" altLang="en-US" sz="2800" b="1" dirty="0">
                <a:solidFill>
                  <a:srgbClr val="C00000"/>
                </a:solidFill>
                <a:latin typeface="微软雅黑" panose="020B0503020204020204" pitchFamily="34" charset="-122"/>
                <a:ea typeface="微软雅黑" panose="020B0503020204020204" pitchFamily="34" charset="-122"/>
              </a:rPr>
              <a:t>英国工业革命对世界的意义</a:t>
            </a:r>
          </a:p>
          <a:p>
            <a:pPr lvl="1" indent="0" eaLnBrk="1" hangingPunct="1">
              <a:lnSpc>
                <a:spcPct val="150000"/>
              </a:lnSpc>
              <a:buFont typeface="Wingdings" panose="05000000000000000000" pitchFamily="2" charset="2"/>
              <a:buChar char="ü"/>
            </a:pPr>
            <a:r>
              <a:rPr lang="zh-CN" altLang="en-US" sz="2000" b="1" dirty="0">
                <a:solidFill>
                  <a:srgbClr val="0000FF"/>
                </a:solidFill>
                <a:latin typeface="微软雅黑" panose="020B0503020204020204" pitchFamily="34" charset="-122"/>
                <a:ea typeface="微软雅黑" panose="020B0503020204020204" pitchFamily="34" charset="-122"/>
              </a:rPr>
              <a:t>工业革命极大的提高了生产力</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巩固了资本主义各国的统治基础。</a:t>
            </a:r>
          </a:p>
          <a:p>
            <a:pPr lvl="1" indent="0" eaLnBrk="1" hangingPunct="1">
              <a:lnSpc>
                <a:spcPct val="150000"/>
              </a:lnSpc>
              <a:buFont typeface="Wingdings" panose="05000000000000000000" pitchFamily="2" charset="2"/>
              <a:buChar char="ü"/>
            </a:pPr>
            <a:r>
              <a:rPr lang="zh-CN" altLang="en-US" sz="2000" b="1" dirty="0">
                <a:solidFill>
                  <a:srgbClr val="C00000"/>
                </a:solidFill>
                <a:latin typeface="微软雅黑" panose="020B0503020204020204" pitchFamily="34" charset="-122"/>
                <a:ea typeface="微软雅黑" panose="020B0503020204020204" pitchFamily="34" charset="-122"/>
              </a:rPr>
              <a:t>引起了社会结构的重大变革</a:t>
            </a:r>
            <a:r>
              <a:rPr lang="en-US" altLang="zh-CN" sz="2000" b="1" dirty="0">
                <a:solidFill>
                  <a:srgbClr val="C00000"/>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使社会日益分裂成工业资产阶级和无产阶级：工人运动兴起、马克思主义诞生、社会主义运动发展。</a:t>
            </a:r>
          </a:p>
          <a:p>
            <a:pPr lvl="1" indent="0" eaLnBrk="1" hangingPunct="1">
              <a:lnSpc>
                <a:spcPct val="150000"/>
              </a:lnSpc>
              <a:buFont typeface="Wingdings" panose="05000000000000000000" pitchFamily="2" charset="2"/>
              <a:buChar char="ü"/>
            </a:pPr>
            <a:r>
              <a:rPr lang="zh-CN" altLang="en-US" sz="2000" b="1" dirty="0">
                <a:solidFill>
                  <a:srgbClr val="0000FF"/>
                </a:solidFill>
                <a:latin typeface="微软雅黑" panose="020B0503020204020204" pitchFamily="34" charset="-122"/>
                <a:ea typeface="微软雅黑" panose="020B0503020204020204" pitchFamily="34" charset="-122"/>
              </a:rPr>
              <a:t>引起了近代城市的兴起。</a:t>
            </a:r>
          </a:p>
          <a:p>
            <a:pPr lvl="1" indent="0" eaLnBrk="1" hangingPunct="1">
              <a:lnSpc>
                <a:spcPct val="150000"/>
              </a:lnSpc>
              <a:buFont typeface="Wingdings" panose="05000000000000000000" pitchFamily="2" charset="2"/>
              <a:buChar char="ü"/>
            </a:pPr>
            <a:r>
              <a:rPr lang="zh-CN" altLang="en-US" sz="2000" b="1" dirty="0">
                <a:solidFill>
                  <a:srgbClr val="0000FF"/>
                </a:solidFill>
                <a:latin typeface="微软雅黑" panose="020B0503020204020204" pitchFamily="34" charset="-122"/>
                <a:ea typeface="微软雅黑" panose="020B0503020204020204" pitchFamily="34" charset="-122"/>
              </a:rPr>
              <a:t>对外侵略扩张使殖民地半殖民地和资本主义国家成为一体，密切了世界各国的联系，改变了世界的面貌。</a:t>
            </a:r>
          </a:p>
          <a:p>
            <a:pPr lvl="1" indent="0" eaLnBrk="1" hangingPunct="1">
              <a:lnSpc>
                <a:spcPct val="150000"/>
              </a:lnSpc>
              <a:buFont typeface="Wingdings" panose="05000000000000000000" pitchFamily="2" charset="2"/>
              <a:buChar char="ü"/>
            </a:pPr>
            <a:r>
              <a:rPr lang="zh-CN" altLang="en-US" sz="2000" b="1" dirty="0">
                <a:solidFill>
                  <a:srgbClr val="0000FF"/>
                </a:solidFill>
                <a:latin typeface="微软雅黑" panose="020B0503020204020204" pitchFamily="34" charset="-122"/>
                <a:ea typeface="微软雅黑" panose="020B0503020204020204" pitchFamily="34" charset="-122"/>
              </a:rPr>
              <a:t>加快亚非拉落后地区的半殖民地化的进程。</a:t>
            </a:r>
          </a:p>
          <a:p>
            <a:pPr lvl="1" indent="0" eaLnBrk="1" hangingPunct="1">
              <a:lnSpc>
                <a:spcPct val="150000"/>
              </a:lnSpc>
              <a:buFont typeface="Wingdings" panose="05000000000000000000" pitchFamily="2" charset="2"/>
              <a:buChar char="ü"/>
            </a:pPr>
            <a:r>
              <a:rPr lang="zh-CN" altLang="en-US" sz="2000" b="1" dirty="0">
                <a:solidFill>
                  <a:srgbClr val="0000FF"/>
                </a:solidFill>
                <a:latin typeface="微软雅黑" panose="020B0503020204020204" pitchFamily="34" charset="-122"/>
                <a:ea typeface="微软雅黑" panose="020B0503020204020204" pitchFamily="34" charset="-122"/>
              </a:rPr>
              <a:t>使东方从属于西方</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最终确立资产阶级对世界的统治。</a:t>
            </a:r>
          </a:p>
          <a:p>
            <a:pPr lvl="1" indent="0" eaLnBrk="1" hangingPunct="1">
              <a:lnSpc>
                <a:spcPct val="150000"/>
              </a:lnSpc>
              <a:buFont typeface="Wingdings" panose="05000000000000000000" pitchFamily="2" charset="2"/>
              <a:buChar char="ü"/>
            </a:pPr>
            <a:r>
              <a:rPr lang="zh-CN" altLang="en-US" sz="2000" b="1" dirty="0">
                <a:solidFill>
                  <a:srgbClr val="C00000"/>
                </a:solidFill>
                <a:latin typeface="微软雅黑" panose="020B0503020204020204" pitchFamily="34" charset="-122"/>
                <a:ea typeface="微软雅黑" panose="020B0503020204020204" pitchFamily="34" charset="-122"/>
              </a:rPr>
              <a:t>客观上传播了先进的生产技术和生产方式，猛烈冲击了旧思想和旧制度。</a:t>
            </a:r>
          </a:p>
        </p:txBody>
      </p:sp>
      <p:sp>
        <p:nvSpPr>
          <p:cNvPr id="50178" name="Rectangle 3"/>
          <p:cNvSpPr/>
          <p:nvPr/>
        </p:nvSpPr>
        <p:spPr>
          <a:xfrm>
            <a:off x="341630" y="151130"/>
            <a:ext cx="8345170" cy="901700"/>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pPr>
              <a:lnSpc>
                <a:spcPct val="90000"/>
              </a:lnSpc>
            </a:pPr>
            <a:r>
              <a:rPr lang="zh-CN" altLang="en-US" sz="4400" b="1" dirty="0">
                <a:solidFill>
                  <a:schemeClr val="bg1"/>
                </a:solidFill>
                <a:latin typeface="微软雅黑" panose="020B0503020204020204" pitchFamily="34" charset="-122"/>
                <a:ea typeface="微软雅黑" panose="020B0503020204020204" pitchFamily="34" charset="-122"/>
              </a:rPr>
              <a:t>英国工业革命的意义</a:t>
            </a:r>
          </a:p>
        </p:txBody>
      </p:sp>
      <p:pic>
        <p:nvPicPr>
          <p:cNvPr id="114692" name="Picture 4" descr="卡尔·亨利希·马克思"/>
          <p:cNvPicPr>
            <a:picLocks noChangeAspect="1"/>
          </p:cNvPicPr>
          <p:nvPr/>
        </p:nvPicPr>
        <p:blipFill>
          <a:blip r:embed="rId3"/>
          <a:stretch>
            <a:fillRect/>
          </a:stretch>
        </p:blipFill>
        <p:spPr>
          <a:xfrm>
            <a:off x="755650" y="46038"/>
            <a:ext cx="2016125" cy="2592387"/>
          </a:xfrm>
          <a:prstGeom prst="rect">
            <a:avLst/>
          </a:prstGeom>
          <a:noFill/>
          <a:ln w="9525">
            <a:noFill/>
          </a:ln>
        </p:spPr>
      </p:pic>
      <p:pic>
        <p:nvPicPr>
          <p:cNvPr id="114693" name="Picture 5" descr="《资本论》"/>
          <p:cNvPicPr>
            <a:picLocks noChangeAspect="1"/>
          </p:cNvPicPr>
          <p:nvPr/>
        </p:nvPicPr>
        <p:blipFill>
          <a:blip r:embed="rId4"/>
          <a:stretch>
            <a:fillRect/>
          </a:stretch>
        </p:blipFill>
        <p:spPr>
          <a:xfrm>
            <a:off x="2771775" y="44450"/>
            <a:ext cx="1944688" cy="2590800"/>
          </a:xfrm>
          <a:prstGeom prst="rect">
            <a:avLst/>
          </a:prstGeom>
          <a:noFill/>
          <a:ln w="9525">
            <a:noFill/>
          </a:ln>
        </p:spPr>
      </p:pic>
      <p:pic>
        <p:nvPicPr>
          <p:cNvPr id="114694" name="Picture 6" descr="《共产党宣言》中文版"/>
          <p:cNvPicPr>
            <a:picLocks noChangeAspect="1"/>
          </p:cNvPicPr>
          <p:nvPr/>
        </p:nvPicPr>
        <p:blipFill>
          <a:blip r:embed="rId5"/>
          <a:stretch>
            <a:fillRect/>
          </a:stretch>
        </p:blipFill>
        <p:spPr>
          <a:xfrm>
            <a:off x="4716463" y="46038"/>
            <a:ext cx="1728787" cy="2590800"/>
          </a:xfrm>
          <a:prstGeom prst="rect">
            <a:avLst/>
          </a:prstGeom>
          <a:noFill/>
          <a:ln w="9525">
            <a:noFill/>
          </a:ln>
        </p:spPr>
      </p:pic>
      <p:pic>
        <p:nvPicPr>
          <p:cNvPr id="114695" name="Picture 7" descr="弗里德里希·恩格斯"/>
          <p:cNvPicPr>
            <a:picLocks noChangeAspect="1"/>
          </p:cNvPicPr>
          <p:nvPr/>
        </p:nvPicPr>
        <p:blipFill>
          <a:blip r:embed="rId6"/>
          <a:stretch>
            <a:fillRect/>
          </a:stretch>
        </p:blipFill>
        <p:spPr>
          <a:xfrm>
            <a:off x="6443663" y="46038"/>
            <a:ext cx="1912937" cy="2590800"/>
          </a:xfrm>
          <a:prstGeom prst="rect">
            <a:avLst/>
          </a:prstGeom>
          <a:noFill/>
          <a:ln w="9525">
            <a:noFill/>
          </a:ln>
        </p:spPr>
      </p:pic>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95</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4690">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4690">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4690">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4690">
                                            <p:txEl>
                                              <p:pRg st="2" end="2"/>
                                            </p:txEl>
                                          </p:spTgt>
                                        </p:tgtEl>
                                        <p:attrNameLst>
                                          <p:attrName>style.visibility</p:attrName>
                                        </p:attrNameLst>
                                      </p:cBhvr>
                                      <p:to>
                                        <p:strVal val="visible"/>
                                      </p:to>
                                    </p:set>
                                  </p:childTnLst>
                                </p:cTn>
                              </p:par>
                            </p:childTnLst>
                          </p:cTn>
                        </p:par>
                        <p:par>
                          <p:cTn id="18" fill="hold">
                            <p:stCondLst>
                              <p:cond delay="0"/>
                            </p:stCondLst>
                            <p:childTnLst>
                              <p:par>
                                <p:cTn id="19" presetID="3" presetClass="entr" presetSubtype="10" fill="hold" nodeType="afterEffect">
                                  <p:stCondLst>
                                    <p:cond delay="0"/>
                                  </p:stCondLst>
                                  <p:childTnLst>
                                    <p:set>
                                      <p:cBhvr>
                                        <p:cTn id="20" dur="1" fill="hold">
                                          <p:stCondLst>
                                            <p:cond delay="0"/>
                                          </p:stCondLst>
                                        </p:cTn>
                                        <p:tgtEl>
                                          <p:spTgt spid="114692"/>
                                        </p:tgtEl>
                                        <p:attrNameLst>
                                          <p:attrName>style.visibility</p:attrName>
                                        </p:attrNameLst>
                                      </p:cBhvr>
                                      <p:to>
                                        <p:strVal val="visible"/>
                                      </p:to>
                                    </p:set>
                                    <p:animEffect transition="in" filter="blinds(horizontal)">
                                      <p:cBhvr>
                                        <p:cTn id="21" dur="1000"/>
                                        <p:tgtEl>
                                          <p:spTgt spid="114692"/>
                                        </p:tgtEl>
                                      </p:cBhvr>
                                    </p:animEffect>
                                  </p:childTnLst>
                                </p:cTn>
                              </p:par>
                            </p:childTnLst>
                          </p:cTn>
                        </p:par>
                        <p:par>
                          <p:cTn id="22" fill="hold">
                            <p:stCondLst>
                              <p:cond delay="1000"/>
                            </p:stCondLst>
                            <p:childTnLst>
                              <p:par>
                                <p:cTn id="23" presetID="3" presetClass="entr" presetSubtype="10" fill="hold" nodeType="afterEffect">
                                  <p:stCondLst>
                                    <p:cond delay="0"/>
                                  </p:stCondLst>
                                  <p:childTnLst>
                                    <p:set>
                                      <p:cBhvr>
                                        <p:cTn id="24" dur="1" fill="hold">
                                          <p:stCondLst>
                                            <p:cond delay="0"/>
                                          </p:stCondLst>
                                        </p:cTn>
                                        <p:tgtEl>
                                          <p:spTgt spid="114693"/>
                                        </p:tgtEl>
                                        <p:attrNameLst>
                                          <p:attrName>style.visibility</p:attrName>
                                        </p:attrNameLst>
                                      </p:cBhvr>
                                      <p:to>
                                        <p:strVal val="visible"/>
                                      </p:to>
                                    </p:set>
                                    <p:animEffect transition="in" filter="blinds(horizontal)">
                                      <p:cBhvr>
                                        <p:cTn id="25" dur="500"/>
                                        <p:tgtEl>
                                          <p:spTgt spid="114693"/>
                                        </p:tgtEl>
                                      </p:cBhvr>
                                    </p:animEffect>
                                  </p:childTnLst>
                                </p:cTn>
                              </p:par>
                            </p:childTnLst>
                          </p:cTn>
                        </p:par>
                        <p:par>
                          <p:cTn id="26" fill="hold">
                            <p:stCondLst>
                              <p:cond delay="1500"/>
                            </p:stCondLst>
                            <p:childTnLst>
                              <p:par>
                                <p:cTn id="27" presetID="3" presetClass="entr" presetSubtype="10" fill="hold" nodeType="afterEffect">
                                  <p:stCondLst>
                                    <p:cond delay="0"/>
                                  </p:stCondLst>
                                  <p:childTnLst>
                                    <p:set>
                                      <p:cBhvr>
                                        <p:cTn id="28" dur="1" fill="hold">
                                          <p:stCondLst>
                                            <p:cond delay="0"/>
                                          </p:stCondLst>
                                        </p:cTn>
                                        <p:tgtEl>
                                          <p:spTgt spid="114694"/>
                                        </p:tgtEl>
                                        <p:attrNameLst>
                                          <p:attrName>style.visibility</p:attrName>
                                        </p:attrNameLst>
                                      </p:cBhvr>
                                      <p:to>
                                        <p:strVal val="visible"/>
                                      </p:to>
                                    </p:set>
                                    <p:animEffect transition="in" filter="blinds(horizontal)">
                                      <p:cBhvr>
                                        <p:cTn id="29" dur="500"/>
                                        <p:tgtEl>
                                          <p:spTgt spid="114694"/>
                                        </p:tgtEl>
                                      </p:cBhvr>
                                    </p:animEffect>
                                  </p:childTnLst>
                                </p:cTn>
                              </p:par>
                            </p:childTnLst>
                          </p:cTn>
                        </p:par>
                        <p:par>
                          <p:cTn id="30" fill="hold">
                            <p:stCondLst>
                              <p:cond delay="2000"/>
                            </p:stCondLst>
                            <p:childTnLst>
                              <p:par>
                                <p:cTn id="31" presetID="3" presetClass="entr" presetSubtype="10" fill="hold" nodeType="afterEffect">
                                  <p:stCondLst>
                                    <p:cond delay="0"/>
                                  </p:stCondLst>
                                  <p:childTnLst>
                                    <p:set>
                                      <p:cBhvr>
                                        <p:cTn id="32" dur="1" fill="hold">
                                          <p:stCondLst>
                                            <p:cond delay="0"/>
                                          </p:stCondLst>
                                        </p:cTn>
                                        <p:tgtEl>
                                          <p:spTgt spid="114695"/>
                                        </p:tgtEl>
                                        <p:attrNameLst>
                                          <p:attrName>style.visibility</p:attrName>
                                        </p:attrNameLst>
                                      </p:cBhvr>
                                      <p:to>
                                        <p:strVal val="visible"/>
                                      </p:to>
                                    </p:set>
                                    <p:animEffect transition="in" filter="blinds(horizontal)">
                                      <p:cBhvr>
                                        <p:cTn id="33" dur="500"/>
                                        <p:tgtEl>
                                          <p:spTgt spid="11469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4690">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4690">
                                            <p:txEl>
                                              <p:pRg st="4" end="4"/>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4690">
                                            <p:txEl>
                                              <p:pRg st="5" end="5"/>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14690">
                                            <p:txEl>
                                              <p:pRg st="6" end="6"/>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1469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build="allAtOnce"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p:nvPr/>
        </p:nvSpPr>
        <p:spPr>
          <a:xfrm>
            <a:off x="396875" y="1196975"/>
            <a:ext cx="8280400" cy="5254625"/>
          </a:xfrm>
          <a:prstGeom prst="rect">
            <a:avLst/>
          </a:prstGeom>
          <a:solidFill>
            <a:srgbClr val="CCFFCC"/>
          </a:solidFill>
          <a:ln w="25400" cap="flat" cmpd="sng">
            <a:solidFill>
              <a:srgbClr val="FFCC00"/>
            </a:solidFill>
            <a:prstDash val="solid"/>
            <a:miter/>
            <a:headEnd type="none" w="med" len="med"/>
            <a:tailEnd type="none" w="med" len="med"/>
          </a:ln>
          <a:effectLst>
            <a:outerShdw dist="17961" dir="2699999" algn="ctr" rotWithShape="0">
              <a:srgbClr val="997A00"/>
            </a:outerShdw>
          </a:effectLst>
        </p:spPr>
        <p:txBody>
          <a:bodyPr lIns="18000" rIns="18000" anchor="t"/>
          <a:lstStyle/>
          <a:p>
            <a:pPr>
              <a:lnSpc>
                <a:spcPct val="160000"/>
              </a:lnSpc>
              <a:spcBef>
                <a:spcPts val="600"/>
              </a:spcBef>
              <a:spcAft>
                <a:spcPts val="600"/>
              </a:spcAft>
              <a:buFont typeface="Wingdings" panose="05000000000000000000" pitchFamily="2" charset="2"/>
              <a:buChar char="Ø"/>
            </a:pPr>
            <a:r>
              <a:rPr lang="zh-CN" altLang="en-US" sz="2800" b="1" dirty="0">
                <a:solidFill>
                  <a:srgbClr val="C00000"/>
                </a:solidFill>
                <a:latin typeface="微软雅黑" panose="020B0503020204020204" pitchFamily="34" charset="-122"/>
                <a:ea typeface="微软雅黑" panose="020B0503020204020204" pitchFamily="34" charset="-122"/>
              </a:rPr>
              <a:t>英国工业革命对中国的意义</a:t>
            </a:r>
          </a:p>
          <a:p>
            <a:pPr lvl="1" indent="0" eaLnBrk="1" hangingPunct="1">
              <a:lnSpc>
                <a:spcPct val="110000"/>
              </a:lnSpc>
              <a:spcBef>
                <a:spcPts val="600"/>
              </a:spcBef>
              <a:spcAft>
                <a:spcPts val="600"/>
              </a:spcAft>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英国通过鸦片贸易在对华贸易中变入超为出超，变劣势为优势。中国变出超为入超，变优势为劣势。</a:t>
            </a:r>
          </a:p>
          <a:p>
            <a:pPr lvl="1" indent="0" eaLnBrk="1" hangingPunct="1">
              <a:lnSpc>
                <a:spcPct val="110000"/>
              </a:lnSpc>
              <a:spcBef>
                <a:spcPts val="600"/>
              </a:spcBef>
              <a:spcAft>
                <a:spcPts val="600"/>
              </a:spcAft>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英国原来在广州贸易中亏损，但是鸦片贸易却给东印度公司、英属印度殖民地政府和鸦片贩子带来巨大利益。</a:t>
            </a:r>
          </a:p>
          <a:p>
            <a:pPr lvl="1" indent="0" eaLnBrk="1" hangingPunct="1">
              <a:lnSpc>
                <a:spcPct val="110000"/>
              </a:lnSpc>
              <a:spcBef>
                <a:spcPts val="600"/>
              </a:spcBef>
              <a:spcAft>
                <a:spcPts val="600"/>
              </a:spcAft>
              <a:buFont typeface="Wingdings" panose="05000000000000000000" pitchFamily="2" charset="2"/>
              <a:buChar char="ü"/>
            </a:pPr>
            <a:r>
              <a:rPr lang="zh-CN" altLang="en-US" sz="2400" b="1" dirty="0">
                <a:solidFill>
                  <a:srgbClr val="0000FF"/>
                </a:solidFill>
                <a:latin typeface="微软雅黑" panose="020B0503020204020204" pitchFamily="34" charset="-122"/>
                <a:ea typeface="微软雅黑" panose="020B0503020204020204" pitchFamily="34" charset="-122"/>
              </a:rPr>
              <a:t>英国发动两次鸦片战争，通过一系列不平等条约侵犯中国主权，中国开始沦为半殖民半封建社会，自给自足的自然经济开始解体。</a:t>
            </a:r>
          </a:p>
          <a:p>
            <a:pPr lvl="1" indent="0" eaLnBrk="1" hangingPunct="1">
              <a:lnSpc>
                <a:spcPct val="110000"/>
              </a:lnSpc>
              <a:spcBef>
                <a:spcPts val="600"/>
              </a:spcBef>
              <a:spcAft>
                <a:spcPts val="600"/>
              </a:spcAft>
              <a:buFont typeface="Wingdings" panose="05000000000000000000" pitchFamily="2" charset="2"/>
              <a:buChar char="ü"/>
            </a:pPr>
            <a:r>
              <a:rPr lang="zh-CN" altLang="en-US" sz="2400" b="1" dirty="0">
                <a:solidFill>
                  <a:srgbClr val="0000FF"/>
                </a:solidFill>
                <a:latin typeface="微软雅黑" panose="020B0503020204020204" pitchFamily="34" charset="-122"/>
                <a:ea typeface="微软雅黑" panose="020B0503020204020204" pitchFamily="34" charset="-122"/>
              </a:rPr>
              <a:t>中国成为列强的商品输出市场和原料掠夺地，使中国卷入世界资本主义市场。</a:t>
            </a:r>
          </a:p>
        </p:txBody>
      </p:sp>
      <p:sp>
        <p:nvSpPr>
          <p:cNvPr id="52227" name="Rectangle 3"/>
          <p:cNvSpPr/>
          <p:nvPr/>
        </p:nvSpPr>
        <p:spPr>
          <a:xfrm>
            <a:off x="375285" y="260350"/>
            <a:ext cx="8244840" cy="792480"/>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pPr>
              <a:lnSpc>
                <a:spcPct val="90000"/>
              </a:lnSpc>
            </a:pPr>
            <a:r>
              <a:rPr lang="zh-CN" altLang="en-US" sz="4000" b="1" dirty="0">
                <a:solidFill>
                  <a:schemeClr val="bg1"/>
                </a:solidFill>
                <a:latin typeface="微软雅黑" panose="020B0503020204020204" pitchFamily="34" charset="-122"/>
                <a:ea typeface="微软雅黑" panose="020B0503020204020204" pitchFamily="34" charset="-122"/>
              </a:rPr>
              <a:t>英国工业革命的意义</a:t>
            </a:r>
          </a:p>
        </p:txBody>
      </p:sp>
      <p:graphicFrame>
        <p:nvGraphicFramePr>
          <p:cNvPr id="110681" name="Group 89"/>
          <p:cNvGraphicFramePr>
            <a:graphicFrameLocks noGrp="1"/>
          </p:cNvGraphicFramePr>
          <p:nvPr>
            <p:ph idx="1"/>
          </p:nvPr>
        </p:nvGraphicFramePr>
        <p:xfrm>
          <a:off x="447358" y="971550"/>
          <a:ext cx="8229600" cy="2097087"/>
        </p:xfrm>
        <a:graphic>
          <a:graphicData uri="http://schemas.openxmlformats.org/drawingml/2006/table">
            <a:tbl>
              <a:tblPr/>
              <a:tblGrid>
                <a:gridCol w="719137">
                  <a:extLst>
                    <a:ext uri="{9D8B030D-6E8A-4147-A177-3AD203B41FA5}">
                      <a16:colId xmlns:a16="http://schemas.microsoft.com/office/drawing/2014/main" xmlns="" val="20000"/>
                    </a:ext>
                  </a:extLst>
                </a:gridCol>
                <a:gridCol w="1944688">
                  <a:extLst>
                    <a:ext uri="{9D8B030D-6E8A-4147-A177-3AD203B41FA5}">
                      <a16:colId xmlns:a16="http://schemas.microsoft.com/office/drawing/2014/main" xmlns="" val="20001"/>
                    </a:ext>
                  </a:extLst>
                </a:gridCol>
                <a:gridCol w="1584325">
                  <a:extLst>
                    <a:ext uri="{9D8B030D-6E8A-4147-A177-3AD203B41FA5}">
                      <a16:colId xmlns:a16="http://schemas.microsoft.com/office/drawing/2014/main" xmlns="" val="20002"/>
                    </a:ext>
                  </a:extLst>
                </a:gridCol>
                <a:gridCol w="2808287">
                  <a:extLst>
                    <a:ext uri="{9D8B030D-6E8A-4147-A177-3AD203B41FA5}">
                      <a16:colId xmlns:a16="http://schemas.microsoft.com/office/drawing/2014/main" xmlns="" val="20003"/>
                    </a:ext>
                  </a:extLst>
                </a:gridCol>
                <a:gridCol w="1173163">
                  <a:extLst>
                    <a:ext uri="{9D8B030D-6E8A-4147-A177-3AD203B41FA5}">
                      <a16:colId xmlns:a16="http://schemas.microsoft.com/office/drawing/2014/main" xmlns="" val="20004"/>
                    </a:ext>
                  </a:extLst>
                </a:gridCol>
              </a:tblGrid>
              <a:tr h="757501">
                <a:tc>
                  <a:txBody>
                    <a:bodyPr/>
                    <a:lstStyle/>
                    <a:p>
                      <a:pPr marL="0" marR="0" lvl="0" indent="0" algn="l" defTabSz="914400" rtl="0" eaLnBrk="0" fontAlgn="base" latinLnBrk="0" hangingPunct="0">
                        <a:lnSpc>
                          <a:spcPct val="100000"/>
                        </a:lnSpc>
                        <a:spcBef>
                          <a:spcPct val="20000"/>
                        </a:spcBef>
                        <a:spcAft>
                          <a:spcPct val="0"/>
                        </a:spcAft>
                        <a:buClrTx/>
                        <a:buSzTx/>
                        <a:buFontTx/>
                        <a:buNone/>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隶书" panose="02010509060101010101" pitchFamily="49" charset="-122"/>
                      </a:endParaRPr>
                    </a:p>
                  </a:txBody>
                  <a:tcPr marL="18000" marR="18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主要出口产品</a:t>
                      </a:r>
                    </a:p>
                  </a:txBody>
                  <a:tcPr marL="18000" marR="18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隶书" panose="02010509060101010101" pitchFamily="49" charset="-122"/>
                        </a:rPr>
                        <a:t>受欢迎程度</a:t>
                      </a:r>
                    </a:p>
                  </a:txBody>
                  <a:tcPr marL="18000" marR="18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隶书" panose="02010509060101010101" pitchFamily="49" charset="-122"/>
                        </a:rPr>
                        <a:t>贸易情况</a:t>
                      </a:r>
                    </a:p>
                  </a:txBody>
                  <a:tcPr marL="18000" marR="18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货币政策</a:t>
                      </a:r>
                    </a:p>
                  </a:txBody>
                  <a:tcPr marL="18000" marR="18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xmlns="" val="10000"/>
                  </a:ext>
                </a:extLst>
              </a:tr>
              <a:tr h="697230">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中 国</a:t>
                      </a:r>
                    </a:p>
                  </a:txBody>
                  <a:tcPr marL="18000" marR="18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瓷器、茶、丝绸</a:t>
                      </a:r>
                    </a:p>
                  </a:txBody>
                  <a:tcPr marL="18000" marR="18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隶书" panose="02010509060101010101" pitchFamily="49" charset="-122"/>
                        </a:rPr>
                        <a:t>好（奢侈品）</a:t>
                      </a:r>
                    </a:p>
                  </a:txBody>
                  <a:tcPr marL="18000" marR="18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顺差二三百万两白银</a:t>
                      </a:r>
                      <a:r>
                        <a:rPr kumimoji="0" lang="en-US" altLang="zh-CN"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a:t>
                      </a: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年</a:t>
                      </a:r>
                    </a:p>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需要抽</a:t>
                      </a:r>
                      <a:r>
                        <a:rPr kumimoji="0" lang="en-US" altLang="zh-CN"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20%</a:t>
                      </a: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的高税率</a:t>
                      </a:r>
                    </a:p>
                  </a:txBody>
                  <a:tcPr marL="18000" marR="18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银本位</a:t>
                      </a:r>
                    </a:p>
                  </a:txBody>
                  <a:tcPr marL="18000" marR="18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xmlns="" val="10001"/>
                  </a:ext>
                </a:extLst>
              </a:tr>
              <a:tr h="642356">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隶书" panose="02010509060101010101" pitchFamily="49" charset="-122"/>
                        </a:rPr>
                        <a:t>英 国</a:t>
                      </a:r>
                    </a:p>
                  </a:txBody>
                  <a:tcPr marL="18000" marR="18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羊毛、尼绒</a:t>
                      </a:r>
                    </a:p>
                  </a:txBody>
                  <a:tcPr marL="18000" marR="18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隶书" panose="02010509060101010101" pitchFamily="49" charset="-122"/>
                        </a:rPr>
                        <a:t>差</a:t>
                      </a:r>
                    </a:p>
                  </a:txBody>
                  <a:tcPr marL="18000" marR="18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鸦片贸易后：中国每年白银外流达</a:t>
                      </a:r>
                      <a:r>
                        <a:rPr kumimoji="0" lang="en-US" altLang="zh-CN"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600</a:t>
                      </a:r>
                      <a:r>
                        <a:rPr kumimoji="0" lang="zh-CN" altLang="en-US" sz="1800" b="0" i="0" u="none" strike="noStrike" cap="none" normalizeH="0" baseline="0" smtClean="0">
                          <a:ln>
                            <a:noFill/>
                          </a:ln>
                          <a:solidFill>
                            <a:schemeClr val="tx1"/>
                          </a:solidFill>
                          <a:effectLst/>
                          <a:latin typeface="Arial" panose="020B0604020202020204" pitchFamily="34" charset="0"/>
                          <a:ea typeface="隶书" panose="02010509060101010101" pitchFamily="49" charset="-122"/>
                        </a:rPr>
                        <a:t>万两</a:t>
                      </a:r>
                    </a:p>
                  </a:txBody>
                  <a:tcPr marL="18000" marR="18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隶书" panose="02010509060101010101" pitchFamily="49" charset="-122"/>
                        </a:rPr>
                        <a:t>金本位</a:t>
                      </a:r>
                    </a:p>
                  </a:txBody>
                  <a:tcPr marL="18000" marR="18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a16="http://schemas.microsoft.com/office/drawing/2014/main" xmlns="" val="10002"/>
                  </a:ext>
                </a:extLst>
              </a:tr>
            </a:tbl>
          </a:graphicData>
        </a:graphic>
      </p:graphicFrame>
      <p:sp>
        <p:nvSpPr>
          <p:cNvPr id="110710" name="Rectangle 118"/>
          <p:cNvSpPr/>
          <p:nvPr/>
        </p:nvSpPr>
        <p:spPr>
          <a:xfrm>
            <a:off x="447358" y="1016318"/>
            <a:ext cx="8208962" cy="4248150"/>
          </a:xfrm>
          <a:prstGeom prst="rect">
            <a:avLst/>
          </a:prstGeom>
          <a:solidFill>
            <a:srgbClr val="FFC000"/>
          </a:solidFill>
          <a:ln w="22225" cap="flat" cmpd="sng">
            <a:solidFill>
              <a:srgbClr val="FFCC00"/>
            </a:solidFill>
            <a:prstDash val="solid"/>
            <a:miter/>
            <a:headEnd type="none" w="med" len="med"/>
            <a:tailEnd type="none" w="med" len="med"/>
          </a:ln>
        </p:spPr>
        <p:txBody>
          <a:bodyPr lIns="54000" rIns="18000" anchor="ctr"/>
          <a:lstStyle/>
          <a:p>
            <a:pPr>
              <a:lnSpc>
                <a:spcPct val="110000"/>
              </a:lnSpc>
              <a:spcBef>
                <a:spcPts val="600"/>
              </a:spcBef>
              <a:spcAft>
                <a:spcPts val="600"/>
              </a:spcAft>
            </a:pPr>
            <a:r>
              <a:rPr lang="zh-CN" altLang="en-US" dirty="0">
                <a:latin typeface="隶书" panose="02010509060101010101" pitchFamily="49" charset="-122"/>
                <a:ea typeface="隶书" panose="02010509060101010101" pitchFamily="49" charset="-122"/>
              </a:rPr>
              <a:t>    </a:t>
            </a:r>
            <a:r>
              <a:rPr lang="zh-CN" altLang="en-US" sz="2000" b="1" dirty="0">
                <a:solidFill>
                  <a:srgbClr val="7030A0"/>
                </a:solidFill>
                <a:latin typeface="黑体" panose="02010609060101010101" pitchFamily="49" charset="-122"/>
                <a:ea typeface="黑体" panose="02010609060101010101" pitchFamily="49" charset="-122"/>
              </a:rPr>
              <a:t>签定于道光二十二年七月二十四日（</a:t>
            </a:r>
            <a:r>
              <a:rPr lang="en-US" altLang="zh-CN" sz="2000" b="1" dirty="0">
                <a:solidFill>
                  <a:srgbClr val="7030A0"/>
                </a:solidFill>
                <a:latin typeface="黑体" panose="02010609060101010101" pitchFamily="49" charset="-122"/>
                <a:ea typeface="黑体" panose="02010609060101010101" pitchFamily="49" charset="-122"/>
              </a:rPr>
              <a:t>1842</a:t>
            </a:r>
            <a:r>
              <a:rPr lang="zh-CN" altLang="en-US" sz="2000" b="1" dirty="0">
                <a:solidFill>
                  <a:srgbClr val="7030A0"/>
                </a:solidFill>
                <a:latin typeface="黑体" panose="02010609060101010101" pitchFamily="49" charset="-122"/>
                <a:ea typeface="黑体" panose="02010609060101010101" pitchFamily="49" charset="-122"/>
              </a:rPr>
              <a:t>年</a:t>
            </a:r>
            <a:r>
              <a:rPr lang="en-US" altLang="zh-CN" sz="2000" b="1" dirty="0">
                <a:solidFill>
                  <a:srgbClr val="7030A0"/>
                </a:solidFill>
                <a:latin typeface="黑体" panose="02010609060101010101" pitchFamily="49" charset="-122"/>
                <a:ea typeface="黑体" panose="02010609060101010101" pitchFamily="49" charset="-122"/>
              </a:rPr>
              <a:t>8</a:t>
            </a:r>
            <a:r>
              <a:rPr lang="zh-CN" altLang="en-US" sz="2000" b="1" dirty="0">
                <a:solidFill>
                  <a:srgbClr val="7030A0"/>
                </a:solidFill>
                <a:latin typeface="黑体" panose="02010609060101010101" pitchFamily="49" charset="-122"/>
                <a:ea typeface="黑体" panose="02010609060101010101" pitchFamily="49" charset="-122"/>
              </a:rPr>
              <a:t>月</a:t>
            </a:r>
            <a:r>
              <a:rPr lang="en-US" altLang="zh-CN" sz="2000" b="1" dirty="0">
                <a:solidFill>
                  <a:srgbClr val="7030A0"/>
                </a:solidFill>
                <a:latin typeface="黑体" panose="02010609060101010101" pitchFamily="49" charset="-122"/>
                <a:ea typeface="黑体" panose="02010609060101010101" pitchFamily="49" charset="-122"/>
              </a:rPr>
              <a:t>29</a:t>
            </a:r>
            <a:r>
              <a:rPr lang="zh-CN" altLang="en-US" sz="2000" b="1" dirty="0">
                <a:solidFill>
                  <a:srgbClr val="7030A0"/>
                </a:solidFill>
                <a:latin typeface="黑体" panose="02010609060101010101" pitchFamily="49" charset="-122"/>
                <a:ea typeface="黑体" panose="02010609060101010101" pitchFamily="49" charset="-122"/>
              </a:rPr>
              <a:t>日）的</a:t>
            </a:r>
            <a:r>
              <a:rPr lang="en-US" altLang="zh-CN" sz="2000" b="1" dirty="0">
                <a:solidFill>
                  <a:srgbClr val="7030A0"/>
                </a:solidFill>
                <a:latin typeface="黑体" panose="02010609060101010101" pitchFamily="49" charset="-122"/>
                <a:ea typeface="黑体" panose="02010609060101010101" pitchFamily="49" charset="-122"/>
              </a:rPr>
              <a:t>《</a:t>
            </a:r>
            <a:r>
              <a:rPr lang="zh-CN" altLang="en-US" sz="2000" b="1" dirty="0">
                <a:solidFill>
                  <a:srgbClr val="7030A0"/>
                </a:solidFill>
                <a:latin typeface="黑体" panose="02010609060101010101" pitchFamily="49" charset="-122"/>
                <a:ea typeface="黑体" panose="02010609060101010101" pitchFamily="49" charset="-122"/>
              </a:rPr>
              <a:t>南京条约</a:t>
            </a:r>
            <a:r>
              <a:rPr lang="en-US" altLang="zh-CN" sz="2000" b="1" dirty="0">
                <a:solidFill>
                  <a:srgbClr val="7030A0"/>
                </a:solidFill>
                <a:latin typeface="黑体" panose="02010609060101010101" pitchFamily="49" charset="-122"/>
                <a:ea typeface="黑体" panose="02010609060101010101" pitchFamily="49" charset="-122"/>
              </a:rPr>
              <a:t>》</a:t>
            </a:r>
            <a:r>
              <a:rPr lang="zh-CN" altLang="en-US" sz="2000" b="1" dirty="0">
                <a:solidFill>
                  <a:srgbClr val="7030A0"/>
                </a:solidFill>
                <a:latin typeface="黑体" panose="02010609060101010101" pitchFamily="49" charset="-122"/>
                <a:ea typeface="黑体" panose="02010609060101010101" pitchFamily="49" charset="-122"/>
              </a:rPr>
              <a:t>是中国近代史上第一个不平等条约，标志着中国开始沦为半殖民地半封建社会国家。（中国</a:t>
            </a:r>
            <a:r>
              <a:rPr lang="en-US" altLang="zh-CN" sz="2000" b="1" dirty="0">
                <a:solidFill>
                  <a:srgbClr val="7030A0"/>
                </a:solidFill>
                <a:latin typeface="黑体" panose="02010609060101010101" pitchFamily="49" charset="-122"/>
                <a:ea typeface="黑体" panose="02010609060101010101" pitchFamily="49" charset="-122"/>
              </a:rPr>
              <a:t>—</a:t>
            </a:r>
            <a:r>
              <a:rPr lang="zh-CN" altLang="en-US" sz="2000" b="1" dirty="0">
                <a:solidFill>
                  <a:srgbClr val="7030A0"/>
                </a:solidFill>
                <a:latin typeface="黑体" panose="02010609060101010101" pitchFamily="49" charset="-122"/>
                <a:ea typeface="黑体" panose="02010609060101010101" pitchFamily="49" charset="-122"/>
              </a:rPr>
              <a:t>英国。赔款</a:t>
            </a:r>
            <a:r>
              <a:rPr lang="en-US" altLang="zh-CN" sz="2000" b="1" dirty="0">
                <a:solidFill>
                  <a:srgbClr val="7030A0"/>
                </a:solidFill>
                <a:latin typeface="黑体" panose="02010609060101010101" pitchFamily="49" charset="-122"/>
                <a:ea typeface="黑体" panose="02010609060101010101" pitchFamily="49" charset="-122"/>
              </a:rPr>
              <a:t>2100</a:t>
            </a:r>
            <a:r>
              <a:rPr lang="zh-CN" altLang="en-US" sz="2000" b="1" dirty="0">
                <a:solidFill>
                  <a:srgbClr val="7030A0"/>
                </a:solidFill>
                <a:latin typeface="黑体" panose="02010609060101010101" pitchFamily="49" charset="-122"/>
                <a:ea typeface="黑体" panose="02010609060101010101" pitchFamily="49" charset="-122"/>
              </a:rPr>
              <a:t>万两白银。）</a:t>
            </a:r>
          </a:p>
          <a:p>
            <a:pPr>
              <a:lnSpc>
                <a:spcPct val="110000"/>
              </a:lnSpc>
              <a:spcBef>
                <a:spcPts val="600"/>
              </a:spcBef>
              <a:spcAft>
                <a:spcPts val="600"/>
              </a:spcAft>
            </a:pPr>
            <a:r>
              <a:rPr lang="zh-CN" altLang="en-US" sz="2000" b="1" dirty="0">
                <a:solidFill>
                  <a:srgbClr val="7030A0"/>
                </a:solidFill>
                <a:latin typeface="黑体" panose="02010609060101010101" pitchFamily="49" charset="-122"/>
                <a:ea typeface="黑体" panose="02010609060101010101" pitchFamily="49" charset="-122"/>
              </a:rPr>
              <a:t>    签定于光绪二十七年（辛丑年）七月二十五日（</a:t>
            </a:r>
            <a:r>
              <a:rPr lang="en-US" altLang="zh-CN" sz="2000" b="1" dirty="0">
                <a:solidFill>
                  <a:srgbClr val="7030A0"/>
                </a:solidFill>
                <a:latin typeface="黑体" panose="02010609060101010101" pitchFamily="49" charset="-122"/>
                <a:ea typeface="黑体" panose="02010609060101010101" pitchFamily="49" charset="-122"/>
              </a:rPr>
              <a:t>1901</a:t>
            </a:r>
            <a:r>
              <a:rPr lang="zh-CN" altLang="en-US" sz="2000" b="1" dirty="0">
                <a:solidFill>
                  <a:srgbClr val="7030A0"/>
                </a:solidFill>
                <a:latin typeface="黑体" panose="02010609060101010101" pitchFamily="49" charset="-122"/>
                <a:ea typeface="黑体" panose="02010609060101010101" pitchFamily="49" charset="-122"/>
              </a:rPr>
              <a:t>年</a:t>
            </a:r>
            <a:r>
              <a:rPr lang="en-US" altLang="zh-CN" sz="2000" b="1" dirty="0">
                <a:solidFill>
                  <a:srgbClr val="7030A0"/>
                </a:solidFill>
                <a:latin typeface="黑体" panose="02010609060101010101" pitchFamily="49" charset="-122"/>
                <a:ea typeface="黑体" panose="02010609060101010101" pitchFamily="49" charset="-122"/>
              </a:rPr>
              <a:t>9</a:t>
            </a:r>
            <a:r>
              <a:rPr lang="zh-CN" altLang="en-US" sz="2000" b="1" dirty="0">
                <a:solidFill>
                  <a:srgbClr val="7030A0"/>
                </a:solidFill>
                <a:latin typeface="黑体" panose="02010609060101010101" pitchFamily="49" charset="-122"/>
                <a:ea typeface="黑体" panose="02010609060101010101" pitchFamily="49" charset="-122"/>
              </a:rPr>
              <a:t>月</a:t>
            </a:r>
            <a:r>
              <a:rPr lang="en-US" altLang="zh-CN" sz="2000" b="1" dirty="0">
                <a:solidFill>
                  <a:srgbClr val="7030A0"/>
                </a:solidFill>
                <a:latin typeface="黑体" panose="02010609060101010101" pitchFamily="49" charset="-122"/>
                <a:ea typeface="黑体" panose="02010609060101010101" pitchFamily="49" charset="-122"/>
              </a:rPr>
              <a:t>7</a:t>
            </a:r>
            <a:r>
              <a:rPr lang="zh-CN" altLang="en-US" sz="2000" b="1" dirty="0">
                <a:solidFill>
                  <a:srgbClr val="7030A0"/>
                </a:solidFill>
                <a:latin typeface="黑体" panose="02010609060101010101" pitchFamily="49" charset="-122"/>
                <a:ea typeface="黑体" panose="02010609060101010101" pitchFamily="49" charset="-122"/>
              </a:rPr>
              <a:t>日）的</a:t>
            </a:r>
            <a:r>
              <a:rPr lang="en-US" altLang="zh-CN" sz="2000" b="1" dirty="0">
                <a:solidFill>
                  <a:srgbClr val="7030A0"/>
                </a:solidFill>
                <a:latin typeface="黑体" panose="02010609060101010101" pitchFamily="49" charset="-122"/>
                <a:ea typeface="黑体" panose="02010609060101010101" pitchFamily="49" charset="-122"/>
              </a:rPr>
              <a:t>《</a:t>
            </a:r>
            <a:r>
              <a:rPr lang="zh-CN" altLang="en-US" sz="2000" b="1" dirty="0">
                <a:solidFill>
                  <a:srgbClr val="7030A0"/>
                </a:solidFill>
                <a:latin typeface="黑体" panose="02010609060101010101" pitchFamily="49" charset="-122"/>
                <a:ea typeface="黑体" panose="02010609060101010101" pitchFamily="49" charset="-122"/>
              </a:rPr>
              <a:t>辛丑条约</a:t>
            </a:r>
            <a:r>
              <a:rPr lang="en-US" altLang="zh-CN" sz="2000" b="1" dirty="0">
                <a:solidFill>
                  <a:srgbClr val="7030A0"/>
                </a:solidFill>
                <a:latin typeface="黑体" panose="02010609060101010101" pitchFamily="49" charset="-122"/>
                <a:ea typeface="黑体" panose="02010609060101010101" pitchFamily="49" charset="-122"/>
              </a:rPr>
              <a:t>》</a:t>
            </a:r>
            <a:r>
              <a:rPr lang="zh-CN" altLang="en-US" sz="2000" b="1" dirty="0">
                <a:solidFill>
                  <a:srgbClr val="7030A0"/>
                </a:solidFill>
                <a:latin typeface="黑体" panose="02010609060101010101" pitchFamily="49" charset="-122"/>
                <a:ea typeface="黑体" panose="02010609060101010101" pitchFamily="49" charset="-122"/>
              </a:rPr>
              <a:t>揭开了晚清条约史上最黑暗最无耻的一页，标志着中国半殖民地化进程的基本完成。（中国</a:t>
            </a:r>
            <a:r>
              <a:rPr lang="en-US" altLang="zh-CN" sz="2000" b="1" dirty="0">
                <a:solidFill>
                  <a:srgbClr val="7030A0"/>
                </a:solidFill>
                <a:latin typeface="黑体" panose="02010609060101010101" pitchFamily="49" charset="-122"/>
                <a:ea typeface="黑体" panose="02010609060101010101" pitchFamily="49" charset="-122"/>
              </a:rPr>
              <a:t>—</a:t>
            </a:r>
            <a:r>
              <a:rPr lang="zh-CN" altLang="en-US" sz="2000" b="1" dirty="0">
                <a:solidFill>
                  <a:srgbClr val="7030A0"/>
                </a:solidFill>
                <a:latin typeface="黑体" panose="02010609060101010101" pitchFamily="49" charset="-122"/>
                <a:ea typeface="黑体" panose="02010609060101010101" pitchFamily="49" charset="-122"/>
              </a:rPr>
              <a:t>德国、奥地利、比利时、日本、美国、法国、英国、意大利、俄国、西班牙和荷兰</a:t>
            </a:r>
            <a:r>
              <a:rPr lang="en-US" altLang="zh-CN" sz="2000" b="1" dirty="0">
                <a:solidFill>
                  <a:srgbClr val="7030A0"/>
                </a:solidFill>
                <a:latin typeface="黑体" panose="02010609060101010101" pitchFamily="49" charset="-122"/>
                <a:ea typeface="黑体" panose="02010609060101010101" pitchFamily="49" charset="-122"/>
              </a:rPr>
              <a:t>11</a:t>
            </a:r>
            <a:r>
              <a:rPr lang="zh-CN" altLang="en-US" sz="2000" b="1" dirty="0">
                <a:solidFill>
                  <a:srgbClr val="7030A0"/>
                </a:solidFill>
                <a:latin typeface="黑体" panose="02010609060101010101" pitchFamily="49" charset="-122"/>
                <a:ea typeface="黑体" panose="02010609060101010101" pitchFamily="49" charset="-122"/>
              </a:rPr>
              <a:t>国。赔款</a:t>
            </a:r>
            <a:r>
              <a:rPr lang="en-US" altLang="zh-CN" sz="2000" b="1" dirty="0">
                <a:solidFill>
                  <a:srgbClr val="7030A0"/>
                </a:solidFill>
                <a:latin typeface="黑体" panose="02010609060101010101" pitchFamily="49" charset="-122"/>
                <a:ea typeface="黑体" panose="02010609060101010101" pitchFamily="49" charset="-122"/>
              </a:rPr>
              <a:t>4.5</a:t>
            </a:r>
            <a:r>
              <a:rPr lang="zh-CN" altLang="en-US" sz="2000" b="1" dirty="0">
                <a:solidFill>
                  <a:srgbClr val="7030A0"/>
                </a:solidFill>
                <a:latin typeface="黑体" panose="02010609060101010101" pitchFamily="49" charset="-122"/>
                <a:ea typeface="黑体" panose="02010609060101010101" pitchFamily="49" charset="-122"/>
              </a:rPr>
              <a:t>亿两白银，分</a:t>
            </a:r>
            <a:r>
              <a:rPr lang="en-US" altLang="zh-CN" sz="2000" b="1" dirty="0">
                <a:solidFill>
                  <a:srgbClr val="7030A0"/>
                </a:solidFill>
                <a:latin typeface="黑体" panose="02010609060101010101" pitchFamily="49" charset="-122"/>
                <a:ea typeface="黑体" panose="02010609060101010101" pitchFamily="49" charset="-122"/>
              </a:rPr>
              <a:t>39</a:t>
            </a:r>
            <a:r>
              <a:rPr lang="zh-CN" altLang="en-US" sz="2000" b="1" dirty="0">
                <a:solidFill>
                  <a:srgbClr val="7030A0"/>
                </a:solidFill>
                <a:latin typeface="黑体" panose="02010609060101010101" pitchFamily="49" charset="-122"/>
                <a:ea typeface="黑体" panose="02010609060101010101" pitchFamily="49" charset="-122"/>
              </a:rPr>
              <a:t>年还清，年息</a:t>
            </a:r>
            <a:r>
              <a:rPr lang="en-US" altLang="zh-CN" sz="2000" b="1" dirty="0">
                <a:solidFill>
                  <a:srgbClr val="7030A0"/>
                </a:solidFill>
                <a:latin typeface="黑体" panose="02010609060101010101" pitchFamily="49" charset="-122"/>
                <a:ea typeface="黑体" panose="02010609060101010101" pitchFamily="49" charset="-122"/>
              </a:rPr>
              <a:t>4</a:t>
            </a:r>
            <a:r>
              <a:rPr lang="zh-CN" altLang="en-US" sz="2000" b="1" dirty="0">
                <a:solidFill>
                  <a:srgbClr val="7030A0"/>
                </a:solidFill>
                <a:latin typeface="黑体" panose="02010609060101010101" pitchFamily="49" charset="-122"/>
                <a:ea typeface="黑体" panose="02010609060101010101" pitchFamily="49" charset="-122"/>
              </a:rPr>
              <a:t>厘，本息共</a:t>
            </a:r>
            <a:r>
              <a:rPr lang="en-US" altLang="zh-CN" sz="2000" b="1" dirty="0">
                <a:solidFill>
                  <a:srgbClr val="7030A0"/>
                </a:solidFill>
                <a:latin typeface="黑体" panose="02010609060101010101" pitchFamily="49" charset="-122"/>
                <a:ea typeface="黑体" panose="02010609060101010101" pitchFamily="49" charset="-122"/>
              </a:rPr>
              <a:t>9.8</a:t>
            </a:r>
            <a:r>
              <a:rPr lang="zh-CN" altLang="en-US" sz="2000" b="1" dirty="0">
                <a:solidFill>
                  <a:srgbClr val="7030A0"/>
                </a:solidFill>
                <a:latin typeface="黑体" panose="02010609060101010101" pitchFamily="49" charset="-122"/>
                <a:ea typeface="黑体" panose="02010609060101010101" pitchFamily="49" charset="-122"/>
              </a:rPr>
              <a:t>亿两白银。）</a:t>
            </a:r>
          </a:p>
          <a:p>
            <a:pPr>
              <a:lnSpc>
                <a:spcPct val="110000"/>
              </a:lnSpc>
              <a:spcBef>
                <a:spcPts val="600"/>
              </a:spcBef>
              <a:spcAft>
                <a:spcPts val="600"/>
              </a:spcAft>
            </a:pPr>
            <a:r>
              <a:rPr lang="en-US" altLang="zh-CN" sz="2000" b="1" dirty="0">
                <a:solidFill>
                  <a:srgbClr val="7030A0"/>
                </a:solidFill>
                <a:latin typeface="黑体" panose="02010609060101010101" pitchFamily="49" charset="-122"/>
                <a:ea typeface="黑体" panose="02010609060101010101" pitchFamily="49" charset="-122"/>
              </a:rPr>
              <a:t>    </a:t>
            </a:r>
            <a:r>
              <a:rPr lang="zh-CN" altLang="en-US" sz="2000" b="1" dirty="0">
                <a:solidFill>
                  <a:srgbClr val="7030A0"/>
                </a:solidFill>
                <a:latin typeface="黑体" panose="02010609060101010101" pitchFamily="49" charset="-122"/>
                <a:ea typeface="黑体" panose="02010609060101010101" pitchFamily="49" charset="-122"/>
              </a:rPr>
              <a:t>在</a:t>
            </a:r>
            <a:r>
              <a:rPr lang="en-US" altLang="zh-CN" sz="2000" b="1" dirty="0">
                <a:solidFill>
                  <a:srgbClr val="7030A0"/>
                </a:solidFill>
                <a:latin typeface="黑体" panose="02010609060101010101" pitchFamily="49" charset="-122"/>
                <a:ea typeface="黑体" panose="02010609060101010101" pitchFamily="49" charset="-122"/>
              </a:rPr>
              <a:t>《</a:t>
            </a:r>
            <a:r>
              <a:rPr lang="zh-CN" altLang="en-US" sz="2000" b="1" dirty="0">
                <a:solidFill>
                  <a:srgbClr val="7030A0"/>
                </a:solidFill>
                <a:latin typeface="黑体" panose="02010609060101010101" pitchFamily="49" charset="-122"/>
                <a:ea typeface="黑体" panose="02010609060101010101" pitchFamily="49" charset="-122"/>
              </a:rPr>
              <a:t>南京条约</a:t>
            </a:r>
            <a:r>
              <a:rPr lang="en-US" altLang="zh-CN" sz="2000" b="1" dirty="0">
                <a:solidFill>
                  <a:srgbClr val="7030A0"/>
                </a:solidFill>
                <a:latin typeface="黑体" panose="02010609060101010101" pitchFamily="49" charset="-122"/>
                <a:ea typeface="黑体" panose="02010609060101010101" pitchFamily="49" charset="-122"/>
              </a:rPr>
              <a:t>》</a:t>
            </a:r>
            <a:r>
              <a:rPr lang="zh-CN" altLang="en-US" sz="2000" b="1" dirty="0">
                <a:solidFill>
                  <a:srgbClr val="7030A0"/>
                </a:solidFill>
                <a:latin typeface="黑体" panose="02010609060101010101" pitchFamily="49" charset="-122"/>
                <a:ea typeface="黑体" panose="02010609060101010101" pitchFamily="49" charset="-122"/>
              </a:rPr>
              <a:t>签订的一百余年间，清政府、北洋政府、国民政府与外国列强陆续签订了大量不平等条约，其中较为重要的就有</a:t>
            </a:r>
            <a:r>
              <a:rPr lang="en-US" altLang="zh-CN" sz="2000" b="1" dirty="0">
                <a:solidFill>
                  <a:srgbClr val="7030A0"/>
                </a:solidFill>
                <a:latin typeface="黑体" panose="02010609060101010101" pitchFamily="49" charset="-122"/>
                <a:ea typeface="黑体" panose="02010609060101010101" pitchFamily="49" charset="-122"/>
              </a:rPr>
              <a:t>300</a:t>
            </a:r>
            <a:r>
              <a:rPr lang="zh-CN" altLang="en-US" sz="2000" b="1" dirty="0">
                <a:solidFill>
                  <a:srgbClr val="7030A0"/>
                </a:solidFill>
                <a:latin typeface="黑体" panose="02010609060101010101" pitchFamily="49" charset="-122"/>
                <a:ea typeface="黑体" panose="02010609060101010101" pitchFamily="49" charset="-122"/>
              </a:rPr>
              <a:t>余个。</a:t>
            </a:r>
          </a:p>
        </p:txBody>
      </p:sp>
      <p:sp>
        <p:nvSpPr>
          <p:cNvPr id="3" name="灯片编号占位符 2"/>
          <p:cNvSpPr>
            <a:spLocks noGrp="1"/>
          </p:cNvSpPr>
          <p:nvPr>
            <p:ph type="sldNum" sz="quarter" idx="4"/>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第</a:t>
            </a:r>
            <a:fld id="{5C4FFF0B-0E6F-476D-A3F3-C52633D3654B}" type="slidenum">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96</a:t>
            </a:fld>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页，共</a:t>
            </a:r>
            <a:r>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14</a:t>
            </a:r>
            <a:r>
              <a:rPr kumimoji="0" lang="zh-CN" altLang="en-US"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页</a:t>
            </a:r>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90A2912-7ECA-47F5-A6F8-C99F7F04DA60}"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0594">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0594">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0594">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0594">
                                            <p:txEl>
                                              <p:pRg st="2" end="2"/>
                                            </p:txEl>
                                          </p:spTgt>
                                        </p:tgtEl>
                                        <p:attrNameLst>
                                          <p:attrName>style.visibility</p:attrName>
                                        </p:attrNameLst>
                                      </p:cBhvr>
                                      <p:to>
                                        <p:strVal val="visible"/>
                                      </p:to>
                                    </p:set>
                                  </p:childTnLst>
                                </p:cTn>
                              </p:par>
                            </p:childTnLst>
                          </p:cTn>
                        </p:par>
                        <p:par>
                          <p:cTn id="18" fill="hold">
                            <p:stCondLst>
                              <p:cond delay="0"/>
                            </p:stCondLst>
                            <p:childTnLst>
                              <p:par>
                                <p:cTn id="19" presetID="2" presetClass="entr" presetSubtype="2" fill="hold" nodeType="afterEffect">
                                  <p:stCondLst>
                                    <p:cond delay="0"/>
                                  </p:stCondLst>
                                  <p:childTnLst>
                                    <p:set>
                                      <p:cBhvr>
                                        <p:cTn id="20" dur="1" fill="hold">
                                          <p:stCondLst>
                                            <p:cond delay="0"/>
                                          </p:stCondLst>
                                        </p:cTn>
                                        <p:tgtEl>
                                          <p:spTgt spid="110681"/>
                                        </p:tgtEl>
                                        <p:attrNameLst>
                                          <p:attrName>style.visibility</p:attrName>
                                        </p:attrNameLst>
                                      </p:cBhvr>
                                      <p:to>
                                        <p:strVal val="visible"/>
                                      </p:to>
                                    </p:set>
                                    <p:anim calcmode="lin" valueType="num">
                                      <p:cBhvr additive="base">
                                        <p:cTn id="21" dur="500" fill="hold"/>
                                        <p:tgtEl>
                                          <p:spTgt spid="110681"/>
                                        </p:tgtEl>
                                        <p:attrNameLst>
                                          <p:attrName>ppt_x</p:attrName>
                                        </p:attrNameLst>
                                      </p:cBhvr>
                                      <p:tavLst>
                                        <p:tav tm="0">
                                          <p:val>
                                            <p:strVal val="1+#ppt_w/2"/>
                                          </p:val>
                                        </p:tav>
                                        <p:tav tm="100000">
                                          <p:val>
                                            <p:strVal val="#ppt_x"/>
                                          </p:val>
                                        </p:tav>
                                      </p:tavLst>
                                    </p:anim>
                                    <p:anim calcmode="lin" valueType="num">
                                      <p:cBhvr additive="base">
                                        <p:cTn id="22" dur="500" fill="hold"/>
                                        <p:tgtEl>
                                          <p:spTgt spid="11068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059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0710"/>
                                        </p:tgtEl>
                                        <p:attrNameLst>
                                          <p:attrName>style.visibility</p:attrName>
                                        </p:attrNameLst>
                                      </p:cBhvr>
                                      <p:to>
                                        <p:strVal val="visible"/>
                                      </p:to>
                                    </p:set>
                                    <p:anim calcmode="lin" valueType="num">
                                      <p:cBhvr additive="base">
                                        <p:cTn id="31" dur="500" fill="hold"/>
                                        <p:tgtEl>
                                          <p:spTgt spid="110710"/>
                                        </p:tgtEl>
                                        <p:attrNameLst>
                                          <p:attrName>ppt_x</p:attrName>
                                        </p:attrNameLst>
                                      </p:cBhvr>
                                      <p:tavLst>
                                        <p:tav tm="0">
                                          <p:val>
                                            <p:strVal val="1+#ppt_w/2"/>
                                          </p:val>
                                        </p:tav>
                                        <p:tav tm="100000">
                                          <p:val>
                                            <p:strVal val="#ppt_x"/>
                                          </p:val>
                                        </p:tav>
                                      </p:tavLst>
                                    </p:anim>
                                    <p:anim calcmode="lin" valueType="num">
                                      <p:cBhvr additive="base">
                                        <p:cTn id="32" dur="500" fill="hold"/>
                                        <p:tgtEl>
                                          <p:spTgt spid="1107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05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4" grpId="0" build="allAtOnce" animBg="1"/>
      <p:bldP spid="110710"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p:nvPr/>
        </p:nvSpPr>
        <p:spPr>
          <a:xfrm>
            <a:off x="323850" y="1125538"/>
            <a:ext cx="8496300" cy="5256212"/>
          </a:xfrm>
          <a:prstGeom prst="rect">
            <a:avLst/>
          </a:prstGeom>
          <a:solidFill>
            <a:srgbClr val="CCFFCC"/>
          </a:solidFill>
          <a:ln w="25400" cap="flat" cmpd="sng">
            <a:solidFill>
              <a:srgbClr val="FFCC00"/>
            </a:solidFill>
            <a:prstDash val="solid"/>
            <a:miter/>
            <a:headEnd type="none" w="med" len="med"/>
            <a:tailEnd type="none" w="med" len="med"/>
          </a:ln>
          <a:effectLst>
            <a:outerShdw dist="17961" dir="2699999" algn="ctr" rotWithShape="0">
              <a:srgbClr val="997A00"/>
            </a:outerShdw>
          </a:effectLst>
        </p:spPr>
        <p:txBody>
          <a:bodyPr lIns="18000" rIns="18000" anchor="t"/>
          <a:lstStyle/>
          <a:p>
            <a:pPr>
              <a:lnSpc>
                <a:spcPct val="150000"/>
              </a:lnSpc>
              <a:buFont typeface="Wingdings" panose="05000000000000000000" pitchFamily="2" charset="2"/>
              <a:buChar char="Ø"/>
            </a:pPr>
            <a:r>
              <a:rPr lang="zh-CN" altLang="en-US" sz="2800" b="1" dirty="0">
                <a:solidFill>
                  <a:srgbClr val="C00000"/>
                </a:solidFill>
                <a:latin typeface="微软雅黑" panose="020B0503020204020204" pitchFamily="34" charset="-122"/>
                <a:ea typeface="微软雅黑" panose="020B0503020204020204" pitchFamily="34" charset="-122"/>
              </a:rPr>
              <a:t>英国工业革命对中国的意义</a:t>
            </a:r>
          </a:p>
          <a:p>
            <a:pPr lvl="1" indent="0" eaLnBrk="1" hangingPunct="1">
              <a:spcBef>
                <a:spcPts val="600"/>
              </a:spcBef>
              <a:spcAft>
                <a:spcPts val="600"/>
              </a:spcAft>
              <a:buFont typeface="Wingdings" panose="05000000000000000000" pitchFamily="2" charset="2"/>
              <a:buChar char="ü"/>
            </a:pPr>
            <a:r>
              <a:rPr lang="zh-CN" altLang="en-US" sz="2400" b="1" dirty="0">
                <a:solidFill>
                  <a:srgbClr val="9900CC"/>
                </a:solidFill>
                <a:latin typeface="微软雅黑" panose="020B0503020204020204" pitchFamily="34" charset="-122"/>
                <a:ea typeface="微软雅黑" panose="020B0503020204020204" pitchFamily="34" charset="-122"/>
              </a:rPr>
              <a:t>随着中国社会性质的变化，中国的主要任务、主要矛盾发生了变化。</a:t>
            </a:r>
          </a:p>
          <a:p>
            <a:pPr lvl="1" indent="0" eaLnBrk="1" hangingPunct="1">
              <a:spcBef>
                <a:spcPts val="600"/>
              </a:spcBef>
              <a:spcAft>
                <a:spcPts val="600"/>
              </a:spcAft>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鸦片战争后封建社会危机四伏。</a:t>
            </a:r>
            <a:r>
              <a:rPr lang="zh-CN" altLang="en-US" sz="2400" b="1" dirty="0">
                <a:solidFill>
                  <a:srgbClr val="9900CC"/>
                </a:solidFill>
                <a:latin typeface="微软雅黑" panose="020B0503020204020204" pitchFamily="34" charset="-122"/>
                <a:ea typeface="微软雅黑" panose="020B0503020204020204" pitchFamily="34" charset="-122"/>
              </a:rPr>
              <a:t>忧患意识和历史责任感，促使一批政治眼光比较敏锐的封建知识分子，进一步去探索和寻找中国社会摆脱困境与危机的良策。</a:t>
            </a:r>
          </a:p>
          <a:p>
            <a:pPr lvl="1" indent="0" eaLnBrk="1" hangingPunct="1">
              <a:spcBef>
                <a:spcPts val="600"/>
              </a:spcBef>
              <a:spcAft>
                <a:spcPts val="600"/>
              </a:spcAft>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rPr>
              <a:t>他们以传统经学为依托，以匡时救世为己任，</a:t>
            </a:r>
            <a:r>
              <a:rPr lang="zh-CN" altLang="en-US" sz="2400" b="1" dirty="0">
                <a:solidFill>
                  <a:srgbClr val="9900CC"/>
                </a:solidFill>
                <a:latin typeface="微软雅黑" panose="020B0503020204020204" pitchFamily="34" charset="-122"/>
                <a:ea typeface="微软雅黑" panose="020B0503020204020204" pitchFamily="34" charset="-122"/>
              </a:rPr>
              <a:t>对内主张整革吏治，改革弊政；对外提倡学习西技，抵抗侵略，从而逐渐在地主阶级中形成一股经世致用的社会思潮。</a:t>
            </a:r>
          </a:p>
          <a:p>
            <a:pPr lvl="1" indent="0" eaLnBrk="1" hangingPunct="1">
              <a:spcBef>
                <a:spcPts val="600"/>
              </a:spcBef>
              <a:spcAft>
                <a:spcPts val="600"/>
              </a:spcAft>
              <a:buFont typeface="Wingdings" panose="05000000000000000000" pitchFamily="2" charset="2"/>
              <a:buChar char="ü"/>
            </a:pPr>
            <a:r>
              <a:rPr lang="zh-CN" altLang="en-US" sz="2400" b="1" dirty="0">
                <a:solidFill>
                  <a:srgbClr val="9900CC"/>
                </a:solidFill>
                <a:latin typeface="微软雅黑" panose="020B0503020204020204" pitchFamily="34" charset="-122"/>
                <a:ea typeface="微软雅黑" panose="020B0503020204020204" pitchFamily="34" charset="-122"/>
              </a:rPr>
              <a:t>向西方学习的新思潮的萌发，先进的中国人为中国带来了先进的生产方式和思想，促进了中国的近代化。</a:t>
            </a:r>
          </a:p>
        </p:txBody>
      </p:sp>
      <p:sp>
        <p:nvSpPr>
          <p:cNvPr id="53250" name="Rectangle 3"/>
          <p:cNvSpPr/>
          <p:nvPr/>
        </p:nvSpPr>
        <p:spPr>
          <a:xfrm>
            <a:off x="1116013" y="333375"/>
            <a:ext cx="7127875" cy="703263"/>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pPr>
              <a:lnSpc>
                <a:spcPct val="90000"/>
              </a:lnSpc>
            </a:pPr>
            <a:r>
              <a:rPr lang="zh-CN" altLang="en-US" sz="4400" b="1" dirty="0">
                <a:solidFill>
                  <a:schemeClr val="bg1"/>
                </a:solidFill>
                <a:latin typeface="微软雅黑" panose="020B0503020204020204" pitchFamily="34" charset="-122"/>
                <a:ea typeface="微软雅黑" panose="020B0503020204020204" pitchFamily="34" charset="-122"/>
              </a:rPr>
              <a:t>英国工业革命的意义</a:t>
            </a:r>
          </a:p>
        </p:txBody>
      </p:sp>
      <p:pic>
        <p:nvPicPr>
          <p:cNvPr id="111620" name="Picture 4" descr="奕"/>
          <p:cNvPicPr>
            <a:picLocks noChangeAspect="1"/>
          </p:cNvPicPr>
          <p:nvPr/>
        </p:nvPicPr>
        <p:blipFill>
          <a:blip r:embed="rId2"/>
          <a:stretch>
            <a:fillRect/>
          </a:stretch>
        </p:blipFill>
        <p:spPr>
          <a:xfrm>
            <a:off x="684213" y="193675"/>
            <a:ext cx="1439862" cy="1836738"/>
          </a:xfrm>
          <a:prstGeom prst="rect">
            <a:avLst/>
          </a:prstGeom>
          <a:noFill/>
          <a:ln w="9525">
            <a:noFill/>
          </a:ln>
        </p:spPr>
      </p:pic>
      <p:sp>
        <p:nvSpPr>
          <p:cNvPr id="111621" name="Rectangle 5"/>
          <p:cNvSpPr/>
          <p:nvPr/>
        </p:nvSpPr>
        <p:spPr>
          <a:xfrm>
            <a:off x="827088" y="1633538"/>
            <a:ext cx="1008062" cy="366712"/>
          </a:xfrm>
          <a:prstGeom prst="rect">
            <a:avLst/>
          </a:prstGeom>
          <a:solidFill>
            <a:srgbClr val="FFFF99"/>
          </a:solidFill>
          <a:ln w="19050" cap="flat" cmpd="sng">
            <a:solidFill>
              <a:srgbClr val="003366"/>
            </a:solidFill>
            <a:prstDash val="solid"/>
            <a:miter/>
            <a:headEnd type="none" w="med" len="med"/>
            <a:tailEnd type="none" w="med" len="med"/>
          </a:ln>
        </p:spPr>
        <p:txBody>
          <a:bodyPr lIns="18000" rIns="18000" anchor="ctr"/>
          <a:lstStyle/>
          <a:p>
            <a:r>
              <a:rPr lang="zh-CN" altLang="en-US" sz="1400" b="1" dirty="0">
                <a:latin typeface="宋体" panose="02010600030101010101" pitchFamily="2" charset="-122"/>
                <a:ea typeface="宋体" panose="02010600030101010101" pitchFamily="2" charset="-122"/>
              </a:rPr>
              <a:t>恭亲王奕</a:t>
            </a:r>
          </a:p>
        </p:txBody>
      </p:sp>
      <p:pic>
        <p:nvPicPr>
          <p:cNvPr id="111622" name="Picture 6" descr="曾国藩"/>
          <p:cNvPicPr>
            <a:picLocks noChangeAspect="1"/>
          </p:cNvPicPr>
          <p:nvPr/>
        </p:nvPicPr>
        <p:blipFill>
          <a:blip r:embed="rId3"/>
          <a:stretch>
            <a:fillRect/>
          </a:stretch>
        </p:blipFill>
        <p:spPr>
          <a:xfrm>
            <a:off x="2124075" y="182563"/>
            <a:ext cx="1368425" cy="1800225"/>
          </a:xfrm>
          <a:prstGeom prst="rect">
            <a:avLst/>
          </a:prstGeom>
          <a:noFill/>
          <a:ln w="9525">
            <a:noFill/>
          </a:ln>
        </p:spPr>
      </p:pic>
      <p:sp>
        <p:nvSpPr>
          <p:cNvPr id="111623" name="Rectangle 7"/>
          <p:cNvSpPr/>
          <p:nvPr/>
        </p:nvSpPr>
        <p:spPr>
          <a:xfrm>
            <a:off x="2339975" y="1622425"/>
            <a:ext cx="863600" cy="366713"/>
          </a:xfrm>
          <a:prstGeom prst="rect">
            <a:avLst/>
          </a:prstGeom>
          <a:solidFill>
            <a:srgbClr val="FFFF99"/>
          </a:solidFill>
          <a:ln w="19050" cap="flat" cmpd="sng">
            <a:solidFill>
              <a:srgbClr val="003366"/>
            </a:solidFill>
            <a:prstDash val="solid"/>
            <a:miter/>
            <a:headEnd type="none" w="med" len="med"/>
            <a:tailEnd type="none" w="med" len="med"/>
          </a:ln>
        </p:spPr>
        <p:txBody>
          <a:bodyPr lIns="18000" rIns="18000" anchor="ctr"/>
          <a:lstStyle/>
          <a:p>
            <a:r>
              <a:rPr lang="zh-CN" altLang="en-US" sz="1400" b="1" dirty="0">
                <a:latin typeface="宋体" panose="02010600030101010101" pitchFamily="2" charset="-122"/>
                <a:ea typeface="宋体" panose="02010600030101010101" pitchFamily="2" charset="-122"/>
              </a:rPr>
              <a:t>曾国藩</a:t>
            </a:r>
          </a:p>
        </p:txBody>
      </p:sp>
      <p:pic>
        <p:nvPicPr>
          <p:cNvPr id="111624" name="Picture 8" descr="李鸿章"/>
          <p:cNvPicPr>
            <a:picLocks noChangeAspect="1"/>
          </p:cNvPicPr>
          <p:nvPr/>
        </p:nvPicPr>
        <p:blipFill>
          <a:blip r:embed="rId4"/>
          <a:stretch>
            <a:fillRect/>
          </a:stretch>
        </p:blipFill>
        <p:spPr>
          <a:xfrm>
            <a:off x="3492500" y="182563"/>
            <a:ext cx="1366838" cy="1800225"/>
          </a:xfrm>
          <a:prstGeom prst="rect">
            <a:avLst/>
          </a:prstGeom>
          <a:noFill/>
          <a:ln w="9525">
            <a:noFill/>
          </a:ln>
        </p:spPr>
      </p:pic>
      <p:sp>
        <p:nvSpPr>
          <p:cNvPr id="111625" name="Rectangle 9"/>
          <p:cNvSpPr/>
          <p:nvPr/>
        </p:nvSpPr>
        <p:spPr>
          <a:xfrm>
            <a:off x="3708400" y="1622425"/>
            <a:ext cx="863600" cy="366713"/>
          </a:xfrm>
          <a:prstGeom prst="rect">
            <a:avLst/>
          </a:prstGeom>
          <a:solidFill>
            <a:srgbClr val="FFFF99"/>
          </a:solidFill>
          <a:ln w="19050" cap="flat" cmpd="sng">
            <a:solidFill>
              <a:srgbClr val="003366"/>
            </a:solidFill>
            <a:prstDash val="solid"/>
            <a:miter/>
            <a:headEnd type="none" w="med" len="med"/>
            <a:tailEnd type="none" w="med" len="med"/>
          </a:ln>
        </p:spPr>
        <p:txBody>
          <a:bodyPr lIns="18000" rIns="18000" anchor="ctr"/>
          <a:lstStyle/>
          <a:p>
            <a:r>
              <a:rPr lang="zh-CN" altLang="en-US" sz="1400" b="1" dirty="0">
                <a:latin typeface="宋体" panose="02010600030101010101" pitchFamily="2" charset="-122"/>
                <a:ea typeface="宋体" panose="02010600030101010101" pitchFamily="2" charset="-122"/>
              </a:rPr>
              <a:t>李鸿章</a:t>
            </a:r>
          </a:p>
        </p:txBody>
      </p:sp>
      <p:pic>
        <p:nvPicPr>
          <p:cNvPr id="111626" name="Picture 10" descr="左宗棠"/>
          <p:cNvPicPr>
            <a:picLocks noChangeAspect="1"/>
          </p:cNvPicPr>
          <p:nvPr/>
        </p:nvPicPr>
        <p:blipFill>
          <a:blip r:embed="rId5"/>
          <a:stretch>
            <a:fillRect/>
          </a:stretch>
        </p:blipFill>
        <p:spPr>
          <a:xfrm>
            <a:off x="4859338" y="182563"/>
            <a:ext cx="1368425" cy="1800225"/>
          </a:xfrm>
          <a:prstGeom prst="rect">
            <a:avLst/>
          </a:prstGeom>
          <a:noFill/>
          <a:ln w="9525">
            <a:noFill/>
          </a:ln>
        </p:spPr>
      </p:pic>
      <p:sp>
        <p:nvSpPr>
          <p:cNvPr id="111627" name="Rectangle 11"/>
          <p:cNvSpPr/>
          <p:nvPr/>
        </p:nvSpPr>
        <p:spPr>
          <a:xfrm>
            <a:off x="5076825" y="1622425"/>
            <a:ext cx="863600" cy="366713"/>
          </a:xfrm>
          <a:prstGeom prst="rect">
            <a:avLst/>
          </a:prstGeom>
          <a:solidFill>
            <a:srgbClr val="FFFF99"/>
          </a:solidFill>
          <a:ln w="19050" cap="flat" cmpd="sng">
            <a:solidFill>
              <a:srgbClr val="003366"/>
            </a:solidFill>
            <a:prstDash val="solid"/>
            <a:miter/>
            <a:headEnd type="none" w="med" len="med"/>
            <a:tailEnd type="none" w="med" len="med"/>
          </a:ln>
        </p:spPr>
        <p:txBody>
          <a:bodyPr lIns="18000" rIns="18000" anchor="ctr"/>
          <a:lstStyle/>
          <a:p>
            <a:r>
              <a:rPr lang="zh-CN" altLang="en-US" sz="1400" b="1" dirty="0">
                <a:latin typeface="宋体" panose="02010600030101010101" pitchFamily="2" charset="-122"/>
                <a:ea typeface="宋体" panose="02010600030101010101" pitchFamily="2" charset="-122"/>
              </a:rPr>
              <a:t>左宗棠</a:t>
            </a:r>
          </a:p>
        </p:txBody>
      </p:sp>
      <p:pic>
        <p:nvPicPr>
          <p:cNvPr id="111628" name="Picture 12" descr="张之洞"/>
          <p:cNvPicPr>
            <a:picLocks noChangeAspect="1"/>
          </p:cNvPicPr>
          <p:nvPr/>
        </p:nvPicPr>
        <p:blipFill>
          <a:blip r:embed="rId6"/>
          <a:stretch>
            <a:fillRect/>
          </a:stretch>
        </p:blipFill>
        <p:spPr>
          <a:xfrm>
            <a:off x="6227763" y="182563"/>
            <a:ext cx="1296987" cy="1800225"/>
          </a:xfrm>
          <a:prstGeom prst="rect">
            <a:avLst/>
          </a:prstGeom>
          <a:noFill/>
          <a:ln w="9525">
            <a:noFill/>
          </a:ln>
        </p:spPr>
      </p:pic>
      <p:sp>
        <p:nvSpPr>
          <p:cNvPr id="111629" name="Rectangle 13"/>
          <p:cNvSpPr/>
          <p:nvPr/>
        </p:nvSpPr>
        <p:spPr>
          <a:xfrm>
            <a:off x="6443663" y="1622425"/>
            <a:ext cx="863600" cy="366713"/>
          </a:xfrm>
          <a:prstGeom prst="rect">
            <a:avLst/>
          </a:prstGeom>
          <a:solidFill>
            <a:srgbClr val="FFFF99"/>
          </a:solidFill>
          <a:ln w="19050" cap="flat" cmpd="sng">
            <a:solidFill>
              <a:srgbClr val="003366"/>
            </a:solidFill>
            <a:prstDash val="solid"/>
            <a:miter/>
            <a:headEnd type="none" w="med" len="med"/>
            <a:tailEnd type="none" w="med" len="med"/>
          </a:ln>
        </p:spPr>
        <p:txBody>
          <a:bodyPr lIns="18000" rIns="18000" anchor="ctr"/>
          <a:lstStyle/>
          <a:p>
            <a:r>
              <a:rPr lang="zh-CN" altLang="en-US" sz="1400" b="1" dirty="0">
                <a:latin typeface="宋体" panose="02010600030101010101" pitchFamily="2" charset="-122"/>
                <a:ea typeface="宋体" panose="02010600030101010101" pitchFamily="2" charset="-122"/>
              </a:rPr>
              <a:t>张之洞</a:t>
            </a:r>
          </a:p>
        </p:txBody>
      </p:sp>
      <p:pic>
        <p:nvPicPr>
          <p:cNvPr id="111630" name="Picture 14" descr="盛宣怀"/>
          <p:cNvPicPr>
            <a:picLocks noChangeAspect="1"/>
          </p:cNvPicPr>
          <p:nvPr/>
        </p:nvPicPr>
        <p:blipFill>
          <a:blip r:embed="rId7"/>
          <a:stretch>
            <a:fillRect/>
          </a:stretch>
        </p:blipFill>
        <p:spPr>
          <a:xfrm>
            <a:off x="7524750" y="182563"/>
            <a:ext cx="1223963" cy="1800225"/>
          </a:xfrm>
          <a:prstGeom prst="rect">
            <a:avLst/>
          </a:prstGeom>
          <a:noFill/>
          <a:ln w="9525">
            <a:noFill/>
          </a:ln>
        </p:spPr>
      </p:pic>
      <p:sp>
        <p:nvSpPr>
          <p:cNvPr id="111631" name="Rectangle 15"/>
          <p:cNvSpPr/>
          <p:nvPr/>
        </p:nvSpPr>
        <p:spPr>
          <a:xfrm>
            <a:off x="7740650" y="1622425"/>
            <a:ext cx="863600" cy="366713"/>
          </a:xfrm>
          <a:prstGeom prst="rect">
            <a:avLst/>
          </a:prstGeom>
          <a:solidFill>
            <a:srgbClr val="FFFF99"/>
          </a:solidFill>
          <a:ln w="19050" cap="flat" cmpd="sng">
            <a:solidFill>
              <a:srgbClr val="003366"/>
            </a:solidFill>
            <a:prstDash val="solid"/>
            <a:miter/>
            <a:headEnd type="none" w="med" len="med"/>
            <a:tailEnd type="none" w="med" len="med"/>
          </a:ln>
        </p:spPr>
        <p:txBody>
          <a:bodyPr lIns="18000" rIns="18000" anchor="ctr"/>
          <a:lstStyle/>
          <a:p>
            <a:r>
              <a:rPr lang="zh-CN" altLang="en-US" sz="1400" b="1" dirty="0">
                <a:latin typeface="宋体" panose="02010600030101010101" pitchFamily="2" charset="-122"/>
                <a:ea typeface="宋体" panose="02010600030101010101" pitchFamily="2" charset="-122"/>
              </a:rPr>
              <a:t>盛宣怀</a:t>
            </a:r>
          </a:p>
        </p:txBody>
      </p:sp>
      <p:pic>
        <p:nvPicPr>
          <p:cNvPr id="111632" name="Picture 16" descr="大清幼童赴美留学"/>
          <p:cNvPicPr>
            <a:picLocks noChangeAspect="1"/>
          </p:cNvPicPr>
          <p:nvPr/>
        </p:nvPicPr>
        <p:blipFill>
          <a:blip r:embed="rId8"/>
          <a:stretch>
            <a:fillRect/>
          </a:stretch>
        </p:blipFill>
        <p:spPr>
          <a:xfrm>
            <a:off x="684213" y="2054225"/>
            <a:ext cx="2663825" cy="1873250"/>
          </a:xfrm>
          <a:prstGeom prst="rect">
            <a:avLst/>
          </a:prstGeom>
          <a:noFill/>
          <a:ln w="9525">
            <a:noFill/>
          </a:ln>
        </p:spPr>
      </p:pic>
      <p:sp>
        <p:nvSpPr>
          <p:cNvPr id="111633" name="Rectangle 17"/>
          <p:cNvSpPr/>
          <p:nvPr/>
        </p:nvSpPr>
        <p:spPr>
          <a:xfrm>
            <a:off x="1116013" y="3638550"/>
            <a:ext cx="1728787" cy="366713"/>
          </a:xfrm>
          <a:prstGeom prst="rect">
            <a:avLst/>
          </a:prstGeom>
          <a:solidFill>
            <a:srgbClr val="FFFF99"/>
          </a:solidFill>
          <a:ln w="19050" cap="flat" cmpd="sng">
            <a:solidFill>
              <a:srgbClr val="003366"/>
            </a:solidFill>
            <a:prstDash val="solid"/>
            <a:miter/>
            <a:headEnd type="none" w="med" len="med"/>
            <a:tailEnd type="none" w="med" len="med"/>
          </a:ln>
        </p:spPr>
        <p:txBody>
          <a:bodyPr lIns="18000" rIns="18000" anchor="ctr"/>
          <a:lstStyle/>
          <a:p>
            <a:r>
              <a:rPr lang="zh-CN" altLang="en-US" sz="1400" b="1" dirty="0">
                <a:latin typeface="宋体" panose="02010600030101010101" pitchFamily="2" charset="-122"/>
                <a:ea typeface="宋体" panose="02010600030101010101" pitchFamily="2" charset="-122"/>
              </a:rPr>
              <a:t>大清幼童赴美留学</a:t>
            </a:r>
          </a:p>
        </p:txBody>
      </p:sp>
      <p:pic>
        <p:nvPicPr>
          <p:cNvPr id="111634" name="Picture 18" descr="江南制造总局炼钢厂"/>
          <p:cNvPicPr>
            <a:picLocks noChangeAspect="1"/>
          </p:cNvPicPr>
          <p:nvPr/>
        </p:nvPicPr>
        <p:blipFill>
          <a:blip r:embed="rId9"/>
          <a:stretch>
            <a:fillRect/>
          </a:stretch>
        </p:blipFill>
        <p:spPr>
          <a:xfrm>
            <a:off x="3348038" y="2054225"/>
            <a:ext cx="2519362" cy="1873250"/>
          </a:xfrm>
          <a:prstGeom prst="rect">
            <a:avLst/>
          </a:prstGeom>
          <a:noFill/>
          <a:ln w="9525">
            <a:noFill/>
          </a:ln>
        </p:spPr>
      </p:pic>
      <p:pic>
        <p:nvPicPr>
          <p:cNvPr id="111635" name="Picture 19" descr="洋务派创办的上海华盛纺织总厂"/>
          <p:cNvPicPr>
            <a:picLocks noChangeAspect="1"/>
          </p:cNvPicPr>
          <p:nvPr/>
        </p:nvPicPr>
        <p:blipFill>
          <a:blip r:embed="rId10"/>
          <a:stretch>
            <a:fillRect/>
          </a:stretch>
        </p:blipFill>
        <p:spPr>
          <a:xfrm>
            <a:off x="5867400" y="2054225"/>
            <a:ext cx="2881313" cy="1873250"/>
          </a:xfrm>
          <a:prstGeom prst="rect">
            <a:avLst/>
          </a:prstGeom>
          <a:noFill/>
          <a:ln w="9525">
            <a:noFill/>
          </a:ln>
        </p:spPr>
      </p:pic>
      <p:sp>
        <p:nvSpPr>
          <p:cNvPr id="111636" name="Rectangle 20"/>
          <p:cNvSpPr/>
          <p:nvPr/>
        </p:nvSpPr>
        <p:spPr>
          <a:xfrm>
            <a:off x="5867400" y="3638550"/>
            <a:ext cx="2735263" cy="366713"/>
          </a:xfrm>
          <a:prstGeom prst="rect">
            <a:avLst/>
          </a:prstGeom>
          <a:solidFill>
            <a:srgbClr val="FFFF99"/>
          </a:solidFill>
          <a:ln w="19050" cap="flat" cmpd="sng">
            <a:solidFill>
              <a:srgbClr val="003366"/>
            </a:solidFill>
            <a:prstDash val="solid"/>
            <a:miter/>
            <a:headEnd type="none" w="med" len="med"/>
            <a:tailEnd type="none" w="med" len="med"/>
          </a:ln>
        </p:spPr>
        <p:txBody>
          <a:bodyPr lIns="18000" rIns="18000" anchor="ctr"/>
          <a:lstStyle/>
          <a:p>
            <a:r>
              <a:rPr lang="zh-CN" altLang="en-US" sz="1400" b="1" dirty="0">
                <a:latin typeface="宋体" panose="02010600030101010101" pitchFamily="2" charset="-122"/>
                <a:ea typeface="宋体" panose="02010600030101010101" pitchFamily="2" charset="-122"/>
              </a:rPr>
              <a:t>洋务派创办的上海华盛纺织总厂</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97</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1618">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1618">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116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1618">
                                            <p:txEl>
                                              <p:pRg st="2" end="2"/>
                                            </p:txEl>
                                          </p:spTgt>
                                        </p:tgtEl>
                                        <p:attrNameLst>
                                          <p:attrName>style.visibility</p:attrName>
                                        </p:attrNameLst>
                                      </p:cBhvr>
                                      <p:to>
                                        <p:strVal val="visible"/>
                                      </p:to>
                                    </p:set>
                                  </p:childTnLst>
                                </p:cTn>
                              </p:par>
                            </p:childTnLst>
                          </p:cTn>
                        </p:par>
                        <p:par>
                          <p:cTn id="17" fill="hold">
                            <p:stCondLst>
                              <p:cond delay="0"/>
                            </p:stCondLst>
                            <p:childTnLst>
                              <p:par>
                                <p:cTn id="18" presetID="3" presetClass="entr" presetSubtype="10" fill="hold" nodeType="afterEffect">
                                  <p:stCondLst>
                                    <p:cond delay="0"/>
                                  </p:stCondLst>
                                  <p:childTnLst>
                                    <p:set>
                                      <p:cBhvr>
                                        <p:cTn id="19" dur="1" fill="hold">
                                          <p:stCondLst>
                                            <p:cond delay="0"/>
                                          </p:stCondLst>
                                        </p:cTn>
                                        <p:tgtEl>
                                          <p:spTgt spid="111620"/>
                                        </p:tgtEl>
                                        <p:attrNameLst>
                                          <p:attrName>style.visibility</p:attrName>
                                        </p:attrNameLst>
                                      </p:cBhvr>
                                      <p:to>
                                        <p:strVal val="visible"/>
                                      </p:to>
                                    </p:set>
                                    <p:animEffect transition="in" filter="blinds(horizontal)">
                                      <p:cBhvr>
                                        <p:cTn id="20" dur="500"/>
                                        <p:tgtEl>
                                          <p:spTgt spid="111620"/>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11621"/>
                                        </p:tgtEl>
                                        <p:attrNameLst>
                                          <p:attrName>style.visibility</p:attrName>
                                        </p:attrNameLst>
                                      </p:cBhvr>
                                      <p:to>
                                        <p:strVal val="visible"/>
                                      </p:to>
                                    </p:set>
                                  </p:childTnLst>
                                </p:cTn>
                              </p:par>
                            </p:childTnLst>
                          </p:cTn>
                        </p:par>
                        <p:par>
                          <p:cTn id="24" fill="hold">
                            <p:stCondLst>
                              <p:cond delay="500"/>
                            </p:stCondLst>
                            <p:childTnLst>
                              <p:par>
                                <p:cTn id="25" presetID="3" presetClass="entr" presetSubtype="10" fill="hold" nodeType="afterEffect">
                                  <p:stCondLst>
                                    <p:cond delay="0"/>
                                  </p:stCondLst>
                                  <p:childTnLst>
                                    <p:set>
                                      <p:cBhvr>
                                        <p:cTn id="26" dur="1" fill="hold">
                                          <p:stCondLst>
                                            <p:cond delay="0"/>
                                          </p:stCondLst>
                                        </p:cTn>
                                        <p:tgtEl>
                                          <p:spTgt spid="111622"/>
                                        </p:tgtEl>
                                        <p:attrNameLst>
                                          <p:attrName>style.visibility</p:attrName>
                                        </p:attrNameLst>
                                      </p:cBhvr>
                                      <p:to>
                                        <p:strVal val="visible"/>
                                      </p:to>
                                    </p:set>
                                    <p:animEffect transition="in" filter="blinds(horizontal)">
                                      <p:cBhvr>
                                        <p:cTn id="27" dur="500"/>
                                        <p:tgtEl>
                                          <p:spTgt spid="111622"/>
                                        </p:tgtEl>
                                      </p:cBhvr>
                                    </p:animEffec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0"/>
                                          </p:stCondLst>
                                        </p:cTn>
                                        <p:tgtEl>
                                          <p:spTgt spid="111623"/>
                                        </p:tgtEl>
                                        <p:attrNameLst>
                                          <p:attrName>style.visibility</p:attrName>
                                        </p:attrNameLst>
                                      </p:cBhvr>
                                      <p:to>
                                        <p:strVal val="visible"/>
                                      </p:to>
                                    </p:set>
                                  </p:childTnLst>
                                </p:cTn>
                              </p:par>
                            </p:childTnLst>
                          </p:cTn>
                        </p:par>
                        <p:par>
                          <p:cTn id="31" fill="hold">
                            <p:stCondLst>
                              <p:cond delay="1000"/>
                            </p:stCondLst>
                            <p:childTnLst>
                              <p:par>
                                <p:cTn id="32" presetID="3" presetClass="entr" presetSubtype="10" fill="hold" nodeType="afterEffect">
                                  <p:stCondLst>
                                    <p:cond delay="0"/>
                                  </p:stCondLst>
                                  <p:childTnLst>
                                    <p:set>
                                      <p:cBhvr>
                                        <p:cTn id="33" dur="1" fill="hold">
                                          <p:stCondLst>
                                            <p:cond delay="0"/>
                                          </p:stCondLst>
                                        </p:cTn>
                                        <p:tgtEl>
                                          <p:spTgt spid="111624"/>
                                        </p:tgtEl>
                                        <p:attrNameLst>
                                          <p:attrName>style.visibility</p:attrName>
                                        </p:attrNameLst>
                                      </p:cBhvr>
                                      <p:to>
                                        <p:strVal val="visible"/>
                                      </p:to>
                                    </p:set>
                                    <p:animEffect transition="in" filter="blinds(horizontal)">
                                      <p:cBhvr>
                                        <p:cTn id="34" dur="500"/>
                                        <p:tgtEl>
                                          <p:spTgt spid="111624"/>
                                        </p:tgtEl>
                                      </p:cBhvr>
                                    </p:animEffect>
                                  </p:childTnLst>
                                </p:cTn>
                              </p:par>
                            </p:childTnLst>
                          </p:cTn>
                        </p:par>
                        <p:par>
                          <p:cTn id="35" fill="hold">
                            <p:stCondLst>
                              <p:cond delay="1500"/>
                            </p:stCondLst>
                            <p:childTnLst>
                              <p:par>
                                <p:cTn id="36" presetID="1" presetClass="entr" presetSubtype="0" fill="hold" grpId="0" nodeType="afterEffect">
                                  <p:stCondLst>
                                    <p:cond delay="0"/>
                                  </p:stCondLst>
                                  <p:childTnLst>
                                    <p:set>
                                      <p:cBhvr>
                                        <p:cTn id="37" dur="1" fill="hold">
                                          <p:stCondLst>
                                            <p:cond delay="0"/>
                                          </p:stCondLst>
                                        </p:cTn>
                                        <p:tgtEl>
                                          <p:spTgt spid="111625"/>
                                        </p:tgtEl>
                                        <p:attrNameLst>
                                          <p:attrName>style.visibility</p:attrName>
                                        </p:attrNameLst>
                                      </p:cBhvr>
                                      <p:to>
                                        <p:strVal val="visible"/>
                                      </p:to>
                                    </p:set>
                                  </p:childTnLst>
                                </p:cTn>
                              </p:par>
                            </p:childTnLst>
                          </p:cTn>
                        </p:par>
                        <p:par>
                          <p:cTn id="38" fill="hold">
                            <p:stCondLst>
                              <p:cond delay="1500"/>
                            </p:stCondLst>
                            <p:childTnLst>
                              <p:par>
                                <p:cTn id="39" presetID="3" presetClass="entr" presetSubtype="10" fill="hold" nodeType="afterEffect">
                                  <p:stCondLst>
                                    <p:cond delay="0"/>
                                  </p:stCondLst>
                                  <p:childTnLst>
                                    <p:set>
                                      <p:cBhvr>
                                        <p:cTn id="40" dur="1" fill="hold">
                                          <p:stCondLst>
                                            <p:cond delay="0"/>
                                          </p:stCondLst>
                                        </p:cTn>
                                        <p:tgtEl>
                                          <p:spTgt spid="111626"/>
                                        </p:tgtEl>
                                        <p:attrNameLst>
                                          <p:attrName>style.visibility</p:attrName>
                                        </p:attrNameLst>
                                      </p:cBhvr>
                                      <p:to>
                                        <p:strVal val="visible"/>
                                      </p:to>
                                    </p:set>
                                    <p:animEffect transition="in" filter="blinds(horizontal)">
                                      <p:cBhvr>
                                        <p:cTn id="41" dur="500"/>
                                        <p:tgtEl>
                                          <p:spTgt spid="111626"/>
                                        </p:tgtEl>
                                      </p:cBhvr>
                                    </p:animEffect>
                                  </p:childTnLst>
                                </p:cTn>
                              </p:par>
                            </p:childTnLst>
                          </p:cTn>
                        </p:par>
                        <p:par>
                          <p:cTn id="42" fill="hold">
                            <p:stCondLst>
                              <p:cond delay="2000"/>
                            </p:stCondLst>
                            <p:childTnLst>
                              <p:par>
                                <p:cTn id="43" presetID="1" presetClass="entr" presetSubtype="0" fill="hold" grpId="0" nodeType="afterEffect">
                                  <p:stCondLst>
                                    <p:cond delay="0"/>
                                  </p:stCondLst>
                                  <p:childTnLst>
                                    <p:set>
                                      <p:cBhvr>
                                        <p:cTn id="44" dur="1" fill="hold">
                                          <p:stCondLst>
                                            <p:cond delay="0"/>
                                          </p:stCondLst>
                                        </p:cTn>
                                        <p:tgtEl>
                                          <p:spTgt spid="111627"/>
                                        </p:tgtEl>
                                        <p:attrNameLst>
                                          <p:attrName>style.visibility</p:attrName>
                                        </p:attrNameLst>
                                      </p:cBhvr>
                                      <p:to>
                                        <p:strVal val="visible"/>
                                      </p:to>
                                    </p:set>
                                  </p:childTnLst>
                                </p:cTn>
                              </p:par>
                            </p:childTnLst>
                          </p:cTn>
                        </p:par>
                        <p:par>
                          <p:cTn id="45" fill="hold">
                            <p:stCondLst>
                              <p:cond delay="2000"/>
                            </p:stCondLst>
                            <p:childTnLst>
                              <p:par>
                                <p:cTn id="46" presetID="3" presetClass="entr" presetSubtype="10" fill="hold" nodeType="afterEffect">
                                  <p:stCondLst>
                                    <p:cond delay="0"/>
                                  </p:stCondLst>
                                  <p:childTnLst>
                                    <p:set>
                                      <p:cBhvr>
                                        <p:cTn id="47" dur="1" fill="hold">
                                          <p:stCondLst>
                                            <p:cond delay="0"/>
                                          </p:stCondLst>
                                        </p:cTn>
                                        <p:tgtEl>
                                          <p:spTgt spid="111628"/>
                                        </p:tgtEl>
                                        <p:attrNameLst>
                                          <p:attrName>style.visibility</p:attrName>
                                        </p:attrNameLst>
                                      </p:cBhvr>
                                      <p:to>
                                        <p:strVal val="visible"/>
                                      </p:to>
                                    </p:set>
                                    <p:animEffect transition="in" filter="blinds(horizontal)">
                                      <p:cBhvr>
                                        <p:cTn id="48" dur="500"/>
                                        <p:tgtEl>
                                          <p:spTgt spid="111628"/>
                                        </p:tgtEl>
                                      </p:cBhvr>
                                    </p:animEffect>
                                  </p:childTnLst>
                                </p:cTn>
                              </p:par>
                            </p:childTnLst>
                          </p:cTn>
                        </p:par>
                        <p:par>
                          <p:cTn id="49" fill="hold">
                            <p:stCondLst>
                              <p:cond delay="2500"/>
                            </p:stCondLst>
                            <p:childTnLst>
                              <p:par>
                                <p:cTn id="50" presetID="1" presetClass="entr" presetSubtype="0" fill="hold" grpId="0" nodeType="afterEffect">
                                  <p:stCondLst>
                                    <p:cond delay="0"/>
                                  </p:stCondLst>
                                  <p:childTnLst>
                                    <p:set>
                                      <p:cBhvr>
                                        <p:cTn id="51" dur="1" fill="hold">
                                          <p:stCondLst>
                                            <p:cond delay="0"/>
                                          </p:stCondLst>
                                        </p:cTn>
                                        <p:tgtEl>
                                          <p:spTgt spid="111629"/>
                                        </p:tgtEl>
                                        <p:attrNameLst>
                                          <p:attrName>style.visibility</p:attrName>
                                        </p:attrNameLst>
                                      </p:cBhvr>
                                      <p:to>
                                        <p:strVal val="visible"/>
                                      </p:to>
                                    </p:set>
                                  </p:childTnLst>
                                </p:cTn>
                              </p:par>
                            </p:childTnLst>
                          </p:cTn>
                        </p:par>
                        <p:par>
                          <p:cTn id="52" fill="hold">
                            <p:stCondLst>
                              <p:cond delay="2500"/>
                            </p:stCondLst>
                            <p:childTnLst>
                              <p:par>
                                <p:cTn id="53" presetID="3" presetClass="entr" presetSubtype="10" fill="hold" nodeType="afterEffect">
                                  <p:stCondLst>
                                    <p:cond delay="0"/>
                                  </p:stCondLst>
                                  <p:childTnLst>
                                    <p:set>
                                      <p:cBhvr>
                                        <p:cTn id="54" dur="1" fill="hold">
                                          <p:stCondLst>
                                            <p:cond delay="0"/>
                                          </p:stCondLst>
                                        </p:cTn>
                                        <p:tgtEl>
                                          <p:spTgt spid="111630"/>
                                        </p:tgtEl>
                                        <p:attrNameLst>
                                          <p:attrName>style.visibility</p:attrName>
                                        </p:attrNameLst>
                                      </p:cBhvr>
                                      <p:to>
                                        <p:strVal val="visible"/>
                                      </p:to>
                                    </p:set>
                                    <p:animEffect transition="in" filter="blinds(horizontal)">
                                      <p:cBhvr>
                                        <p:cTn id="55" dur="500"/>
                                        <p:tgtEl>
                                          <p:spTgt spid="111630"/>
                                        </p:tgtEl>
                                      </p:cBhvr>
                                    </p:animEffect>
                                  </p:childTnLst>
                                </p:cTn>
                              </p:par>
                            </p:childTnLst>
                          </p:cTn>
                        </p:par>
                        <p:par>
                          <p:cTn id="56" fill="hold">
                            <p:stCondLst>
                              <p:cond delay="3000"/>
                            </p:stCondLst>
                            <p:childTnLst>
                              <p:par>
                                <p:cTn id="57" presetID="1" presetClass="entr" presetSubtype="0" fill="hold" grpId="0" nodeType="afterEffect">
                                  <p:stCondLst>
                                    <p:cond delay="0"/>
                                  </p:stCondLst>
                                  <p:childTnLst>
                                    <p:set>
                                      <p:cBhvr>
                                        <p:cTn id="58" dur="1" fill="hold">
                                          <p:stCondLst>
                                            <p:cond delay="0"/>
                                          </p:stCondLst>
                                        </p:cTn>
                                        <p:tgtEl>
                                          <p:spTgt spid="1116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1618">
                                            <p:txEl>
                                              <p:pRg st="3" end="3"/>
                                            </p:txEl>
                                          </p:spTgt>
                                        </p:tgtEl>
                                        <p:attrNameLst>
                                          <p:attrName>style.visibility</p:attrName>
                                        </p:attrNameLst>
                                      </p:cBhvr>
                                      <p:to>
                                        <p:strVal val="visible"/>
                                      </p:to>
                                    </p:set>
                                  </p:childTnLst>
                                </p:cTn>
                              </p:par>
                            </p:childTnLst>
                          </p:cTn>
                        </p:par>
                        <p:par>
                          <p:cTn id="63" fill="hold">
                            <p:stCondLst>
                              <p:cond delay="0"/>
                            </p:stCondLst>
                            <p:childTnLst>
                              <p:par>
                                <p:cTn id="64" presetID="2" presetClass="entr" presetSubtype="8" fill="hold" nodeType="afterEffect">
                                  <p:stCondLst>
                                    <p:cond delay="0"/>
                                  </p:stCondLst>
                                  <p:childTnLst>
                                    <p:set>
                                      <p:cBhvr>
                                        <p:cTn id="65" dur="1" fill="hold">
                                          <p:stCondLst>
                                            <p:cond delay="0"/>
                                          </p:stCondLst>
                                        </p:cTn>
                                        <p:tgtEl>
                                          <p:spTgt spid="111632"/>
                                        </p:tgtEl>
                                        <p:attrNameLst>
                                          <p:attrName>style.visibility</p:attrName>
                                        </p:attrNameLst>
                                      </p:cBhvr>
                                      <p:to>
                                        <p:strVal val="visible"/>
                                      </p:to>
                                    </p:set>
                                    <p:anim calcmode="lin" valueType="num">
                                      <p:cBhvr additive="base">
                                        <p:cTn id="66" dur="500" fill="hold"/>
                                        <p:tgtEl>
                                          <p:spTgt spid="111632"/>
                                        </p:tgtEl>
                                        <p:attrNameLst>
                                          <p:attrName>ppt_x</p:attrName>
                                        </p:attrNameLst>
                                      </p:cBhvr>
                                      <p:tavLst>
                                        <p:tav tm="0">
                                          <p:val>
                                            <p:strVal val="0-#ppt_w/2"/>
                                          </p:val>
                                        </p:tav>
                                        <p:tav tm="100000">
                                          <p:val>
                                            <p:strVal val="#ppt_x"/>
                                          </p:val>
                                        </p:tav>
                                      </p:tavLst>
                                    </p:anim>
                                    <p:anim calcmode="lin" valueType="num">
                                      <p:cBhvr additive="base">
                                        <p:cTn id="67" dur="500" fill="hold"/>
                                        <p:tgtEl>
                                          <p:spTgt spid="111632"/>
                                        </p:tgtEl>
                                        <p:attrNameLst>
                                          <p:attrName>ppt_y</p:attrName>
                                        </p:attrNameLst>
                                      </p:cBhvr>
                                      <p:tavLst>
                                        <p:tav tm="0">
                                          <p:val>
                                            <p:strVal val="#ppt_y"/>
                                          </p:val>
                                        </p:tav>
                                        <p:tav tm="100000">
                                          <p:val>
                                            <p:strVal val="#ppt_y"/>
                                          </p:val>
                                        </p:tav>
                                      </p:tavLst>
                                    </p:anim>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111633"/>
                                        </p:tgtEl>
                                        <p:attrNameLst>
                                          <p:attrName>style.visibility</p:attrName>
                                        </p:attrNameLst>
                                      </p:cBhvr>
                                      <p:to>
                                        <p:strVal val="visible"/>
                                      </p:to>
                                    </p:set>
                                  </p:childTnLst>
                                </p:cTn>
                              </p:par>
                            </p:childTnLst>
                          </p:cTn>
                        </p:par>
                        <p:par>
                          <p:cTn id="71" fill="hold">
                            <p:stCondLst>
                              <p:cond delay="500"/>
                            </p:stCondLst>
                            <p:childTnLst>
                              <p:par>
                                <p:cTn id="72" presetID="2" presetClass="entr" presetSubtype="2" fill="hold" nodeType="afterEffect">
                                  <p:stCondLst>
                                    <p:cond delay="0"/>
                                  </p:stCondLst>
                                  <p:childTnLst>
                                    <p:set>
                                      <p:cBhvr>
                                        <p:cTn id="73" dur="1" fill="hold">
                                          <p:stCondLst>
                                            <p:cond delay="0"/>
                                          </p:stCondLst>
                                        </p:cTn>
                                        <p:tgtEl>
                                          <p:spTgt spid="111635"/>
                                        </p:tgtEl>
                                        <p:attrNameLst>
                                          <p:attrName>style.visibility</p:attrName>
                                        </p:attrNameLst>
                                      </p:cBhvr>
                                      <p:to>
                                        <p:strVal val="visible"/>
                                      </p:to>
                                    </p:set>
                                    <p:anim calcmode="lin" valueType="num">
                                      <p:cBhvr additive="base">
                                        <p:cTn id="74" dur="500" fill="hold"/>
                                        <p:tgtEl>
                                          <p:spTgt spid="111635"/>
                                        </p:tgtEl>
                                        <p:attrNameLst>
                                          <p:attrName>ppt_x</p:attrName>
                                        </p:attrNameLst>
                                      </p:cBhvr>
                                      <p:tavLst>
                                        <p:tav tm="0">
                                          <p:val>
                                            <p:strVal val="1+#ppt_w/2"/>
                                          </p:val>
                                        </p:tav>
                                        <p:tav tm="100000">
                                          <p:val>
                                            <p:strVal val="#ppt_x"/>
                                          </p:val>
                                        </p:tav>
                                      </p:tavLst>
                                    </p:anim>
                                    <p:anim calcmode="lin" valueType="num">
                                      <p:cBhvr additive="base">
                                        <p:cTn id="75" dur="500" fill="hold"/>
                                        <p:tgtEl>
                                          <p:spTgt spid="111635"/>
                                        </p:tgtEl>
                                        <p:attrNameLst>
                                          <p:attrName>ppt_y</p:attrName>
                                        </p:attrNameLst>
                                      </p:cBhvr>
                                      <p:tavLst>
                                        <p:tav tm="0">
                                          <p:val>
                                            <p:strVal val="#ppt_y"/>
                                          </p:val>
                                        </p:tav>
                                        <p:tav tm="100000">
                                          <p:val>
                                            <p:strVal val="#ppt_y"/>
                                          </p:val>
                                        </p:tav>
                                      </p:tavLst>
                                    </p:anim>
                                  </p:childTnLst>
                                </p:cTn>
                              </p:par>
                            </p:childTnLst>
                          </p:cTn>
                        </p:par>
                        <p:par>
                          <p:cTn id="76" fill="hold">
                            <p:stCondLst>
                              <p:cond delay="1000"/>
                            </p:stCondLst>
                            <p:childTnLst>
                              <p:par>
                                <p:cTn id="77" presetID="1" presetClass="entr" presetSubtype="0" fill="hold" grpId="0" nodeType="afterEffect">
                                  <p:stCondLst>
                                    <p:cond delay="0"/>
                                  </p:stCondLst>
                                  <p:childTnLst>
                                    <p:set>
                                      <p:cBhvr>
                                        <p:cTn id="78" dur="1" fill="hold">
                                          <p:stCondLst>
                                            <p:cond delay="0"/>
                                          </p:stCondLst>
                                        </p:cTn>
                                        <p:tgtEl>
                                          <p:spTgt spid="111636"/>
                                        </p:tgtEl>
                                        <p:attrNameLst>
                                          <p:attrName>style.visibility</p:attrName>
                                        </p:attrNameLst>
                                      </p:cBhvr>
                                      <p:to>
                                        <p:strVal val="visible"/>
                                      </p:to>
                                    </p:set>
                                  </p:childTnLst>
                                </p:cTn>
                              </p:par>
                            </p:childTnLst>
                          </p:cTn>
                        </p:par>
                        <p:par>
                          <p:cTn id="79" fill="hold">
                            <p:stCondLst>
                              <p:cond delay="1000"/>
                            </p:stCondLst>
                            <p:childTnLst>
                              <p:par>
                                <p:cTn id="80" presetID="3" presetClass="entr" presetSubtype="10" fill="hold" nodeType="afterEffect">
                                  <p:stCondLst>
                                    <p:cond delay="0"/>
                                  </p:stCondLst>
                                  <p:childTnLst>
                                    <p:set>
                                      <p:cBhvr>
                                        <p:cTn id="81" dur="1" fill="hold">
                                          <p:stCondLst>
                                            <p:cond delay="0"/>
                                          </p:stCondLst>
                                        </p:cTn>
                                        <p:tgtEl>
                                          <p:spTgt spid="111634"/>
                                        </p:tgtEl>
                                        <p:attrNameLst>
                                          <p:attrName>style.visibility</p:attrName>
                                        </p:attrNameLst>
                                      </p:cBhvr>
                                      <p:to>
                                        <p:strVal val="visible"/>
                                      </p:to>
                                    </p:set>
                                    <p:animEffect transition="in" filter="blinds(horizontal)">
                                      <p:cBhvr>
                                        <p:cTn id="82" dur="500"/>
                                        <p:tgtEl>
                                          <p:spTgt spid="111634"/>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16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build="allAtOnce" animBg="1"/>
      <p:bldP spid="111621" grpId="0" animBg="1"/>
      <p:bldP spid="111623" grpId="0" animBg="1"/>
      <p:bldP spid="111625" grpId="0" animBg="1"/>
      <p:bldP spid="111627" grpId="0" animBg="1"/>
      <p:bldP spid="111629" grpId="0" animBg="1"/>
      <p:bldP spid="111631" grpId="0" animBg="1"/>
      <p:bldP spid="111633" grpId="0" animBg="1"/>
      <p:bldP spid="11163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p:nvPr/>
        </p:nvSpPr>
        <p:spPr>
          <a:xfrm>
            <a:off x="395288" y="1484313"/>
            <a:ext cx="8497887" cy="5113337"/>
          </a:xfrm>
          <a:prstGeom prst="rect">
            <a:avLst/>
          </a:prstGeom>
          <a:solidFill>
            <a:srgbClr val="CCFFCC"/>
          </a:solidFill>
          <a:ln w="25400" cap="flat" cmpd="sng">
            <a:solidFill>
              <a:srgbClr val="FFCC00"/>
            </a:solidFill>
            <a:prstDash val="solid"/>
            <a:miter/>
            <a:headEnd type="none" w="med" len="med"/>
            <a:tailEnd type="none" w="med" len="med"/>
          </a:ln>
          <a:effectLst>
            <a:outerShdw dist="17961" dir="2699999" algn="ctr" rotWithShape="0">
              <a:srgbClr val="997A00"/>
            </a:outerShdw>
          </a:effectLst>
        </p:spPr>
        <p:txBody>
          <a:bodyPr lIns="18000" rIns="18000" anchor="t"/>
          <a:lstStyle/>
          <a:p>
            <a:pPr>
              <a:spcBef>
                <a:spcPts val="600"/>
              </a:spcBef>
              <a:spcAft>
                <a:spcPts val="600"/>
              </a:spcAft>
              <a:buFont typeface="Wingdings" panose="05000000000000000000" pitchFamily="2" charset="2"/>
              <a:buChar char="Ø"/>
            </a:pPr>
            <a:r>
              <a:rPr lang="zh-CN" altLang="en-US" sz="2800" b="1" dirty="0">
                <a:solidFill>
                  <a:srgbClr val="C00000"/>
                </a:solidFill>
                <a:latin typeface="微软雅黑" panose="020B0503020204020204" pitchFamily="34" charset="-122"/>
                <a:ea typeface="微软雅黑" panose="020B0503020204020204" pitchFamily="34" charset="-122"/>
              </a:rPr>
              <a:t>英国工业革命对中国的意义</a:t>
            </a:r>
          </a:p>
          <a:p>
            <a:pPr lvl="1" indent="0" eaLnBrk="1" hangingPunct="1">
              <a:spcBef>
                <a:spcPts val="600"/>
              </a:spcBef>
              <a:spcAft>
                <a:spcPts val="600"/>
              </a:spcAft>
              <a:buFont typeface="Wingdings" panose="05000000000000000000" pitchFamily="2" charset="2"/>
              <a:buChar char="ü"/>
            </a:pPr>
            <a:r>
              <a:rPr lang="zh-CN" altLang="en-US" sz="2200" b="1" dirty="0">
                <a:latin typeface="微软雅黑" panose="020B0503020204020204" pitchFamily="34" charset="-122"/>
                <a:ea typeface="微软雅黑" panose="020B0503020204020204" pitchFamily="34" charset="-122"/>
              </a:rPr>
              <a:t>新思想的萌发改变了几千年封建思想对中国的束缚，动摇了封建统治。</a:t>
            </a:r>
          </a:p>
          <a:p>
            <a:pPr lvl="1" indent="0" eaLnBrk="1" hangingPunct="1">
              <a:spcBef>
                <a:spcPts val="600"/>
              </a:spcBef>
              <a:spcAft>
                <a:spcPts val="600"/>
              </a:spcAft>
              <a:buFont typeface="Wingdings" panose="05000000000000000000" pitchFamily="2" charset="2"/>
              <a:buChar char="ü"/>
            </a:pPr>
            <a:r>
              <a:rPr lang="en-US" altLang="zh-CN" sz="2200" b="1" dirty="0">
                <a:solidFill>
                  <a:srgbClr val="0000FF"/>
                </a:solidFill>
                <a:latin typeface="微软雅黑" panose="020B0503020204020204" pitchFamily="34" charset="-122"/>
                <a:ea typeface="微软雅黑" panose="020B0503020204020204" pitchFamily="34" charset="-122"/>
              </a:rPr>
              <a:t>19</a:t>
            </a:r>
            <a:r>
              <a:rPr lang="zh-CN" altLang="en-US" sz="2200" b="1" dirty="0">
                <a:solidFill>
                  <a:srgbClr val="0000FF"/>
                </a:solidFill>
                <a:latin typeface="微软雅黑" panose="020B0503020204020204" pitchFamily="34" charset="-122"/>
                <a:ea typeface="微软雅黑" panose="020B0503020204020204" pitchFamily="34" charset="-122"/>
              </a:rPr>
              <a:t>世纪末，资产阶级维新派与封建顽固势力进行激烈的论战，这是资本主义与封建思想的交锋，形成了中国近代第一次思想解放潮流。</a:t>
            </a:r>
          </a:p>
          <a:p>
            <a:pPr lvl="1" indent="0" eaLnBrk="1" hangingPunct="1">
              <a:spcBef>
                <a:spcPts val="600"/>
              </a:spcBef>
              <a:spcAft>
                <a:spcPts val="600"/>
              </a:spcAft>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20</a:t>
            </a:r>
            <a:r>
              <a:rPr lang="zh-CN" altLang="en-US" sz="2200" b="1" dirty="0">
                <a:latin typeface="微软雅黑" panose="020B0503020204020204" pitchFamily="34" charset="-122"/>
                <a:ea typeface="微软雅黑" panose="020B0503020204020204" pitchFamily="34" charset="-122"/>
              </a:rPr>
              <a:t>世纪初，资产阶级革命派与保皇派展开了激烈的论战，使资产阶级民主思想得到传播，形成了中国近代又一次思想解放潮流。</a:t>
            </a:r>
          </a:p>
          <a:p>
            <a:pPr lvl="1" indent="0" eaLnBrk="1" hangingPunct="1">
              <a:spcBef>
                <a:spcPts val="600"/>
              </a:spcBef>
              <a:spcAft>
                <a:spcPts val="600"/>
              </a:spcAft>
              <a:buFont typeface="Wingdings" panose="05000000000000000000" pitchFamily="2" charset="2"/>
              <a:buChar char="ü"/>
            </a:pPr>
            <a:r>
              <a:rPr lang="en-US" altLang="zh-CN" sz="2200" b="1" dirty="0">
                <a:solidFill>
                  <a:srgbClr val="0000FF"/>
                </a:solidFill>
                <a:latin typeface="微软雅黑" panose="020B0503020204020204" pitchFamily="34" charset="-122"/>
                <a:ea typeface="微软雅黑" panose="020B0503020204020204" pitchFamily="34" charset="-122"/>
              </a:rPr>
              <a:t>1915</a:t>
            </a:r>
            <a:r>
              <a:rPr lang="zh-CN" altLang="en-US" sz="2200" b="1" dirty="0">
                <a:solidFill>
                  <a:srgbClr val="0000FF"/>
                </a:solidFill>
                <a:latin typeface="微软雅黑" panose="020B0503020204020204" pitchFamily="34" charset="-122"/>
                <a:ea typeface="微软雅黑" panose="020B0503020204020204" pitchFamily="34" charset="-122"/>
              </a:rPr>
              <a:t>年，新文化运动的兴起，它提倡民主、科学、新文学、新道德，产生了深远的影响。</a:t>
            </a:r>
          </a:p>
          <a:p>
            <a:pPr lvl="1" indent="0" eaLnBrk="1" hangingPunct="1">
              <a:spcBef>
                <a:spcPts val="600"/>
              </a:spcBef>
              <a:spcAft>
                <a:spcPts val="600"/>
              </a:spcAft>
              <a:buFont typeface="Wingdings" panose="05000000000000000000" pitchFamily="2" charset="2"/>
              <a:buChar char="ü"/>
            </a:pPr>
            <a:r>
              <a:rPr lang="zh-CN" altLang="en-US" sz="2200" b="1" dirty="0">
                <a:solidFill>
                  <a:srgbClr val="C00000"/>
                </a:solidFill>
                <a:latin typeface="微软雅黑" panose="020B0503020204020204" pitchFamily="34" charset="-122"/>
                <a:ea typeface="微软雅黑" panose="020B0503020204020204" pitchFamily="34" charset="-122"/>
              </a:rPr>
              <a:t>改革开放，是英国工业革命后影响中国乃至世界政治、经济最重大的事。对中国的影响等同于明治维新对于日本一样。</a:t>
            </a:r>
          </a:p>
        </p:txBody>
      </p:sp>
      <p:sp>
        <p:nvSpPr>
          <p:cNvPr id="54275" name="Rectangle 3"/>
          <p:cNvSpPr/>
          <p:nvPr/>
        </p:nvSpPr>
        <p:spPr>
          <a:xfrm>
            <a:off x="1116013" y="260350"/>
            <a:ext cx="7056437" cy="1079500"/>
          </a:xfrm>
          <a:prstGeom prst="rect">
            <a:avLst/>
          </a:prstGeom>
          <a:solidFill>
            <a:schemeClr val="accent2"/>
          </a:solidFill>
          <a:ln w="9525">
            <a:noFill/>
          </a:ln>
          <a:effectLst>
            <a:outerShdw dist="107763" dir="2699999" algn="ctr" rotWithShape="0">
              <a:schemeClr val="bg2">
                <a:alpha val="50000"/>
              </a:schemeClr>
            </a:outerShdw>
          </a:effectLst>
        </p:spPr>
        <p:txBody>
          <a:bodyPr anchor="ctr" anchorCtr="1"/>
          <a:lstStyle/>
          <a:p>
            <a:pPr>
              <a:lnSpc>
                <a:spcPct val="90000"/>
              </a:lnSpc>
            </a:pPr>
            <a:r>
              <a:rPr lang="zh-CN" altLang="en-US" sz="4400" b="1" dirty="0">
                <a:solidFill>
                  <a:schemeClr val="bg1"/>
                </a:solidFill>
                <a:latin typeface="微软雅黑" panose="020B0503020204020204" pitchFamily="34" charset="-122"/>
                <a:ea typeface="微软雅黑" panose="020B0503020204020204" pitchFamily="34" charset="-122"/>
              </a:rPr>
              <a:t>英国工业革命的意义</a:t>
            </a:r>
          </a:p>
        </p:txBody>
      </p:sp>
      <p:pic>
        <p:nvPicPr>
          <p:cNvPr id="112644" name="Picture 4" descr="慈禧"/>
          <p:cNvPicPr>
            <a:picLocks noChangeAspect="1"/>
          </p:cNvPicPr>
          <p:nvPr/>
        </p:nvPicPr>
        <p:blipFill>
          <a:blip r:embed="rId2"/>
          <a:stretch>
            <a:fillRect/>
          </a:stretch>
        </p:blipFill>
        <p:spPr>
          <a:xfrm>
            <a:off x="539750" y="333375"/>
            <a:ext cx="1944688" cy="2663825"/>
          </a:xfrm>
          <a:prstGeom prst="rect">
            <a:avLst/>
          </a:prstGeom>
          <a:noFill/>
          <a:ln w="9525">
            <a:noFill/>
          </a:ln>
        </p:spPr>
      </p:pic>
      <p:pic>
        <p:nvPicPr>
          <p:cNvPr id="112645" name="Picture 5" descr="光绪"/>
          <p:cNvPicPr>
            <a:picLocks noChangeAspect="1"/>
          </p:cNvPicPr>
          <p:nvPr/>
        </p:nvPicPr>
        <p:blipFill>
          <a:blip r:embed="rId3"/>
          <a:stretch>
            <a:fillRect/>
          </a:stretch>
        </p:blipFill>
        <p:spPr>
          <a:xfrm>
            <a:off x="2484438" y="333375"/>
            <a:ext cx="2089150" cy="2663825"/>
          </a:xfrm>
          <a:prstGeom prst="rect">
            <a:avLst/>
          </a:prstGeom>
          <a:noFill/>
          <a:ln w="9525">
            <a:noFill/>
          </a:ln>
        </p:spPr>
      </p:pic>
      <p:pic>
        <p:nvPicPr>
          <p:cNvPr id="112646" name="Picture 6" descr="康有为"/>
          <p:cNvPicPr>
            <a:picLocks noChangeAspect="1"/>
          </p:cNvPicPr>
          <p:nvPr/>
        </p:nvPicPr>
        <p:blipFill>
          <a:blip r:embed="rId4"/>
          <a:stretch>
            <a:fillRect/>
          </a:stretch>
        </p:blipFill>
        <p:spPr>
          <a:xfrm>
            <a:off x="4572000" y="333375"/>
            <a:ext cx="2016125" cy="2663825"/>
          </a:xfrm>
          <a:prstGeom prst="rect">
            <a:avLst/>
          </a:prstGeom>
          <a:noFill/>
          <a:ln w="9525">
            <a:noFill/>
          </a:ln>
        </p:spPr>
      </p:pic>
      <p:pic>
        <p:nvPicPr>
          <p:cNvPr id="112647" name="Picture 7" descr="袁世凯"/>
          <p:cNvPicPr>
            <a:picLocks noChangeAspect="1"/>
          </p:cNvPicPr>
          <p:nvPr/>
        </p:nvPicPr>
        <p:blipFill>
          <a:blip r:embed="rId5"/>
          <a:stretch>
            <a:fillRect/>
          </a:stretch>
        </p:blipFill>
        <p:spPr>
          <a:xfrm>
            <a:off x="6588125" y="333375"/>
            <a:ext cx="2087563" cy="2663825"/>
          </a:xfrm>
          <a:prstGeom prst="rect">
            <a:avLst/>
          </a:prstGeom>
          <a:noFill/>
          <a:ln w="9525">
            <a:noFill/>
          </a:ln>
        </p:spPr>
      </p:pic>
      <p:sp>
        <p:nvSpPr>
          <p:cNvPr id="112648" name="Rectangle 8"/>
          <p:cNvSpPr/>
          <p:nvPr/>
        </p:nvSpPr>
        <p:spPr>
          <a:xfrm>
            <a:off x="4067175" y="2058988"/>
            <a:ext cx="3671888" cy="452437"/>
          </a:xfrm>
          <a:prstGeom prst="rect">
            <a:avLst/>
          </a:prstGeom>
          <a:solidFill>
            <a:srgbClr val="FFFF99"/>
          </a:solidFill>
          <a:ln w="25400" cap="flat" cmpd="sng">
            <a:solidFill>
              <a:srgbClr val="003366"/>
            </a:solidFill>
            <a:prstDash val="solid"/>
            <a:miter/>
            <a:headEnd type="none" w="med" len="med"/>
            <a:tailEnd type="none" w="med" len="med"/>
          </a:ln>
        </p:spPr>
        <p:txBody>
          <a:bodyPr wrap="none" lIns="18000" rIns="18000" anchor="ctr"/>
          <a:lstStyle/>
          <a:p>
            <a:pPr algn="r">
              <a:lnSpc>
                <a:spcPct val="110000"/>
              </a:lnSpc>
            </a:pPr>
            <a:r>
              <a:rPr lang="zh-CN" altLang="en-US" sz="2000" dirty="0">
                <a:latin typeface="隶书" panose="02010509060101010101" pitchFamily="49" charset="-122"/>
                <a:ea typeface="隶书" panose="02010509060101010101" pitchFamily="49" charset="-122"/>
              </a:rPr>
              <a:t>师夷之长技以制夷，变法革新。</a:t>
            </a:r>
          </a:p>
        </p:txBody>
      </p:sp>
      <p:sp>
        <p:nvSpPr>
          <p:cNvPr id="112649" name="Rectangle 9"/>
          <p:cNvSpPr/>
          <p:nvPr/>
        </p:nvSpPr>
        <p:spPr>
          <a:xfrm>
            <a:off x="755650" y="1916113"/>
            <a:ext cx="2520950" cy="730250"/>
          </a:xfrm>
          <a:prstGeom prst="rect">
            <a:avLst/>
          </a:prstGeom>
          <a:solidFill>
            <a:srgbClr val="FFFF99"/>
          </a:solidFill>
          <a:ln w="25400" cap="flat" cmpd="sng">
            <a:solidFill>
              <a:srgbClr val="003366"/>
            </a:solidFill>
            <a:prstDash val="solid"/>
            <a:miter/>
            <a:headEnd type="none" w="med" len="med"/>
            <a:tailEnd type="none" w="med" len="med"/>
          </a:ln>
        </p:spPr>
        <p:txBody>
          <a:bodyPr wrap="none" lIns="18000" rIns="18000" anchor="ctr"/>
          <a:lstStyle/>
          <a:p>
            <a:pPr>
              <a:lnSpc>
                <a:spcPct val="110000"/>
              </a:lnSpc>
            </a:pPr>
            <a:r>
              <a:rPr lang="zh-CN" altLang="en-US" sz="2000" dirty="0">
                <a:latin typeface="隶书" panose="02010509060101010101" pitchFamily="49" charset="-122"/>
                <a:ea typeface="隶书" panose="02010509060101010101" pitchFamily="49" charset="-122"/>
              </a:rPr>
              <a:t> 难道祖宗不如西法，</a:t>
            </a:r>
          </a:p>
          <a:p>
            <a:pPr>
              <a:lnSpc>
                <a:spcPct val="110000"/>
              </a:lnSpc>
            </a:pPr>
            <a:r>
              <a:rPr lang="zh-CN" altLang="en-US" sz="2000" dirty="0">
                <a:latin typeface="隶书" panose="02010509060101010101" pitchFamily="49" charset="-122"/>
                <a:ea typeface="隶书" panose="02010509060101010101" pitchFamily="49" charset="-122"/>
              </a:rPr>
              <a:t> 鬼子反重于祖宗？</a:t>
            </a:r>
            <a:endParaRPr lang="en-US" altLang="zh-CN" sz="2000" dirty="0">
              <a:latin typeface="隶书" panose="02010509060101010101" pitchFamily="49" charset="-122"/>
              <a:ea typeface="隶书" panose="02010509060101010101" pitchFamily="49" charset="-122"/>
            </a:endParaRPr>
          </a:p>
        </p:txBody>
      </p:sp>
      <p:pic>
        <p:nvPicPr>
          <p:cNvPr id="112650" name="Picture 10" descr="孙中山"/>
          <p:cNvPicPr>
            <a:picLocks noChangeAspect="1"/>
          </p:cNvPicPr>
          <p:nvPr/>
        </p:nvPicPr>
        <p:blipFill>
          <a:blip r:embed="rId6"/>
          <a:stretch>
            <a:fillRect/>
          </a:stretch>
        </p:blipFill>
        <p:spPr>
          <a:xfrm>
            <a:off x="539750" y="260350"/>
            <a:ext cx="1944688" cy="2663825"/>
          </a:xfrm>
          <a:prstGeom prst="rect">
            <a:avLst/>
          </a:prstGeom>
          <a:noFill/>
          <a:ln w="9525">
            <a:noFill/>
          </a:ln>
        </p:spPr>
      </p:pic>
      <p:pic>
        <p:nvPicPr>
          <p:cNvPr id="112651" name="Picture 11" descr="陈天华"/>
          <p:cNvPicPr>
            <a:picLocks noChangeAspect="1"/>
          </p:cNvPicPr>
          <p:nvPr/>
        </p:nvPicPr>
        <p:blipFill>
          <a:blip r:embed="rId7"/>
          <a:stretch>
            <a:fillRect/>
          </a:stretch>
        </p:blipFill>
        <p:spPr>
          <a:xfrm>
            <a:off x="2484438" y="260350"/>
            <a:ext cx="2087562" cy="2663825"/>
          </a:xfrm>
          <a:prstGeom prst="rect">
            <a:avLst/>
          </a:prstGeom>
          <a:noFill/>
          <a:ln w="9525">
            <a:noFill/>
          </a:ln>
        </p:spPr>
      </p:pic>
      <p:pic>
        <p:nvPicPr>
          <p:cNvPr id="112652" name="Picture 12" descr="康有为-1"/>
          <p:cNvPicPr>
            <a:picLocks noChangeAspect="1"/>
          </p:cNvPicPr>
          <p:nvPr/>
        </p:nvPicPr>
        <p:blipFill>
          <a:blip r:embed="rId8"/>
          <a:stretch>
            <a:fillRect/>
          </a:stretch>
        </p:blipFill>
        <p:spPr>
          <a:xfrm>
            <a:off x="4572000" y="260350"/>
            <a:ext cx="2087563" cy="2663825"/>
          </a:xfrm>
          <a:prstGeom prst="rect">
            <a:avLst/>
          </a:prstGeom>
          <a:noFill/>
          <a:ln w="9525">
            <a:noFill/>
          </a:ln>
        </p:spPr>
      </p:pic>
      <p:pic>
        <p:nvPicPr>
          <p:cNvPr id="112653" name="Picture 13" descr="梁启超"/>
          <p:cNvPicPr>
            <a:picLocks noChangeAspect="1"/>
          </p:cNvPicPr>
          <p:nvPr/>
        </p:nvPicPr>
        <p:blipFill>
          <a:blip r:embed="rId9"/>
          <a:stretch>
            <a:fillRect/>
          </a:stretch>
        </p:blipFill>
        <p:spPr>
          <a:xfrm>
            <a:off x="6659563" y="260350"/>
            <a:ext cx="2016125" cy="2663825"/>
          </a:xfrm>
          <a:prstGeom prst="rect">
            <a:avLst/>
          </a:prstGeom>
          <a:noFill/>
          <a:ln w="9525">
            <a:noFill/>
          </a:ln>
        </p:spPr>
      </p:pic>
      <p:sp>
        <p:nvSpPr>
          <p:cNvPr id="26" name="Rectangle 14"/>
          <p:cNvSpPr/>
          <p:nvPr/>
        </p:nvSpPr>
        <p:spPr>
          <a:xfrm>
            <a:off x="755650" y="2636838"/>
            <a:ext cx="7775575" cy="1163637"/>
          </a:xfrm>
          <a:prstGeom prst="rect">
            <a:avLst/>
          </a:prstGeom>
          <a:solidFill>
            <a:srgbClr val="FFFF99"/>
          </a:solidFill>
          <a:ln w="25400" cap="flat" cmpd="sng">
            <a:solidFill>
              <a:srgbClr val="003366"/>
            </a:solidFill>
            <a:prstDash val="solid"/>
            <a:miter/>
            <a:headEnd type="none" w="med" len="med"/>
            <a:tailEnd type="none" w="med" len="med"/>
          </a:ln>
        </p:spPr>
        <p:txBody>
          <a:bodyPr lIns="90000" rIns="18000" anchor="ctr"/>
          <a:lstStyle/>
          <a:p>
            <a:pPr>
              <a:lnSpc>
                <a:spcPct val="110000"/>
              </a:lnSpc>
            </a:pPr>
            <a:r>
              <a:rPr lang="zh-CN" altLang="en-US" sz="2000" dirty="0">
                <a:latin typeface="隶书" panose="02010509060101010101" pitchFamily="49" charset="-122"/>
                <a:ea typeface="隶书" panose="02010509060101010101" pitchFamily="49" charset="-122"/>
              </a:rPr>
              <a:t>辩论的核心是</a:t>
            </a:r>
            <a:r>
              <a:rPr lang="zh-CN" altLang="en-US" sz="2000" dirty="0">
                <a:latin typeface="Arial" panose="020B0604020202020204" pitchFamily="34" charset="0"/>
                <a:ea typeface="隶书" panose="02010509060101010101" pitchFamily="49" charset="-122"/>
              </a:rPr>
              <a:t>“</a:t>
            </a:r>
            <a:r>
              <a:rPr lang="zh-CN" altLang="en-US" sz="2000" dirty="0">
                <a:latin typeface="隶书" panose="02010509060101010101" pitchFamily="49" charset="-122"/>
                <a:ea typeface="隶书" panose="02010509060101010101" pitchFamily="49" charset="-122"/>
              </a:rPr>
              <a:t>中国往何处去？</a:t>
            </a:r>
            <a:r>
              <a:rPr lang="zh-CN" altLang="en-US" sz="2000" dirty="0">
                <a:latin typeface="Arial" panose="020B0604020202020204" pitchFamily="34" charset="0"/>
                <a:ea typeface="隶书" panose="02010509060101010101" pitchFamily="49" charset="-122"/>
              </a:rPr>
              <a:t>”</a:t>
            </a:r>
            <a:r>
              <a:rPr lang="zh-CN" altLang="en-US" sz="2000" dirty="0">
                <a:latin typeface="隶书" panose="02010509060101010101" pitchFamily="49" charset="-122"/>
                <a:ea typeface="隶书" panose="02010509060101010101" pitchFamily="49" charset="-122"/>
              </a:rPr>
              <a:t>主要集中在要不要以暴力推翻清王朝 的统治，要不要建立资产阶级民主共和国，要不要改变封建土地制度三个方面的问题上。</a:t>
            </a:r>
            <a:endParaRPr lang="en-US" altLang="zh-CN" sz="2000" dirty="0">
              <a:latin typeface="隶书" panose="02010509060101010101" pitchFamily="49" charset="-122"/>
              <a:ea typeface="隶书" panose="02010509060101010101" pitchFamily="49" charset="-122"/>
            </a:endParaRPr>
          </a:p>
        </p:txBody>
      </p:sp>
      <p:pic>
        <p:nvPicPr>
          <p:cNvPr id="27" name="Picture 15" descr="陈独秀"/>
          <p:cNvPicPr>
            <a:picLocks noChangeAspect="1"/>
          </p:cNvPicPr>
          <p:nvPr/>
        </p:nvPicPr>
        <p:blipFill>
          <a:blip r:embed="rId10"/>
          <a:stretch>
            <a:fillRect/>
          </a:stretch>
        </p:blipFill>
        <p:spPr>
          <a:xfrm>
            <a:off x="541338" y="342900"/>
            <a:ext cx="1655762" cy="2662238"/>
          </a:xfrm>
          <a:prstGeom prst="rect">
            <a:avLst/>
          </a:prstGeom>
          <a:noFill/>
          <a:ln w="9525">
            <a:noFill/>
          </a:ln>
        </p:spPr>
      </p:pic>
      <p:pic>
        <p:nvPicPr>
          <p:cNvPr id="28" name="Picture 16" descr="胡适"/>
          <p:cNvPicPr>
            <a:picLocks noChangeAspect="1"/>
          </p:cNvPicPr>
          <p:nvPr/>
        </p:nvPicPr>
        <p:blipFill>
          <a:blip r:embed="rId11"/>
          <a:stretch>
            <a:fillRect/>
          </a:stretch>
        </p:blipFill>
        <p:spPr>
          <a:xfrm>
            <a:off x="2197100" y="333375"/>
            <a:ext cx="1655763" cy="2663825"/>
          </a:xfrm>
          <a:prstGeom prst="rect">
            <a:avLst/>
          </a:prstGeom>
          <a:noFill/>
          <a:ln w="9525">
            <a:noFill/>
          </a:ln>
        </p:spPr>
      </p:pic>
      <p:pic>
        <p:nvPicPr>
          <p:cNvPr id="29" name="Picture 17" descr="蔡元培"/>
          <p:cNvPicPr>
            <a:picLocks noChangeAspect="1"/>
          </p:cNvPicPr>
          <p:nvPr/>
        </p:nvPicPr>
        <p:blipFill>
          <a:blip r:embed="rId12"/>
          <a:stretch>
            <a:fillRect/>
          </a:stretch>
        </p:blipFill>
        <p:spPr>
          <a:xfrm>
            <a:off x="3852863" y="333375"/>
            <a:ext cx="1728787" cy="2663825"/>
          </a:xfrm>
          <a:prstGeom prst="rect">
            <a:avLst/>
          </a:prstGeom>
          <a:noFill/>
          <a:ln w="9525">
            <a:noFill/>
          </a:ln>
        </p:spPr>
      </p:pic>
      <p:pic>
        <p:nvPicPr>
          <p:cNvPr id="30" name="Picture 18" descr="鲁迅"/>
          <p:cNvPicPr>
            <a:picLocks noChangeAspect="1"/>
          </p:cNvPicPr>
          <p:nvPr/>
        </p:nvPicPr>
        <p:blipFill>
          <a:blip r:embed="rId13"/>
          <a:stretch>
            <a:fillRect/>
          </a:stretch>
        </p:blipFill>
        <p:spPr>
          <a:xfrm>
            <a:off x="5581650" y="333375"/>
            <a:ext cx="1512888" cy="2663825"/>
          </a:xfrm>
          <a:prstGeom prst="rect">
            <a:avLst/>
          </a:prstGeom>
          <a:noFill/>
          <a:ln w="9525">
            <a:noFill/>
          </a:ln>
        </p:spPr>
      </p:pic>
      <p:pic>
        <p:nvPicPr>
          <p:cNvPr id="31" name="Picture 19" descr="李大钊"/>
          <p:cNvPicPr>
            <a:picLocks noChangeAspect="1"/>
          </p:cNvPicPr>
          <p:nvPr/>
        </p:nvPicPr>
        <p:blipFill>
          <a:blip r:embed="rId14"/>
          <a:stretch>
            <a:fillRect/>
          </a:stretch>
        </p:blipFill>
        <p:spPr>
          <a:xfrm>
            <a:off x="7094538" y="333375"/>
            <a:ext cx="1581150" cy="2663825"/>
          </a:xfrm>
          <a:prstGeom prst="rect">
            <a:avLst/>
          </a:prstGeom>
          <a:noFill/>
          <a:ln w="9525">
            <a:noFill/>
          </a:ln>
        </p:spPr>
      </p:pic>
      <p:sp>
        <p:nvSpPr>
          <p:cNvPr id="32" name="Rectangle 20"/>
          <p:cNvSpPr/>
          <p:nvPr/>
        </p:nvSpPr>
        <p:spPr>
          <a:xfrm>
            <a:off x="469900" y="2574925"/>
            <a:ext cx="1727200" cy="431800"/>
          </a:xfrm>
          <a:prstGeom prst="rect">
            <a:avLst/>
          </a:prstGeom>
          <a:solidFill>
            <a:srgbClr val="FFFF99"/>
          </a:solidFill>
          <a:ln w="25400" cap="flat" cmpd="sng">
            <a:solidFill>
              <a:srgbClr val="003366"/>
            </a:solidFill>
            <a:prstDash val="solid"/>
            <a:miter/>
            <a:headEnd type="none" w="med" len="med"/>
            <a:tailEnd type="none" w="med" len="med"/>
          </a:ln>
        </p:spPr>
        <p:txBody>
          <a:bodyPr lIns="18000" rIns="18000" anchor="ctr"/>
          <a:lstStyle/>
          <a:p>
            <a:pPr>
              <a:lnSpc>
                <a:spcPct val="110000"/>
              </a:lnSpc>
            </a:pPr>
            <a:r>
              <a:rPr lang="en-US" altLang="zh-CN" sz="1600" dirty="0">
                <a:latin typeface="隶书" panose="02010509060101010101" pitchFamily="49" charset="-122"/>
                <a:ea typeface="隶书" panose="02010509060101010101" pitchFamily="49" charset="-122"/>
              </a:rPr>
              <a:t>《</a:t>
            </a:r>
            <a:r>
              <a:rPr lang="zh-CN" altLang="en-US" sz="1600" dirty="0">
                <a:latin typeface="隶书" panose="02010509060101010101" pitchFamily="49" charset="-122"/>
                <a:ea typeface="隶书" panose="02010509060101010101" pitchFamily="49" charset="-122"/>
              </a:rPr>
              <a:t>新青年</a:t>
            </a:r>
            <a:r>
              <a:rPr lang="en-US" altLang="zh-CN" sz="1600" dirty="0">
                <a:latin typeface="隶书" panose="02010509060101010101" pitchFamily="49" charset="-122"/>
                <a:ea typeface="隶书" panose="02010509060101010101" pitchFamily="49" charset="-122"/>
              </a:rPr>
              <a:t>》</a:t>
            </a:r>
            <a:r>
              <a:rPr lang="zh-CN" altLang="en-US" sz="1600" dirty="0">
                <a:latin typeface="隶书" panose="02010509060101010101" pitchFamily="49" charset="-122"/>
                <a:ea typeface="隶书" panose="02010509060101010101" pitchFamily="49" charset="-122"/>
              </a:rPr>
              <a:t>杂志</a:t>
            </a:r>
            <a:endParaRPr lang="en-US" altLang="zh-CN" sz="1600" dirty="0">
              <a:latin typeface="隶书" panose="02010509060101010101" pitchFamily="49" charset="-122"/>
              <a:ea typeface="隶书" panose="02010509060101010101" pitchFamily="49" charset="-122"/>
            </a:endParaRPr>
          </a:p>
        </p:txBody>
      </p:sp>
      <p:sp>
        <p:nvSpPr>
          <p:cNvPr id="33" name="Rectangle 21"/>
          <p:cNvSpPr/>
          <p:nvPr/>
        </p:nvSpPr>
        <p:spPr>
          <a:xfrm>
            <a:off x="2197100" y="2565400"/>
            <a:ext cx="1727200" cy="431800"/>
          </a:xfrm>
          <a:prstGeom prst="rect">
            <a:avLst/>
          </a:prstGeom>
          <a:solidFill>
            <a:srgbClr val="FFFF99"/>
          </a:solidFill>
          <a:ln w="25400" cap="flat" cmpd="sng">
            <a:solidFill>
              <a:srgbClr val="003366"/>
            </a:solidFill>
            <a:prstDash val="solid"/>
            <a:miter/>
            <a:headEnd type="none" w="med" len="med"/>
            <a:tailEnd type="none" w="med" len="med"/>
          </a:ln>
        </p:spPr>
        <p:txBody>
          <a:bodyPr lIns="18000" rIns="18000" anchor="ctr"/>
          <a:lstStyle/>
          <a:p>
            <a:pPr>
              <a:lnSpc>
                <a:spcPct val="110000"/>
              </a:lnSpc>
            </a:pPr>
            <a:r>
              <a:rPr lang="zh-CN" altLang="en-US" sz="1600" dirty="0">
                <a:latin typeface="隶书" panose="02010509060101010101" pitchFamily="49" charset="-122"/>
                <a:ea typeface="隶书" panose="02010509060101010101" pitchFamily="49" charset="-122"/>
              </a:rPr>
              <a:t>白话文代替文言文</a:t>
            </a:r>
            <a:endParaRPr lang="en-US" altLang="zh-CN" sz="1600" dirty="0">
              <a:latin typeface="隶书" panose="02010509060101010101" pitchFamily="49" charset="-122"/>
              <a:ea typeface="隶书" panose="02010509060101010101" pitchFamily="49" charset="-122"/>
            </a:endParaRPr>
          </a:p>
        </p:txBody>
      </p:sp>
      <p:sp>
        <p:nvSpPr>
          <p:cNvPr id="34" name="Rectangle 22"/>
          <p:cNvSpPr/>
          <p:nvPr/>
        </p:nvSpPr>
        <p:spPr>
          <a:xfrm>
            <a:off x="3925888" y="2349500"/>
            <a:ext cx="1296987" cy="647700"/>
          </a:xfrm>
          <a:prstGeom prst="rect">
            <a:avLst/>
          </a:prstGeom>
          <a:solidFill>
            <a:srgbClr val="FFFF99"/>
          </a:solidFill>
          <a:ln w="25400" cap="flat" cmpd="sng">
            <a:solidFill>
              <a:srgbClr val="003366"/>
            </a:solidFill>
            <a:prstDash val="solid"/>
            <a:miter/>
            <a:headEnd type="none" w="med" len="med"/>
            <a:tailEnd type="none" w="med" len="med"/>
          </a:ln>
        </p:spPr>
        <p:txBody>
          <a:bodyPr lIns="18000" rIns="18000" anchor="ctr"/>
          <a:lstStyle/>
          <a:p>
            <a:r>
              <a:rPr lang="zh-CN" altLang="zh-CN" dirty="0">
                <a:latin typeface="隶书" panose="02010509060101010101" pitchFamily="49" charset="-122"/>
                <a:ea typeface="隶书" panose="02010509060101010101" pitchFamily="49" charset="-122"/>
              </a:rPr>
              <a:t>兼容并包</a:t>
            </a:r>
            <a:endParaRPr lang="zh-CN" altLang="en-US" dirty="0">
              <a:latin typeface="隶书" panose="02010509060101010101" pitchFamily="49" charset="-122"/>
              <a:ea typeface="隶书" panose="02010509060101010101" pitchFamily="49" charset="-122"/>
            </a:endParaRPr>
          </a:p>
          <a:p>
            <a:r>
              <a:rPr lang="zh-CN" altLang="zh-CN" dirty="0">
                <a:latin typeface="隶书" panose="02010509060101010101" pitchFamily="49" charset="-122"/>
                <a:ea typeface="隶书" panose="02010509060101010101" pitchFamily="49" charset="-122"/>
              </a:rPr>
              <a:t>百家争鸣</a:t>
            </a:r>
            <a:endParaRPr lang="en-US" altLang="zh-CN" dirty="0">
              <a:latin typeface="隶书" panose="02010509060101010101" pitchFamily="49" charset="-122"/>
              <a:ea typeface="隶书" panose="02010509060101010101" pitchFamily="49" charset="-122"/>
            </a:endParaRPr>
          </a:p>
        </p:txBody>
      </p:sp>
      <p:sp>
        <p:nvSpPr>
          <p:cNvPr id="35" name="Rectangle 23"/>
          <p:cNvSpPr/>
          <p:nvPr/>
        </p:nvSpPr>
        <p:spPr>
          <a:xfrm>
            <a:off x="5221288" y="2349500"/>
            <a:ext cx="1368425" cy="647700"/>
          </a:xfrm>
          <a:prstGeom prst="rect">
            <a:avLst/>
          </a:prstGeom>
          <a:solidFill>
            <a:srgbClr val="FFFF99"/>
          </a:solidFill>
          <a:ln w="25400" cap="flat" cmpd="sng">
            <a:solidFill>
              <a:srgbClr val="003366"/>
            </a:solidFill>
            <a:prstDash val="solid"/>
            <a:miter/>
            <a:headEnd type="none" w="med" len="med"/>
            <a:tailEnd type="none" w="med" len="med"/>
          </a:ln>
        </p:spPr>
        <p:txBody>
          <a:bodyPr lIns="18000" rIns="18000" anchor="ctr"/>
          <a:lstStyle/>
          <a:p>
            <a:pPr>
              <a:lnSpc>
                <a:spcPct val="110000"/>
              </a:lnSpc>
            </a:pPr>
            <a:r>
              <a:rPr lang="zh-CN" altLang="en-US" sz="1600" dirty="0">
                <a:latin typeface="隶书" panose="02010509060101010101" pitchFamily="49" charset="-122"/>
                <a:ea typeface="隶书" panose="02010509060101010101" pitchFamily="49" charset="-122"/>
              </a:rPr>
              <a:t>白话文小说</a:t>
            </a:r>
          </a:p>
          <a:p>
            <a:pPr>
              <a:lnSpc>
                <a:spcPct val="110000"/>
              </a:lnSpc>
            </a:pPr>
            <a:r>
              <a:rPr lang="en-US" altLang="zh-CN" sz="1600" dirty="0">
                <a:latin typeface="隶书" panose="02010509060101010101" pitchFamily="49" charset="-122"/>
                <a:ea typeface="隶书" panose="02010509060101010101" pitchFamily="49" charset="-122"/>
              </a:rPr>
              <a:t>《</a:t>
            </a:r>
            <a:r>
              <a:rPr lang="zh-CN" altLang="en-US" sz="1600" dirty="0">
                <a:latin typeface="隶书" panose="02010509060101010101" pitchFamily="49" charset="-122"/>
                <a:ea typeface="隶书" panose="02010509060101010101" pitchFamily="49" charset="-122"/>
              </a:rPr>
              <a:t>狂人日记</a:t>
            </a:r>
            <a:r>
              <a:rPr lang="en-US" altLang="zh-CN" sz="1600" dirty="0">
                <a:latin typeface="隶书" panose="02010509060101010101" pitchFamily="49" charset="-122"/>
                <a:ea typeface="隶书" panose="02010509060101010101" pitchFamily="49" charset="-122"/>
              </a:rPr>
              <a:t>》</a:t>
            </a:r>
          </a:p>
        </p:txBody>
      </p:sp>
      <p:sp>
        <p:nvSpPr>
          <p:cNvPr id="36" name="Rectangle 24"/>
          <p:cNvSpPr/>
          <p:nvPr/>
        </p:nvSpPr>
        <p:spPr>
          <a:xfrm>
            <a:off x="6588125" y="2349500"/>
            <a:ext cx="2305050" cy="647700"/>
          </a:xfrm>
          <a:prstGeom prst="rect">
            <a:avLst/>
          </a:prstGeom>
          <a:solidFill>
            <a:srgbClr val="FFFF99"/>
          </a:solidFill>
          <a:ln w="25400" cap="flat" cmpd="sng">
            <a:solidFill>
              <a:srgbClr val="003366"/>
            </a:solidFill>
            <a:prstDash val="solid"/>
            <a:miter/>
            <a:headEnd type="none" w="med" len="med"/>
            <a:tailEnd type="none" w="med" len="med"/>
          </a:ln>
        </p:spPr>
        <p:txBody>
          <a:bodyPr lIns="18000" rIns="18000" anchor="ctr"/>
          <a:lstStyle/>
          <a:p>
            <a:pPr>
              <a:lnSpc>
                <a:spcPct val="110000"/>
              </a:lnSpc>
            </a:pPr>
            <a:r>
              <a:rPr lang="en-US" altLang="zh-CN" sz="1600" dirty="0">
                <a:latin typeface="隶书" panose="02010509060101010101" pitchFamily="49" charset="-122"/>
                <a:ea typeface="隶书" panose="02010509060101010101" pitchFamily="49" charset="-122"/>
              </a:rPr>
              <a:t>《</a:t>
            </a:r>
            <a:r>
              <a:rPr lang="zh-CN" altLang="en-US" sz="1600" dirty="0">
                <a:latin typeface="隶书" panose="02010509060101010101" pitchFamily="49" charset="-122"/>
                <a:ea typeface="隶书" panose="02010509060101010101" pitchFamily="49" charset="-122"/>
              </a:rPr>
              <a:t>庶民的胜利</a:t>
            </a:r>
            <a:r>
              <a:rPr lang="en-US" altLang="zh-CN" sz="1600" dirty="0">
                <a:latin typeface="隶书" panose="02010509060101010101" pitchFamily="49" charset="-122"/>
                <a:ea typeface="隶书" panose="02010509060101010101" pitchFamily="49" charset="-122"/>
              </a:rPr>
              <a:t>》</a:t>
            </a:r>
          </a:p>
          <a:p>
            <a:pPr>
              <a:lnSpc>
                <a:spcPct val="110000"/>
              </a:lnSpc>
            </a:pPr>
            <a:r>
              <a:rPr lang="en-US" altLang="zh-CN" sz="1600" dirty="0">
                <a:latin typeface="隶书" panose="02010509060101010101" pitchFamily="49" charset="-122"/>
                <a:ea typeface="隶书" panose="02010509060101010101" pitchFamily="49" charset="-122"/>
              </a:rPr>
              <a:t>《</a:t>
            </a:r>
            <a:r>
              <a:rPr lang="zh-CN" altLang="en-US" sz="1600" dirty="0">
                <a:latin typeface="隶书" panose="02010509060101010101" pitchFamily="49" charset="-122"/>
                <a:ea typeface="隶书" panose="02010509060101010101" pitchFamily="49" charset="-122"/>
              </a:rPr>
              <a:t>布尔什维主义的胜利</a:t>
            </a:r>
            <a:r>
              <a:rPr lang="en-US" altLang="zh-CN" sz="1600" dirty="0">
                <a:latin typeface="隶书" panose="02010509060101010101" pitchFamily="49" charset="-122"/>
                <a:ea typeface="隶书" panose="02010509060101010101" pitchFamily="49" charset="-122"/>
              </a:rPr>
              <a:t>》</a:t>
            </a:r>
          </a:p>
        </p:txBody>
      </p:sp>
      <p:sp>
        <p:nvSpPr>
          <p:cNvPr id="3" name="灯片编号占位符 2"/>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98</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64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2642">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1264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642">
                                            <p:txEl>
                                              <p:pRg st="2" end="2"/>
                                            </p:txEl>
                                          </p:spTgt>
                                        </p:tgtEl>
                                        <p:attrNameLst>
                                          <p:attrName>style.visibility</p:attrName>
                                        </p:attrNameLst>
                                      </p:cBhvr>
                                      <p:to>
                                        <p:strVal val="visible"/>
                                      </p:to>
                                    </p:set>
                                  </p:childTnLst>
                                </p:cTn>
                              </p:par>
                            </p:childTnLst>
                          </p:cTn>
                        </p:par>
                        <p:par>
                          <p:cTn id="17" fill="hold">
                            <p:stCondLst>
                              <p:cond delay="0"/>
                            </p:stCondLst>
                            <p:childTnLst>
                              <p:par>
                                <p:cTn id="18" presetID="3" presetClass="entr" presetSubtype="10" fill="hold" nodeType="afterEffect">
                                  <p:stCondLst>
                                    <p:cond delay="0"/>
                                  </p:stCondLst>
                                  <p:childTnLst>
                                    <p:set>
                                      <p:cBhvr>
                                        <p:cTn id="19" dur="1" fill="hold">
                                          <p:stCondLst>
                                            <p:cond delay="0"/>
                                          </p:stCondLst>
                                        </p:cTn>
                                        <p:tgtEl>
                                          <p:spTgt spid="112644"/>
                                        </p:tgtEl>
                                        <p:attrNameLst>
                                          <p:attrName>style.visibility</p:attrName>
                                        </p:attrNameLst>
                                      </p:cBhvr>
                                      <p:to>
                                        <p:strVal val="visible"/>
                                      </p:to>
                                    </p:set>
                                    <p:animEffect transition="in" filter="blinds(horizontal)">
                                      <p:cBhvr>
                                        <p:cTn id="20" dur="500"/>
                                        <p:tgtEl>
                                          <p:spTgt spid="112644"/>
                                        </p:tgtEl>
                                      </p:cBhvr>
                                    </p:animEffect>
                                  </p:childTnLst>
                                </p:cTn>
                              </p:par>
                            </p:childTnLst>
                          </p:cTn>
                        </p:par>
                        <p:par>
                          <p:cTn id="21" fill="hold">
                            <p:stCondLst>
                              <p:cond delay="500"/>
                            </p:stCondLst>
                            <p:childTnLst>
                              <p:par>
                                <p:cTn id="22" presetID="3" presetClass="entr" presetSubtype="10" fill="hold" nodeType="afterEffect">
                                  <p:stCondLst>
                                    <p:cond delay="0"/>
                                  </p:stCondLst>
                                  <p:childTnLst>
                                    <p:set>
                                      <p:cBhvr>
                                        <p:cTn id="23" dur="1" fill="hold">
                                          <p:stCondLst>
                                            <p:cond delay="0"/>
                                          </p:stCondLst>
                                        </p:cTn>
                                        <p:tgtEl>
                                          <p:spTgt spid="112645"/>
                                        </p:tgtEl>
                                        <p:attrNameLst>
                                          <p:attrName>style.visibility</p:attrName>
                                        </p:attrNameLst>
                                      </p:cBhvr>
                                      <p:to>
                                        <p:strVal val="visible"/>
                                      </p:to>
                                    </p:set>
                                    <p:animEffect transition="in" filter="blinds(horizontal)">
                                      <p:cBhvr>
                                        <p:cTn id="24" dur="500"/>
                                        <p:tgtEl>
                                          <p:spTgt spid="112645"/>
                                        </p:tgtEl>
                                      </p:cBhvr>
                                    </p:animEffect>
                                  </p:childTnLst>
                                </p:cTn>
                              </p:par>
                            </p:childTnLst>
                          </p:cTn>
                        </p:par>
                        <p:par>
                          <p:cTn id="25" fill="hold">
                            <p:stCondLst>
                              <p:cond delay="1000"/>
                            </p:stCondLst>
                            <p:childTnLst>
                              <p:par>
                                <p:cTn id="26" presetID="3" presetClass="entr" presetSubtype="10" fill="hold" nodeType="afterEffect">
                                  <p:stCondLst>
                                    <p:cond delay="0"/>
                                  </p:stCondLst>
                                  <p:childTnLst>
                                    <p:set>
                                      <p:cBhvr>
                                        <p:cTn id="27" dur="1" fill="hold">
                                          <p:stCondLst>
                                            <p:cond delay="0"/>
                                          </p:stCondLst>
                                        </p:cTn>
                                        <p:tgtEl>
                                          <p:spTgt spid="112646"/>
                                        </p:tgtEl>
                                        <p:attrNameLst>
                                          <p:attrName>style.visibility</p:attrName>
                                        </p:attrNameLst>
                                      </p:cBhvr>
                                      <p:to>
                                        <p:strVal val="visible"/>
                                      </p:to>
                                    </p:set>
                                    <p:animEffect transition="in" filter="blinds(horizontal)">
                                      <p:cBhvr>
                                        <p:cTn id="28" dur="500"/>
                                        <p:tgtEl>
                                          <p:spTgt spid="112646"/>
                                        </p:tgtEl>
                                      </p:cBhvr>
                                    </p:animEffect>
                                  </p:childTnLst>
                                </p:cTn>
                              </p:par>
                            </p:childTnLst>
                          </p:cTn>
                        </p:par>
                        <p:par>
                          <p:cTn id="29" fill="hold">
                            <p:stCondLst>
                              <p:cond delay="1500"/>
                            </p:stCondLst>
                            <p:childTnLst>
                              <p:par>
                                <p:cTn id="30" presetID="3" presetClass="entr" presetSubtype="10" fill="hold" nodeType="afterEffect">
                                  <p:stCondLst>
                                    <p:cond delay="0"/>
                                  </p:stCondLst>
                                  <p:childTnLst>
                                    <p:set>
                                      <p:cBhvr>
                                        <p:cTn id="31" dur="1" fill="hold">
                                          <p:stCondLst>
                                            <p:cond delay="0"/>
                                          </p:stCondLst>
                                        </p:cTn>
                                        <p:tgtEl>
                                          <p:spTgt spid="112647"/>
                                        </p:tgtEl>
                                        <p:attrNameLst>
                                          <p:attrName>style.visibility</p:attrName>
                                        </p:attrNameLst>
                                      </p:cBhvr>
                                      <p:to>
                                        <p:strVal val="visible"/>
                                      </p:to>
                                    </p:set>
                                    <p:animEffect transition="in" filter="blinds(horizontal)">
                                      <p:cBhvr>
                                        <p:cTn id="32" dur="500"/>
                                        <p:tgtEl>
                                          <p:spTgt spid="112647"/>
                                        </p:tgtEl>
                                      </p:cBhvr>
                                    </p:animEffec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112648"/>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1126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2642">
                                            <p:txEl>
                                              <p:pRg st="3" end="3"/>
                                            </p:txEl>
                                          </p:spTgt>
                                        </p:tgtEl>
                                        <p:attrNameLst>
                                          <p:attrName>style.visibility</p:attrName>
                                        </p:attrNameLst>
                                      </p:cBhvr>
                                      <p:to>
                                        <p:strVal val="visible"/>
                                      </p:to>
                                    </p:set>
                                  </p:childTnLst>
                                </p:cTn>
                              </p:par>
                            </p:childTnLst>
                          </p:cTn>
                        </p:par>
                        <p:par>
                          <p:cTn id="43" fill="hold">
                            <p:stCondLst>
                              <p:cond delay="0"/>
                            </p:stCondLst>
                            <p:childTnLst>
                              <p:par>
                                <p:cTn id="44" presetID="3" presetClass="entr" presetSubtype="10" fill="hold" nodeType="afterEffect">
                                  <p:stCondLst>
                                    <p:cond delay="0"/>
                                  </p:stCondLst>
                                  <p:childTnLst>
                                    <p:set>
                                      <p:cBhvr>
                                        <p:cTn id="45" dur="1" fill="hold">
                                          <p:stCondLst>
                                            <p:cond delay="0"/>
                                          </p:stCondLst>
                                        </p:cTn>
                                        <p:tgtEl>
                                          <p:spTgt spid="112650"/>
                                        </p:tgtEl>
                                        <p:attrNameLst>
                                          <p:attrName>style.visibility</p:attrName>
                                        </p:attrNameLst>
                                      </p:cBhvr>
                                      <p:to>
                                        <p:strVal val="visible"/>
                                      </p:to>
                                    </p:set>
                                    <p:animEffect transition="in" filter="blinds(horizontal)">
                                      <p:cBhvr>
                                        <p:cTn id="46" dur="500"/>
                                        <p:tgtEl>
                                          <p:spTgt spid="112650"/>
                                        </p:tgtEl>
                                      </p:cBhvr>
                                    </p:animEffect>
                                  </p:childTnLst>
                                </p:cTn>
                              </p:par>
                            </p:childTnLst>
                          </p:cTn>
                        </p:par>
                        <p:par>
                          <p:cTn id="47" fill="hold">
                            <p:stCondLst>
                              <p:cond delay="500"/>
                            </p:stCondLst>
                            <p:childTnLst>
                              <p:par>
                                <p:cTn id="48" presetID="3" presetClass="entr" presetSubtype="10" fill="hold" nodeType="afterEffect">
                                  <p:stCondLst>
                                    <p:cond delay="0"/>
                                  </p:stCondLst>
                                  <p:childTnLst>
                                    <p:set>
                                      <p:cBhvr>
                                        <p:cTn id="49" dur="1" fill="hold">
                                          <p:stCondLst>
                                            <p:cond delay="0"/>
                                          </p:stCondLst>
                                        </p:cTn>
                                        <p:tgtEl>
                                          <p:spTgt spid="112651"/>
                                        </p:tgtEl>
                                        <p:attrNameLst>
                                          <p:attrName>style.visibility</p:attrName>
                                        </p:attrNameLst>
                                      </p:cBhvr>
                                      <p:to>
                                        <p:strVal val="visible"/>
                                      </p:to>
                                    </p:set>
                                    <p:animEffect transition="in" filter="blinds(horizontal)">
                                      <p:cBhvr>
                                        <p:cTn id="50" dur="500"/>
                                        <p:tgtEl>
                                          <p:spTgt spid="112651"/>
                                        </p:tgtEl>
                                      </p:cBhvr>
                                    </p:animEffect>
                                  </p:childTnLst>
                                </p:cTn>
                              </p:par>
                            </p:childTnLst>
                          </p:cTn>
                        </p:par>
                        <p:par>
                          <p:cTn id="51" fill="hold">
                            <p:stCondLst>
                              <p:cond delay="1000"/>
                            </p:stCondLst>
                            <p:childTnLst>
                              <p:par>
                                <p:cTn id="52" presetID="3" presetClass="entr" presetSubtype="10" fill="hold" nodeType="afterEffect">
                                  <p:stCondLst>
                                    <p:cond delay="0"/>
                                  </p:stCondLst>
                                  <p:childTnLst>
                                    <p:set>
                                      <p:cBhvr>
                                        <p:cTn id="53" dur="1" fill="hold">
                                          <p:stCondLst>
                                            <p:cond delay="0"/>
                                          </p:stCondLst>
                                        </p:cTn>
                                        <p:tgtEl>
                                          <p:spTgt spid="112652"/>
                                        </p:tgtEl>
                                        <p:attrNameLst>
                                          <p:attrName>style.visibility</p:attrName>
                                        </p:attrNameLst>
                                      </p:cBhvr>
                                      <p:to>
                                        <p:strVal val="visible"/>
                                      </p:to>
                                    </p:set>
                                    <p:animEffect transition="in" filter="blinds(horizontal)">
                                      <p:cBhvr>
                                        <p:cTn id="54" dur="500"/>
                                        <p:tgtEl>
                                          <p:spTgt spid="112652"/>
                                        </p:tgtEl>
                                      </p:cBhvr>
                                    </p:animEffect>
                                  </p:childTnLst>
                                </p:cTn>
                              </p:par>
                            </p:childTnLst>
                          </p:cTn>
                        </p:par>
                        <p:par>
                          <p:cTn id="55" fill="hold">
                            <p:stCondLst>
                              <p:cond delay="1500"/>
                            </p:stCondLst>
                            <p:childTnLst>
                              <p:par>
                                <p:cTn id="56" presetID="3" presetClass="entr" presetSubtype="10" fill="hold" nodeType="afterEffect">
                                  <p:stCondLst>
                                    <p:cond delay="0"/>
                                  </p:stCondLst>
                                  <p:childTnLst>
                                    <p:set>
                                      <p:cBhvr>
                                        <p:cTn id="57" dur="1" fill="hold">
                                          <p:stCondLst>
                                            <p:cond delay="0"/>
                                          </p:stCondLst>
                                        </p:cTn>
                                        <p:tgtEl>
                                          <p:spTgt spid="112653"/>
                                        </p:tgtEl>
                                        <p:attrNameLst>
                                          <p:attrName>style.visibility</p:attrName>
                                        </p:attrNameLst>
                                      </p:cBhvr>
                                      <p:to>
                                        <p:strVal val="visible"/>
                                      </p:to>
                                    </p:set>
                                    <p:animEffect transition="in" filter="blinds(horizontal)">
                                      <p:cBhvr>
                                        <p:cTn id="58" dur="500"/>
                                        <p:tgtEl>
                                          <p:spTgt spid="112653"/>
                                        </p:tgtEl>
                                      </p:cBhvr>
                                    </p:animEffect>
                                  </p:childTnLst>
                                </p:cTn>
                              </p:par>
                            </p:childTnLst>
                          </p:cTn>
                        </p:par>
                        <p:par>
                          <p:cTn id="59" fill="hold">
                            <p:stCondLst>
                              <p:cond delay="2000"/>
                            </p:stCondLst>
                            <p:childTnLst>
                              <p:par>
                                <p:cTn id="60" presetID="1" presetClass="entr" presetSubtype="0" fill="hold" grpId="0" nodeType="afterEffect">
                                  <p:stCondLst>
                                    <p:cond delay="0"/>
                                  </p:stCondLst>
                                  <p:childTnLst>
                                    <p:set>
                                      <p:cBhvr>
                                        <p:cTn id="61" dur="1" fill="hold">
                                          <p:stCondLst>
                                            <p:cond delay="0"/>
                                          </p:stCondLst>
                                        </p:cTn>
                                        <p:tgtEl>
                                          <p:spTgt spid="112642">
                                            <p:txEl>
                                              <p:pRg st="4" end="4"/>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12642">
                                            <p:txEl>
                                              <p:pRg st="5" end="5"/>
                                            </p:txEl>
                                          </p:spTgt>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4" presetClass="exit" presetSubtype="16" fill="hold" grpId="1" nodeType="clickEffect">
                                  <p:stCondLst>
                                    <p:cond delay="0"/>
                                  </p:stCondLst>
                                  <p:childTnLst>
                                    <p:animEffect transition="out" filter="box(in)">
                                      <p:cBhvr>
                                        <p:cTn id="72" dur="500"/>
                                        <p:tgtEl>
                                          <p:spTgt spid="26"/>
                                        </p:tgtEl>
                                      </p:cBhvr>
                                    </p:animEffect>
                                    <p:set>
                                      <p:cBhvr>
                                        <p:cTn id="73" dur="1" fill="hold">
                                          <p:stCondLst>
                                            <p:cond delay="499"/>
                                          </p:stCondLst>
                                        </p:cTn>
                                        <p:tgtEl>
                                          <p:spTgt spid="26"/>
                                        </p:tgtEl>
                                        <p:attrNameLst>
                                          <p:attrName>style.visibility</p:attrName>
                                        </p:attrNameLst>
                                      </p:cBhvr>
                                      <p:to>
                                        <p:strVal val="hidden"/>
                                      </p:to>
                                    </p:set>
                                  </p:childTnLst>
                                </p:cTn>
                              </p:par>
                            </p:childTnLst>
                          </p:cTn>
                        </p:par>
                        <p:par>
                          <p:cTn id="74" fill="hold">
                            <p:stCondLst>
                              <p:cond delay="500"/>
                            </p:stCondLst>
                            <p:childTnLst>
                              <p:par>
                                <p:cTn id="75" presetID="3" presetClass="entr" presetSubtype="10" fill="hold" nodeType="after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blinds(horizontal)">
                                      <p:cBhvr>
                                        <p:cTn id="77" dur="500"/>
                                        <p:tgtEl>
                                          <p:spTgt spid="27"/>
                                        </p:tgtEl>
                                      </p:cBhvr>
                                    </p:animEffec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childTnLst>
                                </p:cTn>
                              </p:par>
                            </p:childTnLst>
                          </p:cTn>
                        </p:par>
                        <p:par>
                          <p:cTn id="81" fill="hold">
                            <p:stCondLst>
                              <p:cond delay="1000"/>
                            </p:stCondLst>
                            <p:childTnLst>
                              <p:par>
                                <p:cTn id="82" presetID="3" presetClass="entr" presetSubtype="1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blinds(horizontal)">
                                      <p:cBhvr>
                                        <p:cTn id="84" dur="500"/>
                                        <p:tgtEl>
                                          <p:spTgt spid="28"/>
                                        </p:tgtEl>
                                      </p:cBhvr>
                                    </p:animEffect>
                                  </p:childTnLst>
                                </p:cTn>
                              </p:par>
                            </p:childTnLst>
                          </p:cTn>
                        </p:par>
                        <p:par>
                          <p:cTn id="85" fill="hold">
                            <p:stCondLst>
                              <p:cond delay="1500"/>
                            </p:stCondLst>
                            <p:childTnLst>
                              <p:par>
                                <p:cTn id="86" presetID="1" presetClass="entr" presetSubtype="0" fill="hold" grpId="0" nodeType="afterEffect">
                                  <p:stCondLst>
                                    <p:cond delay="0"/>
                                  </p:stCondLst>
                                  <p:childTnLst>
                                    <p:set>
                                      <p:cBhvr>
                                        <p:cTn id="87" dur="1" fill="hold">
                                          <p:stCondLst>
                                            <p:cond delay="0"/>
                                          </p:stCondLst>
                                        </p:cTn>
                                        <p:tgtEl>
                                          <p:spTgt spid="33"/>
                                        </p:tgtEl>
                                        <p:attrNameLst>
                                          <p:attrName>style.visibility</p:attrName>
                                        </p:attrNameLst>
                                      </p:cBhvr>
                                      <p:to>
                                        <p:strVal val="visible"/>
                                      </p:to>
                                    </p:set>
                                  </p:childTnLst>
                                </p:cTn>
                              </p:par>
                            </p:childTnLst>
                          </p:cTn>
                        </p:par>
                        <p:par>
                          <p:cTn id="88" fill="hold">
                            <p:stCondLst>
                              <p:cond delay="1500"/>
                            </p:stCondLst>
                            <p:childTnLst>
                              <p:par>
                                <p:cTn id="89" presetID="3" presetClass="entr" presetSubtype="10" fill="hold"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blinds(horizontal)">
                                      <p:cBhvr>
                                        <p:cTn id="91" dur="500"/>
                                        <p:tgtEl>
                                          <p:spTgt spid="29"/>
                                        </p:tgtEl>
                                      </p:cBhvr>
                                    </p:animEffect>
                                  </p:childTnLst>
                                </p:cTn>
                              </p:par>
                            </p:childTnLst>
                          </p:cTn>
                        </p:par>
                        <p:par>
                          <p:cTn id="92" fill="hold">
                            <p:stCondLst>
                              <p:cond delay="2000"/>
                            </p:stCondLst>
                            <p:childTnLst>
                              <p:par>
                                <p:cTn id="93" presetID="1" presetClass="entr" presetSubtype="0" fill="hold" grpId="0" nodeType="after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childTnLst>
                          </p:cTn>
                        </p:par>
                        <p:par>
                          <p:cTn id="95" fill="hold">
                            <p:stCondLst>
                              <p:cond delay="2000"/>
                            </p:stCondLst>
                            <p:childTnLst>
                              <p:par>
                                <p:cTn id="96" presetID="3" presetClass="entr" presetSubtype="10" fill="hold"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blinds(horizontal)">
                                      <p:cBhvr>
                                        <p:cTn id="98" dur="500"/>
                                        <p:tgtEl>
                                          <p:spTgt spid="30"/>
                                        </p:tgtEl>
                                      </p:cBhvr>
                                    </p:animEffect>
                                  </p:childTnLst>
                                </p:cTn>
                              </p:par>
                            </p:childTnLst>
                          </p:cTn>
                        </p:par>
                        <p:par>
                          <p:cTn id="99" fill="hold">
                            <p:stCondLst>
                              <p:cond delay="2500"/>
                            </p:stCondLst>
                            <p:childTnLst>
                              <p:par>
                                <p:cTn id="100" presetID="1" presetClass="entr" presetSubtype="0" fill="hold" grpId="0" nodeType="afterEffect">
                                  <p:stCondLst>
                                    <p:cond delay="0"/>
                                  </p:stCondLst>
                                  <p:childTnLst>
                                    <p:set>
                                      <p:cBhvr>
                                        <p:cTn id="101" dur="1" fill="hold">
                                          <p:stCondLst>
                                            <p:cond delay="0"/>
                                          </p:stCondLst>
                                        </p:cTn>
                                        <p:tgtEl>
                                          <p:spTgt spid="35"/>
                                        </p:tgtEl>
                                        <p:attrNameLst>
                                          <p:attrName>style.visibility</p:attrName>
                                        </p:attrNameLst>
                                      </p:cBhvr>
                                      <p:to>
                                        <p:strVal val="visible"/>
                                      </p:to>
                                    </p:set>
                                  </p:childTnLst>
                                </p:cTn>
                              </p:par>
                            </p:childTnLst>
                          </p:cTn>
                        </p:par>
                        <p:par>
                          <p:cTn id="102" fill="hold">
                            <p:stCondLst>
                              <p:cond delay="2500"/>
                            </p:stCondLst>
                            <p:childTnLst>
                              <p:par>
                                <p:cTn id="103" presetID="3" presetClass="entr" presetSubtype="10" fill="hold" nodeType="after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blinds(horizontal)">
                                      <p:cBhvr>
                                        <p:cTn id="105" dur="500"/>
                                        <p:tgtEl>
                                          <p:spTgt spid="31"/>
                                        </p:tgtEl>
                                      </p:cBhvr>
                                    </p:animEffect>
                                  </p:childTnLst>
                                </p:cTn>
                              </p:par>
                            </p:childTnLst>
                          </p:cTn>
                        </p:par>
                        <p:par>
                          <p:cTn id="106" fill="hold">
                            <p:stCondLst>
                              <p:cond delay="3000"/>
                            </p:stCondLst>
                            <p:childTnLst>
                              <p:par>
                                <p:cTn id="107" presetID="1" presetClass="entr" presetSubtype="0" fill="hold" grpId="0" nodeType="afterEffect">
                                  <p:stCondLst>
                                    <p:cond delay="0"/>
                                  </p:stCondLst>
                                  <p:childTnLst>
                                    <p:set>
                                      <p:cBhvr>
                                        <p:cTn id="10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build="allAtOnce" animBg="1"/>
      <p:bldP spid="112648" grpId="0" animBg="1"/>
      <p:bldP spid="112649" grpId="0" animBg="1"/>
      <p:bldP spid="26" grpId="0" animBg="1"/>
      <p:bldP spid="26" grpId="1" animBg="1"/>
      <p:bldP spid="32" grpId="0" animBg="1"/>
      <p:bldP spid="33" grpId="0" animBg="1"/>
      <p:bldP spid="34" grpId="0" animBg="1"/>
      <p:bldP spid="35" grpId="0" animBg="1"/>
      <p:bldP spid="3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文本框 610305">
            <a:hlinkClick r:id="rId2" action="ppaction://hlinksldjump"/>
          </p:cNvPr>
          <p:cNvSpPr txBox="1"/>
          <p:nvPr/>
        </p:nvSpPr>
        <p:spPr>
          <a:xfrm>
            <a:off x="326390" y="177948"/>
            <a:ext cx="8575675" cy="835998"/>
          </a:xfrm>
          <a:prstGeom prst="rect">
            <a:avLst/>
          </a:prstGeom>
          <a:solidFill>
            <a:srgbClr val="FFFF00"/>
          </a:solidFill>
          <a:ln w="9525">
            <a:noFill/>
          </a:ln>
        </p:spPr>
        <p:txBody>
          <a:bodyPr wrap="square" anchor="ctr" anchorCtr="0">
            <a:spAutoFit/>
          </a:bodyPr>
          <a:lstStyle/>
          <a:p>
            <a:pPr>
              <a:lnSpc>
                <a:spcPct val="120000"/>
              </a:lnSpc>
              <a:spcBef>
                <a:spcPts val="400"/>
              </a:spcBef>
              <a:spcAft>
                <a:spcPts val="400"/>
              </a:spcAft>
            </a:pPr>
            <a:r>
              <a:rPr lang="en-US" altLang="zh-CN" sz="4000" b="1" dirty="0">
                <a:solidFill>
                  <a:srgbClr val="FF0000"/>
                </a:solidFill>
                <a:latin typeface="微软雅黑" panose="020B0503020204020204" pitchFamily="34" charset="-122"/>
                <a:ea typeface="微软雅黑" panose="020B0503020204020204" pitchFamily="34" charset="-122"/>
              </a:rPr>
              <a:t>  </a:t>
            </a:r>
            <a:r>
              <a:rPr lang="zh-CN" altLang="en-US" sz="4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小结：</a:t>
            </a:r>
            <a:r>
              <a:rPr lang="zh-CN" altLang="en-US" sz="4000" b="1" i="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工业革命的影响</a:t>
            </a:r>
          </a:p>
        </p:txBody>
      </p:sp>
      <p:sp>
        <p:nvSpPr>
          <p:cNvPr id="610307" name="文本框 610306">
            <a:hlinkClick r:id="rId3" action="ppaction://hlinksldjump"/>
          </p:cNvPr>
          <p:cNvSpPr txBox="1"/>
          <p:nvPr/>
        </p:nvSpPr>
        <p:spPr>
          <a:xfrm>
            <a:off x="1116013" y="1196975"/>
            <a:ext cx="6191250" cy="460375"/>
          </a:xfrm>
          <a:prstGeom prst="rect">
            <a:avLst/>
          </a:prstGeom>
          <a:noFill/>
          <a:ln w="9525">
            <a:noFill/>
          </a:ln>
        </p:spPr>
        <p:txBody>
          <a:bodyPr>
            <a:spAutoFit/>
          </a:bodyPr>
          <a:lstStyle/>
          <a:p>
            <a:r>
              <a:rPr lang="en-US" altLang="zh-CN"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、生产力的发展</a:t>
            </a:r>
          </a:p>
        </p:txBody>
      </p:sp>
      <p:sp>
        <p:nvSpPr>
          <p:cNvPr id="610308" name="文本框 610307">
            <a:hlinkClick r:id="rId2" action="ppaction://hlinksldjump"/>
          </p:cNvPr>
          <p:cNvSpPr txBox="1"/>
          <p:nvPr/>
        </p:nvSpPr>
        <p:spPr>
          <a:xfrm>
            <a:off x="1042670" y="2272030"/>
            <a:ext cx="6624955" cy="460375"/>
          </a:xfrm>
          <a:prstGeom prst="rect">
            <a:avLst/>
          </a:prstGeom>
          <a:noFill/>
          <a:ln w="9525">
            <a:noFill/>
          </a:ln>
        </p:spPr>
        <p:txBody>
          <a:bodyPr wrap="square">
            <a:spAutoFit/>
          </a:bodyPr>
          <a:lstStyle/>
          <a:p>
            <a:pPr algn="l">
              <a:buClrTx/>
              <a:buSzTx/>
              <a:buFontTx/>
            </a:pPr>
            <a:r>
              <a:rPr lang="en-US" altLang="zh-CN"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２、产业结构的变化</a:t>
            </a:r>
          </a:p>
        </p:txBody>
      </p:sp>
      <p:sp>
        <p:nvSpPr>
          <p:cNvPr id="610309" name="文本框 610308">
            <a:hlinkClick r:id="rId2" action="ppaction://hlinksldjump"/>
          </p:cNvPr>
          <p:cNvSpPr txBox="1"/>
          <p:nvPr/>
        </p:nvSpPr>
        <p:spPr>
          <a:xfrm>
            <a:off x="1116013" y="3357563"/>
            <a:ext cx="6767512" cy="368300"/>
          </a:xfrm>
          <a:prstGeom prst="rect">
            <a:avLst/>
          </a:prstGeom>
          <a:noFill/>
          <a:ln w="9525">
            <a:noFill/>
          </a:ln>
        </p:spPr>
        <p:txBody>
          <a:bodyPr>
            <a:spAutoFit/>
          </a:bodyPr>
          <a:lstStyle/>
          <a:p>
            <a:pPr algn="l">
              <a:buClrTx/>
              <a:buSzTx/>
              <a:buFontTx/>
            </a:pPr>
            <a:r>
              <a:rPr lang="en-US" altLang="zh-CN"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3、阶级关系的变化</a:t>
            </a:r>
          </a:p>
        </p:txBody>
      </p:sp>
      <p:sp>
        <p:nvSpPr>
          <p:cNvPr id="610310" name="文本框 610309">
            <a:hlinkClick r:id="rId4" action="ppaction://hlinksldjump"/>
          </p:cNvPr>
          <p:cNvSpPr txBox="1"/>
          <p:nvPr/>
        </p:nvSpPr>
        <p:spPr>
          <a:xfrm>
            <a:off x="1115378" y="4399598"/>
            <a:ext cx="6767512" cy="368300"/>
          </a:xfrm>
          <a:prstGeom prst="rect">
            <a:avLst/>
          </a:prstGeom>
          <a:noFill/>
          <a:ln w="9525">
            <a:noFill/>
          </a:ln>
        </p:spPr>
        <p:txBody>
          <a:bodyPr>
            <a:spAutoFit/>
          </a:bodyPr>
          <a:lstStyle/>
          <a:p>
            <a:pPr algn="l">
              <a:buClrTx/>
              <a:buSzTx/>
              <a:buFontTx/>
            </a:pPr>
            <a:r>
              <a:rPr lang="en-US" altLang="zh-CN" b="1" dirty="0">
                <a:solidFill>
                  <a:srgbClr val="6600FF"/>
                </a:solidFill>
                <a:latin typeface="Tahoma" panose="020B0604030504040204" pitchFamily="34" charset="0"/>
                <a:ea typeface="华文新魏" panose="02010800040101010101" pitchFamily="2" charset="-122"/>
              </a:rPr>
              <a:t> </a:t>
            </a:r>
            <a:r>
              <a:rPr lang="en-US" altLang="zh-CN" sz="2400" b="1" dirty="0">
                <a:solidFill>
                  <a:srgbClr val="6600FF"/>
                </a:solidFill>
                <a:latin typeface="微软雅黑" panose="020B0503020204020204" pitchFamily="34" charset="-122"/>
                <a:ea typeface="微软雅黑" panose="020B0503020204020204" pitchFamily="34" charset="-122"/>
                <a:cs typeface="微软雅黑" panose="020B0503020204020204" pitchFamily="34" charset="-122"/>
              </a:rPr>
              <a:t>4、城市化加速</a:t>
            </a:r>
          </a:p>
        </p:txBody>
      </p:sp>
      <p:sp>
        <p:nvSpPr>
          <p:cNvPr id="610311" name="文本框 610310">
            <a:hlinkClick r:id="rId5" action="ppaction://hlinksldjump"/>
          </p:cNvPr>
          <p:cNvSpPr txBox="1"/>
          <p:nvPr/>
        </p:nvSpPr>
        <p:spPr>
          <a:xfrm>
            <a:off x="1935480" y="4946650"/>
            <a:ext cx="6480175" cy="521970"/>
          </a:xfrm>
          <a:prstGeom prst="rect">
            <a:avLst/>
          </a:prstGeom>
          <a:noFill/>
          <a:ln w="9525">
            <a:noFill/>
          </a:ln>
        </p:spPr>
        <p:txBody>
          <a:bodyPr>
            <a:spAutoFit/>
          </a:bodyPr>
          <a:lstStyle/>
          <a:p>
            <a:r>
              <a:rPr lang="en-US" altLang="zh-CN"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——带动了社会生活方式的变化</a:t>
            </a:r>
          </a:p>
        </p:txBody>
      </p:sp>
      <p:sp>
        <p:nvSpPr>
          <p:cNvPr id="610312" name="文本框 610311">
            <a:hlinkClick r:id="rId2" action="ppaction://hlinksldjump"/>
          </p:cNvPr>
          <p:cNvSpPr txBox="1"/>
          <p:nvPr/>
        </p:nvSpPr>
        <p:spPr>
          <a:xfrm>
            <a:off x="1835150" y="5660073"/>
            <a:ext cx="4824413" cy="521970"/>
          </a:xfrm>
          <a:prstGeom prst="rect">
            <a:avLst/>
          </a:prstGeom>
          <a:noFill/>
          <a:ln w="9525">
            <a:noFill/>
          </a:ln>
        </p:spPr>
        <p:txBody>
          <a:bodyPr>
            <a:spAutoFit/>
          </a:bodyPr>
          <a:lstStyle/>
          <a:p>
            <a:r>
              <a:rPr lang="en-US" altLang="zh-CN" sz="28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带来新</a:t>
            </a:r>
            <a:r>
              <a:rPr lang="zh-CN" altLang="en-US" sz="2800" b="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的社会问题！</a:t>
            </a:r>
          </a:p>
        </p:txBody>
      </p:sp>
      <p:sp>
        <p:nvSpPr>
          <p:cNvPr id="610313" name="文本框 610312"/>
          <p:cNvSpPr txBox="1"/>
          <p:nvPr/>
        </p:nvSpPr>
        <p:spPr>
          <a:xfrm>
            <a:off x="1927543" y="2867343"/>
            <a:ext cx="5881370" cy="521970"/>
          </a:xfrm>
          <a:prstGeom prst="rect">
            <a:avLst/>
          </a:prstGeom>
          <a:noFill/>
          <a:ln w="9525">
            <a:noFill/>
          </a:ln>
        </p:spPr>
        <p:txBody>
          <a:bodyPr wrap="none" anchor="t">
            <a:spAutoFit/>
          </a:bodyPr>
          <a:lstStyle/>
          <a:p>
            <a:r>
              <a:rPr lang="en-US" altLang="zh-CN"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——英国从农业社会嬗变为工业社会</a:t>
            </a:r>
          </a:p>
        </p:txBody>
      </p:sp>
      <p:sp>
        <p:nvSpPr>
          <p:cNvPr id="610314" name="文本框 610313">
            <a:hlinkClick r:id="rId6" action="ppaction://hlinksldjump"/>
          </p:cNvPr>
          <p:cNvSpPr txBox="1"/>
          <p:nvPr/>
        </p:nvSpPr>
        <p:spPr>
          <a:xfrm>
            <a:off x="1938338" y="1757363"/>
            <a:ext cx="6723380" cy="521970"/>
          </a:xfrm>
          <a:prstGeom prst="rect">
            <a:avLst/>
          </a:prstGeom>
          <a:noFill/>
          <a:ln w="9525">
            <a:noFill/>
          </a:ln>
        </p:spPr>
        <p:txBody>
          <a:bodyPr wrap="none" anchor="t">
            <a:spAutoFit/>
          </a:bodyPr>
          <a:lstStyle/>
          <a:p>
            <a:pPr marL="342900" indent="-342900"/>
            <a:r>
              <a:rPr lang="en-US" altLang="zh-CN"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奠定英国成为</a:t>
            </a:r>
            <a:r>
              <a:rPr lang="en-US" altLang="zh-CN"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19</a:t>
            </a: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世纪世界强国的基础</a:t>
            </a:r>
          </a:p>
        </p:txBody>
      </p:sp>
      <p:sp>
        <p:nvSpPr>
          <p:cNvPr id="610316" name="文本框 610315"/>
          <p:cNvSpPr txBox="1"/>
          <p:nvPr/>
        </p:nvSpPr>
        <p:spPr>
          <a:xfrm>
            <a:off x="1979613" y="3933825"/>
            <a:ext cx="6237605" cy="521970"/>
          </a:xfrm>
          <a:prstGeom prst="rect">
            <a:avLst/>
          </a:prstGeom>
          <a:noFill/>
          <a:ln w="9525">
            <a:noFill/>
          </a:ln>
        </p:spPr>
        <p:txBody>
          <a:bodyPr wrap="none" anchor="t">
            <a:spAutoFit/>
          </a:bodyPr>
          <a:lstStyle/>
          <a:p>
            <a:pPr algn="l">
              <a:buClrTx/>
              <a:buSzTx/>
              <a:buFontTx/>
            </a:pPr>
            <a:r>
              <a:rPr lang="en-US" altLang="zh-CN" sz="28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——近代工业资产阶级和工人阶级形成</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F97C624-EBE9-4CE3-A4DD-7EA0DF4B66C2}" type="slidenum">
              <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rPr>
              <a:t>99</a:t>
            </a:fld>
            <a:endParaRPr kumimoji="0" lang="en-US" altLang="zh-CN" sz="1200" b="0" i="0" u="none" strike="noStrike" kern="1200" cap="none" spc="0" normalizeH="0" baseline="0" noProof="0">
              <a:ln>
                <a:noFill/>
              </a:ln>
              <a:solidFill>
                <a:schemeClr val="tx1"/>
              </a:solidFill>
              <a:effectLst/>
              <a:uLnTx/>
              <a:uFillTx/>
              <a:latin typeface="Garamond" panose="02020404030301010803" pitchFamily="18" charset="0"/>
              <a:ea typeface="宋体" panose="02010600030101010101" pitchFamily="2" charset="-122"/>
              <a:cs typeface="+mn-cs"/>
            </a:endParaRP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FFB25B19-0F26-4A7D-8DE5-7614185A73B6}" type="datetime2">
              <a:rPr kumimoji="0" lang="zh-CN" altLang="en-US" sz="1200" b="0" i="0" u="none" strike="noStrike" kern="1200" cap="none" spc="0" normalizeH="0" baseline="0" noProof="0" smtClean="0">
                <a:ln>
                  <a:noFill/>
                </a:ln>
                <a:solidFill>
                  <a:schemeClr val="tx1"/>
                </a:solidFill>
                <a:effectLst/>
                <a:uLnTx/>
                <a:uFillTx/>
                <a:latin typeface="+mj-lt"/>
                <a:ea typeface="宋体" panose="02010600030101010101" pitchFamily="2" charset="-122"/>
                <a:cs typeface="+mn-cs"/>
              </a:rPr>
              <a:t>2020年2月11日</a:t>
            </a:fld>
            <a:endParaRPr kumimoji="0" lang="en-US" altLang="zh-CN" sz="1200" b="0" i="0" u="none" strike="noStrike" kern="1200" cap="none" spc="0" normalizeH="0" baseline="0" noProof="0">
              <a:ln>
                <a:noFill/>
              </a:ln>
              <a:solidFill>
                <a:schemeClr val="tx1"/>
              </a:solidFill>
              <a:effectLst/>
              <a:uLnTx/>
              <a:uFillTx/>
              <a:latin typeface="+mj-lt"/>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0307">
                                            <p:txEl>
                                              <p:pRg st="0" end="0"/>
                                            </p:txEl>
                                          </p:spTgt>
                                        </p:tgtEl>
                                        <p:attrNameLst>
                                          <p:attrName>style.visibility</p:attrName>
                                        </p:attrNameLst>
                                      </p:cBhvr>
                                      <p:to>
                                        <p:strVal val="visible"/>
                                      </p:to>
                                    </p:set>
                                    <p:animEffect transition="in" filter="dissolve">
                                      <p:cBhvr>
                                        <p:cTn id="7" dur="500"/>
                                        <p:tgtEl>
                                          <p:spTgt spid="610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0314"/>
                                        </p:tgtEl>
                                        <p:attrNameLst>
                                          <p:attrName>style.visibility</p:attrName>
                                        </p:attrNameLst>
                                      </p:cBhvr>
                                      <p:to>
                                        <p:strVal val="visible"/>
                                      </p:to>
                                    </p:set>
                                    <p:animEffect transition="in" filter="blinds(horizontal)">
                                      <p:cBhvr>
                                        <p:cTn id="12" dur="500"/>
                                        <p:tgtEl>
                                          <p:spTgt spid="6103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10308">
                                            <p:txEl>
                                              <p:pRg st="0" end="0"/>
                                            </p:txEl>
                                          </p:spTgt>
                                        </p:tgtEl>
                                        <p:attrNameLst>
                                          <p:attrName>style.visibility</p:attrName>
                                        </p:attrNameLst>
                                      </p:cBhvr>
                                      <p:to>
                                        <p:strVal val="visible"/>
                                      </p:to>
                                    </p:set>
                                    <p:animEffect transition="in" filter="dissolve">
                                      <p:cBhvr>
                                        <p:cTn id="17" dur="500"/>
                                        <p:tgtEl>
                                          <p:spTgt spid="61030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0313"/>
                                        </p:tgtEl>
                                        <p:attrNameLst>
                                          <p:attrName>style.visibility</p:attrName>
                                        </p:attrNameLst>
                                      </p:cBhvr>
                                      <p:to>
                                        <p:strVal val="visible"/>
                                      </p:to>
                                    </p:set>
                                    <p:animEffect transition="in" filter="blinds(horizontal)">
                                      <p:cBhvr>
                                        <p:cTn id="22" dur="500"/>
                                        <p:tgtEl>
                                          <p:spTgt spid="6103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10309">
                                            <p:txEl>
                                              <p:pRg st="0" end="0"/>
                                            </p:txEl>
                                          </p:spTgt>
                                        </p:tgtEl>
                                        <p:attrNameLst>
                                          <p:attrName>style.visibility</p:attrName>
                                        </p:attrNameLst>
                                      </p:cBhvr>
                                      <p:to>
                                        <p:strVal val="visible"/>
                                      </p:to>
                                    </p:set>
                                    <p:animEffect transition="in" filter="dissolve">
                                      <p:cBhvr>
                                        <p:cTn id="27" dur="500"/>
                                        <p:tgtEl>
                                          <p:spTgt spid="61030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10316"/>
                                        </p:tgtEl>
                                        <p:attrNameLst>
                                          <p:attrName>style.visibility</p:attrName>
                                        </p:attrNameLst>
                                      </p:cBhvr>
                                      <p:to>
                                        <p:strVal val="visible"/>
                                      </p:to>
                                    </p:set>
                                    <p:animEffect transition="in" filter="blinds(horizontal)">
                                      <p:cBhvr>
                                        <p:cTn id="32" dur="500"/>
                                        <p:tgtEl>
                                          <p:spTgt spid="61031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10310">
                                            <p:txEl>
                                              <p:charRg st="0" end="8"/>
                                            </p:txEl>
                                          </p:spTgt>
                                        </p:tgtEl>
                                        <p:attrNameLst>
                                          <p:attrName>style.visibility</p:attrName>
                                        </p:attrNameLst>
                                      </p:cBhvr>
                                      <p:to>
                                        <p:strVal val="visible"/>
                                      </p:to>
                                    </p:set>
                                    <p:animEffect transition="in" filter="dissolve">
                                      <p:cBhvr>
                                        <p:cTn id="37" dur="500"/>
                                        <p:tgtEl>
                                          <p:spTgt spid="610310">
                                            <p:txEl>
                                              <p:charRg st="0"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10311"/>
                                        </p:tgtEl>
                                        <p:attrNameLst>
                                          <p:attrName>style.visibility</p:attrName>
                                        </p:attrNameLst>
                                      </p:cBhvr>
                                      <p:to>
                                        <p:strVal val="visible"/>
                                      </p:to>
                                    </p:set>
                                    <p:animEffect transition="in" filter="blinds(horizontal)">
                                      <p:cBhvr>
                                        <p:cTn id="42" dur="500"/>
                                        <p:tgtEl>
                                          <p:spTgt spid="6103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10312"/>
                                        </p:tgtEl>
                                        <p:attrNameLst>
                                          <p:attrName>style.visibility</p:attrName>
                                        </p:attrNameLst>
                                      </p:cBhvr>
                                      <p:to>
                                        <p:strVal val="visible"/>
                                      </p:to>
                                    </p:set>
                                    <p:animEffect transition="in" filter="blinds(horizontal)">
                                      <p:cBhvr>
                                        <p:cTn id="47" dur="500"/>
                                        <p:tgtEl>
                                          <p:spTgt spid="610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11" grpId="0"/>
      <p:bldP spid="610312" grpId="0"/>
      <p:bldP spid="610313" grpId="0"/>
      <p:bldP spid="610314" grpId="0"/>
      <p:bldP spid="610316"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Edge">
  <a:themeElements>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Edge">
  <a:themeElements>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2_Edge">
  <a:themeElements>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Edge</Template>
  <TotalTime>60</TotalTime>
  <Words>8737</Words>
  <Application>Microsoft Office PowerPoint</Application>
  <PresentationFormat>全屏显示(4:3)</PresentationFormat>
  <Paragraphs>866</Paragraphs>
  <Slides>100</Slides>
  <Notes>9</Notes>
  <HiddenSlides>0</HiddenSlides>
  <MMClips>0</MMClips>
  <ScaleCrop>false</ScaleCrop>
  <HeadingPairs>
    <vt:vector size="4" baseType="variant">
      <vt:variant>
        <vt:lpstr>主题</vt:lpstr>
      </vt:variant>
      <vt:variant>
        <vt:i4>3</vt:i4>
      </vt:variant>
      <vt:variant>
        <vt:lpstr>幻灯片标题</vt:lpstr>
      </vt:variant>
      <vt:variant>
        <vt:i4>100</vt:i4>
      </vt:variant>
    </vt:vector>
  </HeadingPairs>
  <TitlesOfParts>
    <vt:vector size="103" baseType="lpstr">
      <vt:lpstr>Edge</vt:lpstr>
      <vt:lpstr>1_Edge</vt:lpstr>
      <vt:lpstr>2_Edge</vt:lpstr>
      <vt:lpstr>社会变迁  从中世纪到工业革命  </vt:lpstr>
      <vt:lpstr>一、何谓社会变迁？</vt:lpstr>
      <vt:lpstr> 发生社会变迁的原因？</vt:lpstr>
      <vt:lpstr>PowerPoint 演示文稿</vt:lpstr>
      <vt:lpstr> 二、社会是如何变迁的？</vt:lpstr>
      <vt:lpstr> 社会变迁的类型</vt:lpstr>
      <vt:lpstr>三、从中世纪到文艺复兴 </vt:lpstr>
      <vt:lpstr>  对中世纪的历史评价</vt:lpstr>
      <vt:lpstr>  对中世纪的历史评价</vt:lpstr>
      <vt:lpstr> 文艺复兴</vt:lpstr>
      <vt:lpstr>PowerPoint 演示文稿</vt:lpstr>
      <vt:lpstr> 关于文艺复兴的不同认识 </vt:lpstr>
      <vt:lpstr> 关于文艺复兴的不同认识</vt:lpstr>
      <vt:lpstr>四、公元1500 — 西欧现代化始点</vt:lpstr>
      <vt:lpstr>PowerPoint 演示文稿</vt:lpstr>
      <vt:lpstr>PowerPoint 演示文稿</vt:lpstr>
      <vt:lpstr> 圈地运动  (enclosure movement)</vt:lpstr>
      <vt:lpstr>PowerPoint 演示文稿</vt:lpstr>
      <vt:lpstr> 五、科学革命</vt:lpstr>
      <vt:lpstr>16-19世纪重要的科学家</vt:lpstr>
      <vt:lpstr>   Nicolas Copernicus (1473-1543)</vt:lpstr>
      <vt:lpstr>托勒密的宇宙</vt:lpstr>
      <vt:lpstr>哥白尼的宇宙</vt:lpstr>
      <vt:lpstr>    Andreas Vesalius（1514-1564）</vt:lpstr>
      <vt:lpstr> 开普勒第一定律</vt:lpstr>
      <vt:lpstr> 开普勒第二定律</vt:lpstr>
      <vt:lpstr>  Galileo Galilei （1564-1642）</vt:lpstr>
      <vt:lpstr>  Isaac Newton （1642-1727）</vt:lpstr>
      <vt:lpstr>  Antoni van Leeuwenhoek (1632-1723)</vt:lpstr>
      <vt:lpstr>Charles Darwin （1809-1882）</vt:lpstr>
      <vt:lpstr>科学革命的原因</vt:lpstr>
      <vt:lpstr> 科学革命的主要成果</vt:lpstr>
      <vt:lpstr>  一批重要科学院在欧洲创建</vt:lpstr>
      <vt:lpstr>PowerPoint 演示文稿</vt:lpstr>
      <vt:lpstr> 反思：科学在工业革命中滞后</vt:lpstr>
      <vt:lpstr>反思：科学革命未能解放生产力</vt:lpstr>
      <vt:lpstr>反思：科学尚未做好准备</vt:lpstr>
      <vt:lpstr>PowerPoint 演示文稿</vt:lpstr>
      <vt:lpstr>PowerPoint 演示文稿</vt:lpstr>
      <vt:lpstr>PowerPoint 演示文稿</vt:lpstr>
      <vt:lpstr>PowerPoint 演示文稿</vt:lpstr>
      <vt:lpstr>PowerPoint 演示文稿</vt:lpstr>
      <vt:lpstr>  关键思想</vt:lpstr>
      <vt:lpstr>法国的觉醒</vt:lpstr>
      <vt:lpstr>PowerPoint 演示文稿</vt:lpstr>
      <vt:lpstr> 法国启蒙运动的主将</vt:lpstr>
      <vt:lpstr>“牛顿学说”在法国的传播</vt:lpstr>
      <vt:lpstr>   法国大革命</vt:lpstr>
      <vt:lpstr>    攻占巴士底监狱</vt:lpstr>
      <vt:lpstr>“自由、平等、博爱”！</vt:lpstr>
      <vt:lpstr>  《人民与公民权力宣言》</vt:lpstr>
      <vt:lpstr>  启蒙运动的遗产</vt:lpstr>
      <vt:lpstr> 文艺复兴与启蒙运动的比较</vt:lpstr>
      <vt:lpstr>文艺复兴与启蒙运动的比较</vt:lpstr>
      <vt:lpstr>小结：对启蒙运动和18世纪科学的反思</vt:lpstr>
      <vt:lpstr>思考与讨论：</vt:lpstr>
      <vt:lpstr>PowerPoint 演示文稿</vt:lpstr>
      <vt:lpstr>PowerPoint 演示文稿</vt:lpstr>
      <vt:lpstr> 从纺织机开始的革命 </vt:lpstr>
      <vt:lpstr> 纺织业的发展</vt:lpstr>
      <vt:lpstr>纺纱</vt:lpstr>
      <vt:lpstr>PowerPoint 演示文稿</vt:lpstr>
      <vt:lpstr>蒸汽动力机的发明</vt:lpstr>
      <vt:lpstr>漫长的历程：     巴本—萨弗里—纽可门—瓦特 </vt:lpstr>
      <vt:lpstr>18世纪中叶 ：第一次工业革命</vt:lpstr>
      <vt:lpstr>18世纪中叶： 第一次工业革命</vt:lpstr>
      <vt:lpstr>PowerPoint 演示文稿</vt:lpstr>
      <vt:lpstr>PowerPoint 演示文稿</vt:lpstr>
      <vt:lpstr>PowerPoint 演示文稿</vt:lpstr>
      <vt:lpstr> 工业革命带来的社会变迁</vt:lpstr>
      <vt:lpstr>PowerPoint 演示文稿</vt:lpstr>
      <vt:lpstr> 工业革命带来的社会变迁</vt:lpstr>
      <vt:lpstr>PowerPoint 演示文稿</vt:lpstr>
      <vt:lpstr>PowerPoint 演示文稿</vt:lpstr>
      <vt:lpstr>PowerPoint 演示文稿</vt:lpstr>
      <vt:lpstr>PowerPoint 演示文稿</vt:lpstr>
      <vt:lpstr>PowerPoint 演示文稿</vt:lpstr>
      <vt:lpstr>   工业革命          为什么没有首先发生在法国？而是在英国？</vt:lpstr>
      <vt:lpstr>PowerPoint 演示文稿</vt:lpstr>
      <vt:lpstr> 工业革命出现在英国之原因</vt:lpstr>
      <vt:lpstr>PowerPoint 演示文稿</vt:lpstr>
      <vt:lpstr> 英国工业革命的有利条件（1）</vt:lpstr>
      <vt:lpstr>  英国工业革命的有利条件（2）</vt:lpstr>
      <vt:lpstr> 英国工业革命的有利条件（3）</vt:lpstr>
      <vt:lpstr> 英国工业革命有利条件（4）</vt:lpstr>
      <vt:lpstr>英国的兴起与衰落</vt:lpstr>
      <vt:lpstr>英国的衰落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Owner</dc:creator>
  <cp:lastModifiedBy>Users</cp:lastModifiedBy>
  <cp:revision>265</cp:revision>
  <dcterms:created xsi:type="dcterms:W3CDTF">2004-01-19T10:23:00Z</dcterms:created>
  <dcterms:modified xsi:type="dcterms:W3CDTF">2020-02-11T14:43:18Z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